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67" r:id="rId2"/>
    <p:sldId id="262" r:id="rId3"/>
    <p:sldId id="264" r:id="rId4"/>
    <p:sldId id="265" r:id="rId5"/>
    <p:sldId id="268" r:id="rId6"/>
    <p:sldId id="263" r:id="rId7"/>
    <p:sldId id="258" r:id="rId8"/>
    <p:sldId id="259" r:id="rId9"/>
    <p:sldId id="260" r:id="rId10"/>
    <p:sldId id="284" r:id="rId11"/>
    <p:sldId id="269" r:id="rId12"/>
    <p:sldId id="273" r:id="rId13"/>
    <p:sldId id="279" r:id="rId14"/>
    <p:sldId id="274" r:id="rId15"/>
    <p:sldId id="275" r:id="rId16"/>
    <p:sldId id="276" r:id="rId17"/>
    <p:sldId id="277" r:id="rId18"/>
    <p:sldId id="278" r:id="rId19"/>
    <p:sldId id="280" r:id="rId20"/>
    <p:sldId id="283" r:id="rId21"/>
    <p:sldId id="281" r:id="rId22"/>
    <p:sldId id="282" r:id="rId23"/>
    <p:sldId id="270" r:id="rId24"/>
    <p:sldId id="271" r:id="rId25"/>
    <p:sldId id="272" r:id="rId2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7981" autoAdjust="0"/>
    <p:restoredTop sz="94660"/>
  </p:normalViewPr>
  <p:slideViewPr>
    <p:cSldViewPr snapToGrid="0">
      <p:cViewPr varScale="1">
        <p:scale>
          <a:sx n="112" d="100"/>
          <a:sy n="112" d="100"/>
        </p:scale>
        <p:origin x="498"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C59187-1FB8-449D-A9FD-F00CA0B0CA5F}" type="datetimeFigureOut">
              <a:rPr lang="it-IT" smtClean="0"/>
              <a:t>06/12/2013</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77A948-DAC7-4E06-8FD6-7E3454373CFF}" type="slidenum">
              <a:rPr lang="it-IT" smtClean="0"/>
              <a:t>‹N›</a:t>
            </a:fld>
            <a:endParaRPr lang="it-IT"/>
          </a:p>
        </p:txBody>
      </p:sp>
    </p:spTree>
    <p:extLst>
      <p:ext uri="{BB962C8B-B14F-4D97-AF65-F5344CB8AC3E}">
        <p14:creationId xmlns:p14="http://schemas.microsoft.com/office/powerpoint/2010/main" val="2206780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473666"/>
      </p:ext>
    </p:extLst>
  </p:cSld>
  <p:clrMapOvr>
    <a:masterClrMapping/>
  </p:clrMapOvr>
  <p:transition spd="med"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868026367"/>
      </p:ext>
    </p:extLst>
  </p:cSld>
  <p:clrMapOvr>
    <a:masterClrMapping/>
  </p:clrMapOvr>
  <p:transition spd="med"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13800" y="990600"/>
            <a:ext cx="2362200" cy="54102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727200" y="990600"/>
            <a:ext cx="6883400" cy="5410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730397512"/>
      </p:ext>
    </p:extLst>
  </p:cSld>
  <p:clrMapOvr>
    <a:masterClrMapping/>
  </p:clrMapOvr>
  <p:transition spd="med"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592885371"/>
      </p:ext>
    </p:extLst>
  </p:cSld>
  <p:clrMapOvr>
    <a:masterClrMapping/>
  </p:clrMapOvr>
  <p:transition spd="med"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Tree>
    <p:extLst>
      <p:ext uri="{BB962C8B-B14F-4D97-AF65-F5344CB8AC3E}">
        <p14:creationId xmlns:p14="http://schemas.microsoft.com/office/powerpoint/2010/main" val="3483147080"/>
      </p:ext>
    </p:extLst>
  </p:cSld>
  <p:clrMapOvr>
    <a:masterClrMapping/>
  </p:clrMapOvr>
  <p:transition spd="med"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35560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74676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142245450"/>
      </p:ext>
    </p:extLst>
  </p:cSld>
  <p:clrMapOvr>
    <a:masterClrMapping/>
  </p:clrMapOvr>
  <p:transition spd="med"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84185094"/>
      </p:ext>
    </p:extLst>
  </p:cSld>
  <p:clrMapOvr>
    <a:masterClrMapping/>
  </p:clrMapOvr>
  <p:transition spd="med"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Tree>
    <p:extLst>
      <p:ext uri="{BB962C8B-B14F-4D97-AF65-F5344CB8AC3E}">
        <p14:creationId xmlns:p14="http://schemas.microsoft.com/office/powerpoint/2010/main" val="621365545"/>
      </p:ext>
    </p:extLst>
  </p:cSld>
  <p:clrMapOvr>
    <a:masterClrMapping/>
  </p:clrMapOvr>
  <p:transition spd="med"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0643333"/>
      </p:ext>
    </p:extLst>
  </p:cSld>
  <p:clrMapOvr>
    <a:masterClrMapping/>
  </p:clrMapOvr>
  <p:transition spd="med"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426817487"/>
      </p:ext>
    </p:extLst>
  </p:cSld>
  <p:clrMapOvr>
    <a:masterClrMapping/>
  </p:clrMapOvr>
  <p:transition spd="med"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331295272"/>
      </p:ext>
    </p:extLst>
  </p:cSld>
  <p:clrMapOvr>
    <a:masterClrMapping/>
  </p:clrMapOvr>
  <p:transition spd="med"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3556000" y="1752600"/>
            <a:ext cx="76200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smtClean="0"/>
              <a:t>Testo semplice</a:t>
            </a:r>
          </a:p>
          <a:p>
            <a:pPr lvl="0"/>
            <a:endParaRPr lang="it-IT" smtClean="0"/>
          </a:p>
          <a:p>
            <a:pPr lvl="0"/>
            <a:r>
              <a:rPr lang="it-IT" smtClean="0"/>
              <a:t>Fare clic per modificare gli stili del testo dello schema</a:t>
            </a:r>
          </a:p>
          <a:p>
            <a:pPr lvl="1"/>
            <a:r>
              <a:rPr lang="it-IT" smtClean="0"/>
              <a:t>Secondo livello</a:t>
            </a:r>
          </a:p>
        </p:txBody>
      </p:sp>
      <p:sp>
        <p:nvSpPr>
          <p:cNvPr id="1027" name="Rectangle 17"/>
          <p:cNvSpPr>
            <a:spLocks noGrp="1" noChangeArrowheads="1"/>
          </p:cNvSpPr>
          <p:nvPr>
            <p:ph type="title"/>
          </p:nvPr>
        </p:nvSpPr>
        <p:spPr bwMode="auto">
          <a:xfrm>
            <a:off x="1727200" y="990600"/>
            <a:ext cx="9448800" cy="5334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 dello schema</a:t>
            </a:r>
          </a:p>
        </p:txBody>
      </p:sp>
    </p:spTree>
    <p:extLst>
      <p:ext uri="{BB962C8B-B14F-4D97-AF65-F5344CB8AC3E}">
        <p14:creationId xmlns:p14="http://schemas.microsoft.com/office/powerpoint/2010/main" val="370439755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advClick="0"/>
  <p:hf hdr="0" dt="0"/>
  <p:txStyles>
    <p:title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p:titleStyle>
    <p:bodyStyle>
      <a:lvl1pPr marL="190500" indent="-190500" algn="l" rtl="0" eaLnBrk="0" fontAlgn="base" hangingPunct="0">
        <a:spcBef>
          <a:spcPct val="20000"/>
        </a:spcBef>
        <a:spcAft>
          <a:spcPct val="0"/>
        </a:spcAft>
        <a:buClr>
          <a:srgbClr val="FF9900"/>
        </a:buClr>
        <a:buSzPct val="75000"/>
        <a:buFont typeface="Wingdings" panose="05000000000000000000" pitchFamily="2" charset="2"/>
        <a:buChar char="n"/>
        <a:defRPr sz="2400">
          <a:solidFill>
            <a:srgbClr val="00235A"/>
          </a:solidFill>
          <a:latin typeface="+mn-lt"/>
          <a:ea typeface="+mn-ea"/>
          <a:cs typeface="+mn-cs"/>
        </a:defRPr>
      </a:lvl1pPr>
      <a:lvl2pPr marL="768350" indent="-285750" algn="l" rtl="0" eaLnBrk="0" fontAlgn="base" hangingPunct="0">
        <a:spcBef>
          <a:spcPct val="20000"/>
        </a:spcBef>
        <a:spcAft>
          <a:spcPct val="0"/>
        </a:spcAft>
        <a:buClr>
          <a:schemeClr val="hlink"/>
        </a:buClr>
        <a:buSzPct val="75000"/>
        <a:buFont typeface="Wingdings" panose="05000000000000000000" pitchFamily="2" charset="2"/>
        <a:buChar char="n"/>
        <a:defRPr sz="2000">
          <a:solidFill>
            <a:srgbClr val="00235A"/>
          </a:solidFill>
          <a:latin typeface="+mn-lt"/>
        </a:defRPr>
      </a:lvl2pPr>
      <a:lvl3pPr marL="1187450" indent="-228600" algn="l" rtl="0" eaLnBrk="0" fontAlgn="base" hangingPunct="0">
        <a:spcBef>
          <a:spcPct val="20000"/>
        </a:spcBef>
        <a:spcAft>
          <a:spcPct val="0"/>
        </a:spcAft>
        <a:buClr>
          <a:schemeClr val="bg2"/>
        </a:buClr>
        <a:buSzPct val="75000"/>
        <a:buFont typeface="Wingdings" panose="05000000000000000000" pitchFamily="2" charset="2"/>
        <a:buChar char="n"/>
        <a:defRPr>
          <a:solidFill>
            <a:srgbClr val="00235A"/>
          </a:solidFill>
          <a:latin typeface="+mn-lt"/>
        </a:defRPr>
      </a:lvl3pPr>
      <a:lvl4pPr marL="1606550" indent="-228600" algn="l" rtl="0" eaLnBrk="0" fontAlgn="base" hangingPunct="0">
        <a:spcBef>
          <a:spcPct val="20000"/>
        </a:spcBef>
        <a:spcAft>
          <a:spcPct val="0"/>
        </a:spcAft>
        <a:buClr>
          <a:schemeClr val="tx2"/>
        </a:buClr>
        <a:buSzPct val="75000"/>
        <a:buFont typeface="Wingdings" panose="05000000000000000000" pitchFamily="2" charset="2"/>
        <a:buChar char="n"/>
        <a:defRPr>
          <a:solidFill>
            <a:srgbClr val="00235A"/>
          </a:solidFill>
          <a:latin typeface="+mn-lt"/>
        </a:defRPr>
      </a:lvl4pPr>
      <a:lvl5pPr marL="2025650" indent="-228600" algn="l" rtl="0" eaLnBrk="0" fontAlgn="base" hangingPunct="0">
        <a:spcBef>
          <a:spcPct val="20000"/>
        </a:spcBef>
        <a:spcAft>
          <a:spcPct val="0"/>
        </a:spcAft>
        <a:buClr>
          <a:schemeClr val="accent1"/>
        </a:buClr>
        <a:buSzPct val="75000"/>
        <a:buFont typeface="Wingdings" panose="05000000000000000000" pitchFamily="2" charset="2"/>
        <a:buChar char="n"/>
        <a:defRPr sz="1400">
          <a:solidFill>
            <a:srgbClr val="00235A"/>
          </a:solidFill>
          <a:latin typeface="+mn-lt"/>
        </a:defRPr>
      </a:lvl5pPr>
      <a:lvl6pPr marL="24828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6pPr>
      <a:lvl7pPr marL="29400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7pPr>
      <a:lvl8pPr marL="33972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8pPr>
      <a:lvl9pPr marL="38544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uropa.eu/rapid/press-release_IP-13-601_en.ht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stretch>
            <a:fillRect/>
          </a:stretch>
        </p:blipFill>
        <p:spPr>
          <a:xfrm>
            <a:off x="2639617" y="1700808"/>
            <a:ext cx="7416823" cy="4926310"/>
          </a:xfrm>
          <a:prstGeom prst="rect">
            <a:avLst/>
          </a:prstGeom>
          <a:effectLst>
            <a:softEdge rad="635000"/>
          </a:effectLst>
        </p:spPr>
      </p:pic>
      <p:sp>
        <p:nvSpPr>
          <p:cNvPr id="4099" name="Rectangle 2"/>
          <p:cNvSpPr>
            <a:spLocks noGrp="1" noChangeArrowheads="1"/>
          </p:cNvSpPr>
          <p:nvPr>
            <p:ph type="ctrTitle" idx="4294967295"/>
          </p:nvPr>
        </p:nvSpPr>
        <p:spPr>
          <a:xfrm>
            <a:off x="2640014" y="836613"/>
            <a:ext cx="7488237" cy="863600"/>
          </a:xfrm>
          <a:extLst>
            <a:ext uri="{909E8E84-426E-40DD-AFC4-6F175D3DCCD1}">
              <a14:hiddenFill xmlns:a14="http://schemas.microsoft.com/office/drawing/2010/main">
                <a:solidFill>
                  <a:schemeClr val="accent1"/>
                </a:solidFill>
              </a14:hiddenFill>
            </a:ext>
          </a:extLst>
        </p:spPr>
        <p:txBody>
          <a:bodyPr/>
          <a:lstStyle/>
          <a:p>
            <a:pPr algn="ctr" eaLnBrk="1" hangingPunct="1">
              <a:lnSpc>
                <a:spcPct val="90000"/>
              </a:lnSpc>
            </a:pPr>
            <a:r>
              <a:rPr lang="it-IT" sz="2800" dirty="0" smtClean="0">
                <a:solidFill>
                  <a:srgbClr val="FFA41D"/>
                </a:solidFill>
              </a:rPr>
              <a:t>Apprendistato di alta formazione e ricerca: stato di attuazione di Regioni e P.A.</a:t>
            </a:r>
          </a:p>
        </p:txBody>
      </p:sp>
    </p:spTree>
    <p:extLst>
      <p:ext uri="{BB962C8B-B14F-4D97-AF65-F5344CB8AC3E}">
        <p14:creationId xmlns:p14="http://schemas.microsoft.com/office/powerpoint/2010/main" val="2327910326"/>
      </p:ext>
    </p:extLst>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14137" y="1018902"/>
            <a:ext cx="9448800" cy="1162595"/>
          </a:xfrm>
        </p:spPr>
        <p:txBody>
          <a:bodyPr/>
          <a:lstStyle/>
          <a:p>
            <a:r>
              <a:rPr lang="it-IT" sz="1800" dirty="0" smtClean="0">
                <a:solidFill>
                  <a:srgbClr val="FF9900"/>
                </a:solidFill>
              </a:rPr>
              <a:t>Ulteriori norme intervenute:</a:t>
            </a:r>
            <a:br>
              <a:rPr lang="it-IT" sz="1800" dirty="0" smtClean="0">
                <a:solidFill>
                  <a:srgbClr val="FF9900"/>
                </a:solidFill>
              </a:rPr>
            </a:br>
            <a:r>
              <a:rPr lang="it-IT" sz="1800" dirty="0" smtClean="0">
                <a:solidFill>
                  <a:srgbClr val="FF9900"/>
                </a:solidFill>
              </a:rPr>
              <a:t>Artt. 8bis e 14</a:t>
            </a:r>
            <a:r>
              <a:rPr lang="it-IT" sz="1800" dirty="0" smtClean="0">
                <a:solidFill>
                  <a:srgbClr val="FF59FF"/>
                </a:solidFill>
              </a:rPr>
              <a:t> </a:t>
            </a:r>
            <a:r>
              <a:rPr lang="it-IT" sz="1800" dirty="0" smtClean="0">
                <a:solidFill>
                  <a:srgbClr val="FF9900"/>
                </a:solidFill>
              </a:rPr>
              <a:t>della Legge 8 novembre 2013 n. 128, Conversione in legge, con modificazioni, del decreto-legge 12 settembre 2013, n. 104, recante misure urgenti in materia di istruzione, </a:t>
            </a:r>
            <a:r>
              <a:rPr lang="it-IT" sz="1800" dirty="0" err="1" smtClean="0">
                <a:solidFill>
                  <a:srgbClr val="FF9900"/>
                </a:solidFill>
              </a:rPr>
              <a:t>Universita'</a:t>
            </a:r>
            <a:r>
              <a:rPr lang="it-IT" sz="1800" dirty="0" smtClean="0">
                <a:solidFill>
                  <a:srgbClr val="FF9900"/>
                </a:solidFill>
              </a:rPr>
              <a:t> e ricerca</a:t>
            </a:r>
            <a:r>
              <a:rPr lang="it-IT" dirty="0" smtClean="0">
                <a:solidFill>
                  <a:srgbClr val="FF9900"/>
                </a:solidFill>
              </a:rPr>
              <a:t>.</a:t>
            </a:r>
            <a:endParaRPr lang="it-IT" dirty="0"/>
          </a:p>
        </p:txBody>
      </p:sp>
      <p:sp>
        <p:nvSpPr>
          <p:cNvPr id="3" name="Segnaposto contenuto 2"/>
          <p:cNvSpPr>
            <a:spLocks noGrp="1"/>
          </p:cNvSpPr>
          <p:nvPr>
            <p:ph idx="1"/>
          </p:nvPr>
        </p:nvSpPr>
        <p:spPr>
          <a:xfrm>
            <a:off x="3556000" y="2390502"/>
            <a:ext cx="7620000" cy="4010297"/>
          </a:xfrm>
        </p:spPr>
        <p:txBody>
          <a:bodyPr/>
          <a:lstStyle/>
          <a:p>
            <a:endParaRPr lang="it-IT" sz="2000" dirty="0" smtClean="0"/>
          </a:p>
          <a:p>
            <a:r>
              <a:rPr lang="it-IT" sz="2000" dirty="0" smtClean="0"/>
              <a:t>In tali convenzioni sono riportate le </a:t>
            </a:r>
            <a:r>
              <a:rPr lang="it-IT" sz="2000" b="1" dirty="0" smtClean="0"/>
              <a:t>procedure di individuazione degli studenti in apprendistato e dei tutori</a:t>
            </a:r>
            <a:r>
              <a:rPr lang="it-IT" sz="2000" dirty="0" smtClean="0"/>
              <a:t>, le </a:t>
            </a:r>
            <a:r>
              <a:rPr lang="it-IT" sz="2000" b="1" dirty="0" err="1" smtClean="0"/>
              <a:t>modalita'</a:t>
            </a:r>
            <a:r>
              <a:rPr lang="it-IT" sz="2000" b="1" dirty="0" smtClean="0"/>
              <a:t> di verifica delle conoscenze acquisite </a:t>
            </a:r>
            <a:r>
              <a:rPr lang="it-IT" sz="2000" dirty="0" smtClean="0"/>
              <a:t>durante il periodo di apprendistato e il </a:t>
            </a:r>
            <a:r>
              <a:rPr lang="it-IT" sz="2000" b="1" dirty="0" smtClean="0"/>
              <a:t>numero dei crediti formativi riconoscibili</a:t>
            </a:r>
            <a:r>
              <a:rPr lang="it-IT" sz="2000" dirty="0" smtClean="0"/>
              <a:t> a ciascuno studente </a:t>
            </a:r>
            <a:r>
              <a:rPr lang="it-IT" sz="2000" b="1" dirty="0" smtClean="0"/>
              <a:t>entro il massimo di sessanta</a:t>
            </a:r>
            <a:r>
              <a:rPr lang="it-IT" sz="2000" dirty="0" smtClean="0"/>
              <a:t>, anche in deroga al limite di cui all'articolo 2, comma 147, del decreto-legge 3 ottobre 2006, n. 262, convertito, con modificazioni, dalla legge 24 novembre 2006, n. 286, e successive modificazioni. </a:t>
            </a:r>
          </a:p>
          <a:p>
            <a:endParaRPr lang="it-IT" dirty="0"/>
          </a:p>
        </p:txBody>
      </p:sp>
    </p:spTree>
  </p:cSld>
  <p:clrMapOvr>
    <a:masterClrMapping/>
  </p:clrMapOvr>
  <p:transition spd="med"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20686" y="809897"/>
            <a:ext cx="8955314" cy="809898"/>
          </a:xfr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algn="ctr"/>
            <a:r>
              <a:rPr lang="it-IT" dirty="0">
                <a:solidFill>
                  <a:srgbClr val="FF9900"/>
                </a:solidFill>
              </a:rPr>
              <a:t>Stato di attuazione territoriale dell’apprendistato</a:t>
            </a:r>
            <a:br>
              <a:rPr lang="it-IT" dirty="0">
                <a:solidFill>
                  <a:srgbClr val="FF9900"/>
                </a:solidFill>
              </a:rPr>
            </a:br>
            <a:r>
              <a:rPr lang="it-IT" dirty="0">
                <a:solidFill>
                  <a:srgbClr val="FF9900"/>
                </a:solidFill>
              </a:rPr>
              <a:t>di alta formazione e di ricerca</a:t>
            </a:r>
          </a:p>
        </p:txBody>
      </p:sp>
      <p:sp>
        <p:nvSpPr>
          <p:cNvPr id="3" name="Segnaposto contenuto 2"/>
          <p:cNvSpPr>
            <a:spLocks noGrp="1"/>
          </p:cNvSpPr>
          <p:nvPr>
            <p:ph idx="1"/>
          </p:nvPr>
        </p:nvSpPr>
        <p:spPr>
          <a:xfrm>
            <a:off x="3595189" y="1972491"/>
            <a:ext cx="7620000" cy="4101738"/>
          </a:xfrm>
        </p:spPr>
        <p:txBody>
          <a:bodyPr/>
          <a:lstStyle/>
          <a:p>
            <a:pPr marL="0" indent="0">
              <a:buNone/>
            </a:pPr>
            <a:r>
              <a:rPr lang="it-IT" dirty="0" smtClean="0"/>
              <a:t>Alto apprendistato regolato da norma regionale</a:t>
            </a:r>
          </a:p>
          <a:p>
            <a:pPr marL="0" indent="0">
              <a:buNone/>
            </a:pPr>
            <a:endParaRPr lang="it-IT" dirty="0"/>
          </a:p>
          <a:p>
            <a:pPr marL="0" indent="0">
              <a:buNone/>
            </a:pPr>
            <a:r>
              <a:rPr lang="it-IT" dirty="0"/>
              <a:t>					</a:t>
            </a:r>
          </a:p>
          <a:p>
            <a:pPr marL="0" indent="0">
              <a:buNone/>
            </a:pPr>
            <a:endParaRPr lang="it-IT" dirty="0"/>
          </a:p>
          <a:p>
            <a:pPr marL="0" indent="0">
              <a:buNone/>
            </a:pPr>
            <a:r>
              <a:rPr lang="it-IT" dirty="0" smtClean="0"/>
              <a:t>				  </a:t>
            </a:r>
          </a:p>
          <a:p>
            <a:pPr marL="0" indent="0">
              <a:buNone/>
            </a:pPr>
            <a:endParaRPr lang="it-IT" dirty="0"/>
          </a:p>
        </p:txBody>
      </p:sp>
      <p:sp>
        <p:nvSpPr>
          <p:cNvPr id="4" name="Rettangolo 3"/>
          <p:cNvSpPr/>
          <p:nvPr/>
        </p:nvSpPr>
        <p:spPr bwMode="auto">
          <a:xfrm>
            <a:off x="6811347" y="1996751"/>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endParaRPr kumimoji="0" lang="it-IT" sz="2400" b="0" i="0" u="none" strike="noStrike" cap="none" normalizeH="0" baseline="0" smtClean="0">
              <a:ln>
                <a:noFill/>
              </a:ln>
              <a:solidFill>
                <a:schemeClr val="folHlink"/>
              </a:solidFill>
              <a:effectLst/>
              <a:latin typeface="Arial" charset="0"/>
            </a:endParaRPr>
          </a:p>
        </p:txBody>
      </p:sp>
      <p:sp>
        <p:nvSpPr>
          <p:cNvPr id="5" name="Rettangolo 4"/>
          <p:cNvSpPr/>
          <p:nvPr/>
        </p:nvSpPr>
        <p:spPr bwMode="auto">
          <a:xfrm>
            <a:off x="2603241" y="2911151"/>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endParaRPr kumimoji="0" lang="it-IT" sz="2400" b="0" i="0" u="none" strike="noStrike" cap="none" normalizeH="0" baseline="0" smtClean="0">
              <a:ln>
                <a:noFill/>
              </a:ln>
              <a:solidFill>
                <a:schemeClr val="folHlink"/>
              </a:solidFill>
              <a:effectLst/>
              <a:latin typeface="Arial" charset="0"/>
            </a:endParaRPr>
          </a:p>
        </p:txBody>
      </p:sp>
      <p:sp>
        <p:nvSpPr>
          <p:cNvPr id="6" name="Rettangolo 5"/>
          <p:cNvSpPr/>
          <p:nvPr/>
        </p:nvSpPr>
        <p:spPr bwMode="auto">
          <a:xfrm>
            <a:off x="7122444" y="2223235"/>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endParaRPr kumimoji="0" lang="it-IT" sz="2400" b="0" i="0" u="none" strike="noStrike" cap="none" normalizeH="0" baseline="0" smtClean="0">
              <a:ln>
                <a:noFill/>
              </a:ln>
              <a:solidFill>
                <a:schemeClr val="folHlink"/>
              </a:solidFill>
              <a:effectLst/>
              <a:latin typeface="Arial" charset="0"/>
            </a:endParaRPr>
          </a:p>
        </p:txBody>
      </p:sp>
      <p:sp>
        <p:nvSpPr>
          <p:cNvPr id="7" name="Rettangolo 6"/>
          <p:cNvSpPr/>
          <p:nvPr/>
        </p:nvSpPr>
        <p:spPr bwMode="auto">
          <a:xfrm>
            <a:off x="4516244" y="1996751"/>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endParaRPr kumimoji="0" lang="it-IT" sz="2400" b="0" i="0" u="none" strike="noStrike" cap="none" normalizeH="0" baseline="0" dirty="0" smtClean="0">
              <a:ln>
                <a:noFill/>
              </a:ln>
              <a:solidFill>
                <a:schemeClr val="folHlink"/>
              </a:solidFill>
              <a:effectLst/>
              <a:latin typeface="Arial" charset="0"/>
            </a:endParaRPr>
          </a:p>
        </p:txBody>
      </p:sp>
      <p:sp>
        <p:nvSpPr>
          <p:cNvPr id="8" name="Rettangolo 7"/>
          <p:cNvSpPr/>
          <p:nvPr/>
        </p:nvSpPr>
        <p:spPr bwMode="auto">
          <a:xfrm>
            <a:off x="3657600" y="2118732"/>
            <a:ext cx="557561" cy="21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endParaRPr kumimoji="0" lang="it-IT" sz="2400" b="0" i="0" u="none" strike="noStrike" cap="none" normalizeH="0" baseline="0" smtClean="0">
              <a:ln>
                <a:noFill/>
              </a:ln>
              <a:solidFill>
                <a:schemeClr val="folHlink"/>
              </a:solidFill>
              <a:effectLst/>
              <a:latin typeface="Arial" charset="0"/>
            </a:endParaRPr>
          </a:p>
        </p:txBody>
      </p:sp>
      <p:sp>
        <p:nvSpPr>
          <p:cNvPr id="9" name="Rettangolo 8"/>
          <p:cNvSpPr/>
          <p:nvPr/>
        </p:nvSpPr>
        <p:spPr bwMode="auto">
          <a:xfrm>
            <a:off x="10247971" y="1752601"/>
            <a:ext cx="758283" cy="366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endParaRPr kumimoji="0" lang="it-IT" sz="2400" b="0" i="0" u="none" strike="noStrike" cap="none" normalizeH="0" baseline="0" smtClean="0">
              <a:ln>
                <a:noFill/>
              </a:ln>
              <a:solidFill>
                <a:schemeClr val="folHlink"/>
              </a:solidFill>
              <a:effectLst/>
              <a:latin typeface="Arial" charset="0"/>
            </a:endParaRPr>
          </a:p>
        </p:txBody>
      </p:sp>
      <p:graphicFrame>
        <p:nvGraphicFramePr>
          <p:cNvPr id="10" name="Tabella 9"/>
          <p:cNvGraphicFramePr>
            <a:graphicFrameLocks noGrp="1"/>
          </p:cNvGraphicFramePr>
          <p:nvPr>
            <p:extLst>
              <p:ext uri="{D42A27DB-BD31-4B8C-83A1-F6EECF244321}">
                <p14:modId xmlns:p14="http://schemas.microsoft.com/office/powerpoint/2010/main" val="3555906032"/>
              </p:ext>
            </p:extLst>
          </p:nvPr>
        </p:nvGraphicFramePr>
        <p:xfrm>
          <a:off x="10319657" y="2063930"/>
          <a:ext cx="686597" cy="365760"/>
        </p:xfrm>
        <a:graphic>
          <a:graphicData uri="http://schemas.openxmlformats.org/drawingml/2006/table">
            <a:tbl>
              <a:tblPr firstRow="1" bandRow="1">
                <a:tableStyleId>{5C22544A-7EE6-4342-B048-85BDC9FD1C3A}</a:tableStyleId>
              </a:tblPr>
              <a:tblGrid>
                <a:gridCol w="686597"/>
              </a:tblGrid>
              <a:tr h="0">
                <a:tc>
                  <a:txBody>
                    <a:bodyPr/>
                    <a:lstStyle/>
                    <a:p>
                      <a:endParaRPr lang="it-IT" dirty="0"/>
                    </a:p>
                  </a:txBody>
                  <a:tcPr>
                    <a:solidFill>
                      <a:srgbClr val="00FF00"/>
                    </a:solidFill>
                  </a:tcPr>
                </a:tc>
              </a:tr>
            </a:tbl>
          </a:graphicData>
        </a:graphic>
      </p:graphicFrame>
      <p:sp>
        <p:nvSpPr>
          <p:cNvPr id="75" name="lig"/>
          <p:cNvSpPr>
            <a:spLocks/>
          </p:cNvSpPr>
          <p:nvPr/>
        </p:nvSpPr>
        <p:spPr bwMode="auto">
          <a:xfrm>
            <a:off x="6435725" y="3481388"/>
            <a:ext cx="561975" cy="219075"/>
          </a:xfrm>
          <a:custGeom>
            <a:avLst/>
            <a:gdLst>
              <a:gd name="T0" fmla="*/ 2147483646 w 75"/>
              <a:gd name="T1" fmla="*/ 2147483646 h 41"/>
              <a:gd name="T2" fmla="*/ 2147483646 w 75"/>
              <a:gd name="T3" fmla="*/ 0 h 41"/>
              <a:gd name="T4" fmla="*/ 2147483646 w 75"/>
              <a:gd name="T5" fmla="*/ 0 h 41"/>
              <a:gd name="T6" fmla="*/ 2147483646 w 75"/>
              <a:gd name="T7" fmla="*/ 2147483646 h 41"/>
              <a:gd name="T8" fmla="*/ 2147483646 w 75"/>
              <a:gd name="T9" fmla="*/ 2147483646 h 41"/>
              <a:gd name="T10" fmla="*/ 2147483646 w 75"/>
              <a:gd name="T11" fmla="*/ 2147483646 h 41"/>
              <a:gd name="T12" fmla="*/ 2147483646 w 75"/>
              <a:gd name="T13" fmla="*/ 2147483646 h 41"/>
              <a:gd name="T14" fmla="*/ 2147483646 w 75"/>
              <a:gd name="T15" fmla="*/ 2147483646 h 41"/>
              <a:gd name="T16" fmla="*/ 2147483646 w 75"/>
              <a:gd name="T17" fmla="*/ 2147483646 h 41"/>
              <a:gd name="T18" fmla="*/ 2147483646 w 75"/>
              <a:gd name="T19" fmla="*/ 2147483646 h 41"/>
              <a:gd name="T20" fmla="*/ 2147483646 w 75"/>
              <a:gd name="T21" fmla="*/ 2147483646 h 41"/>
              <a:gd name="T22" fmla="*/ 2147483646 w 75"/>
              <a:gd name="T23" fmla="*/ 2147483646 h 41"/>
              <a:gd name="T24" fmla="*/ 0 w 75"/>
              <a:gd name="T25" fmla="*/ 2147483646 h 41"/>
              <a:gd name="T26" fmla="*/ 0 w 75"/>
              <a:gd name="T27" fmla="*/ 2147483646 h 41"/>
              <a:gd name="T28" fmla="*/ 2147483646 w 75"/>
              <a:gd name="T29" fmla="*/ 2147483646 h 41"/>
              <a:gd name="T30" fmla="*/ 2147483646 w 75"/>
              <a:gd name="T31" fmla="*/ 2147483646 h 41"/>
              <a:gd name="T32" fmla="*/ 2147483646 w 75"/>
              <a:gd name="T33" fmla="*/ 2147483646 h 41"/>
              <a:gd name="T34" fmla="*/ 2147483646 w 75"/>
              <a:gd name="T35" fmla="*/ 2147483646 h 41"/>
              <a:gd name="T36" fmla="*/ 2147483646 w 75"/>
              <a:gd name="T37" fmla="*/ 2147483646 h 41"/>
              <a:gd name="T38" fmla="*/ 2147483646 w 75"/>
              <a:gd name="T39" fmla="*/ 2147483646 h 41"/>
              <a:gd name="T40" fmla="*/ 2147483646 w 75"/>
              <a:gd name="T41" fmla="*/ 2147483646 h 41"/>
              <a:gd name="T42" fmla="*/ 2147483646 w 75"/>
              <a:gd name="T43" fmla="*/ 2147483646 h 41"/>
              <a:gd name="T44" fmla="*/ 2147483646 w 75"/>
              <a:gd name="T45" fmla="*/ 2147483646 h 41"/>
              <a:gd name="T46" fmla="*/ 2147483646 w 75"/>
              <a:gd name="T47" fmla="*/ 2147483646 h 41"/>
              <a:gd name="T48" fmla="*/ 2147483646 w 75"/>
              <a:gd name="T49" fmla="*/ 2147483646 h 41"/>
              <a:gd name="T50" fmla="*/ 2147483646 w 75"/>
              <a:gd name="T51" fmla="*/ 2147483646 h 41"/>
              <a:gd name="T52" fmla="*/ 2147483646 w 75"/>
              <a:gd name="T53" fmla="*/ 2147483646 h 41"/>
              <a:gd name="T54" fmla="*/ 2147483646 w 75"/>
              <a:gd name="T55" fmla="*/ 2147483646 h 41"/>
              <a:gd name="T56" fmla="*/ 2147483646 w 75"/>
              <a:gd name="T57" fmla="*/ 2147483646 h 41"/>
              <a:gd name="T58" fmla="*/ 2147483646 w 75"/>
              <a:gd name="T59" fmla="*/ 2147483646 h 41"/>
              <a:gd name="T60" fmla="*/ 2147483646 w 75"/>
              <a:gd name="T61" fmla="*/ 2147483646 h 41"/>
              <a:gd name="T62" fmla="*/ 2147483646 w 75"/>
              <a:gd name="T63" fmla="*/ 2147483646 h 41"/>
              <a:gd name="T64" fmla="*/ 2147483646 w 75"/>
              <a:gd name="T65" fmla="*/ 2147483646 h 41"/>
              <a:gd name="T66" fmla="*/ 2147483646 w 75"/>
              <a:gd name="T67" fmla="*/ 2147483646 h 4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75" h="41">
                <a:moveTo>
                  <a:pt x="49" y="5"/>
                </a:moveTo>
                <a:lnTo>
                  <a:pt x="46" y="0"/>
                </a:lnTo>
                <a:lnTo>
                  <a:pt x="43" y="0"/>
                </a:lnTo>
                <a:lnTo>
                  <a:pt x="43" y="4"/>
                </a:lnTo>
                <a:lnTo>
                  <a:pt x="39" y="8"/>
                </a:lnTo>
                <a:lnTo>
                  <a:pt x="37" y="5"/>
                </a:lnTo>
                <a:lnTo>
                  <a:pt x="35" y="5"/>
                </a:lnTo>
                <a:lnTo>
                  <a:pt x="28" y="8"/>
                </a:lnTo>
                <a:lnTo>
                  <a:pt x="24" y="6"/>
                </a:lnTo>
                <a:lnTo>
                  <a:pt x="23" y="6"/>
                </a:lnTo>
                <a:lnTo>
                  <a:pt x="15" y="25"/>
                </a:lnTo>
                <a:lnTo>
                  <a:pt x="7" y="24"/>
                </a:lnTo>
                <a:lnTo>
                  <a:pt x="0" y="34"/>
                </a:lnTo>
                <a:lnTo>
                  <a:pt x="0" y="41"/>
                </a:lnTo>
                <a:lnTo>
                  <a:pt x="16" y="39"/>
                </a:lnTo>
                <a:lnTo>
                  <a:pt x="35" y="12"/>
                </a:lnTo>
                <a:lnTo>
                  <a:pt x="75" y="32"/>
                </a:lnTo>
                <a:lnTo>
                  <a:pt x="75" y="29"/>
                </a:lnTo>
                <a:lnTo>
                  <a:pt x="74" y="28"/>
                </a:lnTo>
                <a:lnTo>
                  <a:pt x="73" y="26"/>
                </a:lnTo>
                <a:lnTo>
                  <a:pt x="70" y="24"/>
                </a:lnTo>
                <a:lnTo>
                  <a:pt x="70" y="21"/>
                </a:lnTo>
                <a:lnTo>
                  <a:pt x="65" y="17"/>
                </a:lnTo>
                <a:lnTo>
                  <a:pt x="65" y="15"/>
                </a:lnTo>
                <a:lnTo>
                  <a:pt x="62" y="14"/>
                </a:lnTo>
                <a:lnTo>
                  <a:pt x="59" y="14"/>
                </a:lnTo>
                <a:lnTo>
                  <a:pt x="59" y="12"/>
                </a:lnTo>
                <a:lnTo>
                  <a:pt x="59" y="9"/>
                </a:lnTo>
                <a:lnTo>
                  <a:pt x="59" y="6"/>
                </a:lnTo>
                <a:lnTo>
                  <a:pt x="58" y="5"/>
                </a:lnTo>
                <a:lnTo>
                  <a:pt x="52" y="4"/>
                </a:lnTo>
                <a:lnTo>
                  <a:pt x="49" y="5"/>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76" name="emi"/>
          <p:cNvSpPr>
            <a:spLocks/>
          </p:cNvSpPr>
          <p:nvPr/>
        </p:nvSpPr>
        <p:spPr bwMode="auto">
          <a:xfrm>
            <a:off x="6826250" y="3367088"/>
            <a:ext cx="742950" cy="371475"/>
          </a:xfrm>
          <a:custGeom>
            <a:avLst/>
            <a:gdLst>
              <a:gd name="T0" fmla="*/ 2147483646 w 101"/>
              <a:gd name="T1" fmla="*/ 2147483646 h 71"/>
              <a:gd name="T2" fmla="*/ 2147483646 w 101"/>
              <a:gd name="T3" fmla="*/ 2147483646 h 71"/>
              <a:gd name="T4" fmla="*/ 2147483646 w 101"/>
              <a:gd name="T5" fmla="*/ 2147483646 h 71"/>
              <a:gd name="T6" fmla="*/ 2147483646 w 101"/>
              <a:gd name="T7" fmla="*/ 2147483646 h 71"/>
              <a:gd name="T8" fmla="*/ 2147483646 w 101"/>
              <a:gd name="T9" fmla="*/ 2147483646 h 71"/>
              <a:gd name="T10" fmla="*/ 2147483646 w 101"/>
              <a:gd name="T11" fmla="*/ 2147483646 h 71"/>
              <a:gd name="T12" fmla="*/ 2147483646 w 101"/>
              <a:gd name="T13" fmla="*/ 2147483646 h 71"/>
              <a:gd name="T14" fmla="*/ 2147483646 w 101"/>
              <a:gd name="T15" fmla="*/ 2147483646 h 71"/>
              <a:gd name="T16" fmla="*/ 2147483646 w 101"/>
              <a:gd name="T17" fmla="*/ 2147483646 h 71"/>
              <a:gd name="T18" fmla="*/ 2147483646 w 101"/>
              <a:gd name="T19" fmla="*/ 2147483646 h 71"/>
              <a:gd name="T20" fmla="*/ 2147483646 w 101"/>
              <a:gd name="T21" fmla="*/ 2147483646 h 71"/>
              <a:gd name="T22" fmla="*/ 2147483646 w 101"/>
              <a:gd name="T23" fmla="*/ 2147483646 h 71"/>
              <a:gd name="T24" fmla="*/ 2147483646 w 101"/>
              <a:gd name="T25" fmla="*/ 2147483646 h 71"/>
              <a:gd name="T26" fmla="*/ 2147483646 w 101"/>
              <a:gd name="T27" fmla="*/ 2147483646 h 71"/>
              <a:gd name="T28" fmla="*/ 2147483646 w 101"/>
              <a:gd name="T29" fmla="*/ 0 h 71"/>
              <a:gd name="T30" fmla="*/ 2147483646 w 101"/>
              <a:gd name="T31" fmla="*/ 2147483646 h 71"/>
              <a:gd name="T32" fmla="*/ 2147483646 w 101"/>
              <a:gd name="T33" fmla="*/ 2147483646 h 71"/>
              <a:gd name="T34" fmla="*/ 2147483646 w 101"/>
              <a:gd name="T35" fmla="*/ 2147483646 h 71"/>
              <a:gd name="T36" fmla="*/ 2147483646 w 101"/>
              <a:gd name="T37" fmla="*/ 2147483646 h 71"/>
              <a:gd name="T38" fmla="*/ 2147483646 w 101"/>
              <a:gd name="T39" fmla="*/ 2147483646 h 71"/>
              <a:gd name="T40" fmla="*/ 2147483646 w 101"/>
              <a:gd name="T41" fmla="*/ 2147483646 h 71"/>
              <a:gd name="T42" fmla="*/ 2147483646 w 101"/>
              <a:gd name="T43" fmla="*/ 2147483646 h 71"/>
              <a:gd name="T44" fmla="*/ 0 w 101"/>
              <a:gd name="T45" fmla="*/ 2147483646 h 71"/>
              <a:gd name="T46" fmla="*/ 0 w 101"/>
              <a:gd name="T47" fmla="*/ 2147483646 h 71"/>
              <a:gd name="T48" fmla="*/ 2147483646 w 101"/>
              <a:gd name="T49" fmla="*/ 2147483646 h 71"/>
              <a:gd name="T50" fmla="*/ 2147483646 w 101"/>
              <a:gd name="T51" fmla="*/ 2147483646 h 71"/>
              <a:gd name="T52" fmla="*/ 2147483646 w 101"/>
              <a:gd name="T53" fmla="*/ 2147483646 h 71"/>
              <a:gd name="T54" fmla="*/ 2147483646 w 101"/>
              <a:gd name="T55" fmla="*/ 2147483646 h 71"/>
              <a:gd name="T56" fmla="*/ 2147483646 w 101"/>
              <a:gd name="T57" fmla="*/ 2147483646 h 71"/>
              <a:gd name="T58" fmla="*/ 2147483646 w 101"/>
              <a:gd name="T59" fmla="*/ 2147483646 h 71"/>
              <a:gd name="T60" fmla="*/ 2147483646 w 101"/>
              <a:gd name="T61" fmla="*/ 2147483646 h 71"/>
              <a:gd name="T62" fmla="*/ 2147483646 w 101"/>
              <a:gd name="T63" fmla="*/ 2147483646 h 71"/>
              <a:gd name="T64" fmla="*/ 2147483646 w 101"/>
              <a:gd name="T65" fmla="*/ 2147483646 h 71"/>
              <a:gd name="T66" fmla="*/ 2147483646 w 101"/>
              <a:gd name="T67" fmla="*/ 2147483646 h 71"/>
              <a:gd name="T68" fmla="*/ 2147483646 w 101"/>
              <a:gd name="T69" fmla="*/ 2147483646 h 71"/>
              <a:gd name="T70" fmla="*/ 2147483646 w 101"/>
              <a:gd name="T71" fmla="*/ 2147483646 h 71"/>
              <a:gd name="T72" fmla="*/ 2147483646 w 101"/>
              <a:gd name="T73" fmla="*/ 2147483646 h 71"/>
              <a:gd name="T74" fmla="*/ 2147483646 w 101"/>
              <a:gd name="T75" fmla="*/ 2147483646 h 71"/>
              <a:gd name="T76" fmla="*/ 2147483646 w 101"/>
              <a:gd name="T77" fmla="*/ 2147483646 h 71"/>
              <a:gd name="T78" fmla="*/ 2147483646 w 101"/>
              <a:gd name="T79" fmla="*/ 2147483646 h 71"/>
              <a:gd name="T80" fmla="*/ 2147483646 w 101"/>
              <a:gd name="T81" fmla="*/ 2147483646 h 71"/>
              <a:gd name="T82" fmla="*/ 2147483646 w 101"/>
              <a:gd name="T83" fmla="*/ 2147483646 h 71"/>
              <a:gd name="T84" fmla="*/ 2147483646 w 101"/>
              <a:gd name="T85" fmla="*/ 2147483646 h 71"/>
              <a:gd name="T86" fmla="*/ 2147483646 w 101"/>
              <a:gd name="T87" fmla="*/ 2147483646 h 71"/>
              <a:gd name="T88" fmla="*/ 2147483646 w 101"/>
              <a:gd name="T89" fmla="*/ 2147483646 h 71"/>
              <a:gd name="T90" fmla="*/ 2147483646 w 101"/>
              <a:gd name="T91" fmla="*/ 2147483646 h 71"/>
              <a:gd name="T92" fmla="*/ 2147483646 w 101"/>
              <a:gd name="T93" fmla="*/ 2147483646 h 71"/>
              <a:gd name="T94" fmla="*/ 2147483646 w 101"/>
              <a:gd name="T95" fmla="*/ 2147483646 h 71"/>
              <a:gd name="T96" fmla="*/ 2147483646 w 101"/>
              <a:gd name="T97" fmla="*/ 2147483646 h 71"/>
              <a:gd name="T98" fmla="*/ 2147483646 w 101"/>
              <a:gd name="T99" fmla="*/ 2147483646 h 71"/>
              <a:gd name="T100" fmla="*/ 2147483646 w 101"/>
              <a:gd name="T101" fmla="*/ 2147483646 h 71"/>
              <a:gd name="T102" fmla="*/ 2147483646 w 101"/>
              <a:gd name="T103" fmla="*/ 2147483646 h 71"/>
              <a:gd name="T104" fmla="*/ 2147483646 w 101"/>
              <a:gd name="T105" fmla="*/ 2147483646 h 71"/>
              <a:gd name="T106" fmla="*/ 2147483646 w 101"/>
              <a:gd name="T107" fmla="*/ 2147483646 h 71"/>
              <a:gd name="T108" fmla="*/ 2147483646 w 101"/>
              <a:gd name="T109" fmla="*/ 2147483646 h 7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01" h="71">
                <a:moveTo>
                  <a:pt x="97" y="11"/>
                </a:moveTo>
                <a:lnTo>
                  <a:pt x="86" y="12"/>
                </a:lnTo>
                <a:lnTo>
                  <a:pt x="83" y="10"/>
                </a:lnTo>
                <a:lnTo>
                  <a:pt x="75" y="9"/>
                </a:lnTo>
                <a:lnTo>
                  <a:pt x="70" y="13"/>
                </a:lnTo>
                <a:lnTo>
                  <a:pt x="66" y="11"/>
                </a:lnTo>
                <a:lnTo>
                  <a:pt x="61" y="11"/>
                </a:lnTo>
                <a:lnTo>
                  <a:pt x="53" y="10"/>
                </a:lnTo>
                <a:lnTo>
                  <a:pt x="49" y="12"/>
                </a:lnTo>
                <a:lnTo>
                  <a:pt x="45" y="9"/>
                </a:lnTo>
                <a:lnTo>
                  <a:pt x="42" y="9"/>
                </a:lnTo>
                <a:lnTo>
                  <a:pt x="40" y="12"/>
                </a:lnTo>
                <a:lnTo>
                  <a:pt x="36" y="9"/>
                </a:lnTo>
                <a:lnTo>
                  <a:pt x="26" y="6"/>
                </a:lnTo>
                <a:lnTo>
                  <a:pt x="23" y="0"/>
                </a:lnTo>
                <a:lnTo>
                  <a:pt x="20" y="3"/>
                </a:lnTo>
                <a:lnTo>
                  <a:pt x="16" y="2"/>
                </a:lnTo>
                <a:lnTo>
                  <a:pt x="12" y="1"/>
                </a:lnTo>
                <a:lnTo>
                  <a:pt x="6" y="3"/>
                </a:lnTo>
                <a:lnTo>
                  <a:pt x="3" y="10"/>
                </a:lnTo>
                <a:lnTo>
                  <a:pt x="4" y="11"/>
                </a:lnTo>
                <a:lnTo>
                  <a:pt x="3" y="20"/>
                </a:lnTo>
                <a:lnTo>
                  <a:pt x="0" y="21"/>
                </a:lnTo>
                <a:lnTo>
                  <a:pt x="0" y="26"/>
                </a:lnTo>
                <a:lnTo>
                  <a:pt x="6" y="27"/>
                </a:lnTo>
                <a:lnTo>
                  <a:pt x="7" y="28"/>
                </a:lnTo>
                <a:lnTo>
                  <a:pt x="7" y="31"/>
                </a:lnTo>
                <a:lnTo>
                  <a:pt x="7" y="34"/>
                </a:lnTo>
                <a:lnTo>
                  <a:pt x="7" y="36"/>
                </a:lnTo>
                <a:lnTo>
                  <a:pt x="10" y="36"/>
                </a:lnTo>
                <a:lnTo>
                  <a:pt x="13" y="38"/>
                </a:lnTo>
                <a:lnTo>
                  <a:pt x="18" y="32"/>
                </a:lnTo>
                <a:lnTo>
                  <a:pt x="20" y="32"/>
                </a:lnTo>
                <a:lnTo>
                  <a:pt x="24" y="39"/>
                </a:lnTo>
                <a:lnTo>
                  <a:pt x="35" y="45"/>
                </a:lnTo>
                <a:lnTo>
                  <a:pt x="39" y="51"/>
                </a:lnTo>
                <a:lnTo>
                  <a:pt x="42" y="50"/>
                </a:lnTo>
                <a:lnTo>
                  <a:pt x="58" y="53"/>
                </a:lnTo>
                <a:lnTo>
                  <a:pt x="58" y="51"/>
                </a:lnTo>
                <a:lnTo>
                  <a:pt x="64" y="46"/>
                </a:lnTo>
                <a:lnTo>
                  <a:pt x="71" y="54"/>
                </a:lnTo>
                <a:lnTo>
                  <a:pt x="69" y="59"/>
                </a:lnTo>
                <a:lnTo>
                  <a:pt x="80" y="71"/>
                </a:lnTo>
                <a:lnTo>
                  <a:pt x="82" y="69"/>
                </a:lnTo>
                <a:lnTo>
                  <a:pt x="84" y="62"/>
                </a:lnTo>
                <a:lnTo>
                  <a:pt x="87" y="61"/>
                </a:lnTo>
                <a:lnTo>
                  <a:pt x="92" y="61"/>
                </a:lnTo>
                <a:lnTo>
                  <a:pt x="99" y="67"/>
                </a:lnTo>
                <a:lnTo>
                  <a:pt x="101" y="64"/>
                </a:lnTo>
                <a:lnTo>
                  <a:pt x="101" y="60"/>
                </a:lnTo>
                <a:lnTo>
                  <a:pt x="90" y="50"/>
                </a:lnTo>
                <a:lnTo>
                  <a:pt x="85" y="18"/>
                </a:lnTo>
                <a:lnTo>
                  <a:pt x="97" y="11"/>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77" name="bas"/>
          <p:cNvSpPr>
            <a:spLocks/>
          </p:cNvSpPr>
          <p:nvPr/>
        </p:nvSpPr>
        <p:spPr bwMode="auto">
          <a:xfrm>
            <a:off x="8159750" y="4414838"/>
            <a:ext cx="361950" cy="314325"/>
          </a:xfrm>
          <a:custGeom>
            <a:avLst/>
            <a:gdLst>
              <a:gd name="T0" fmla="*/ 2147483646 w 49"/>
              <a:gd name="T1" fmla="*/ 2147483646 h 61"/>
              <a:gd name="T2" fmla="*/ 2147483646 w 49"/>
              <a:gd name="T3" fmla="*/ 2147483646 h 61"/>
              <a:gd name="T4" fmla="*/ 2147483646 w 49"/>
              <a:gd name="T5" fmla="*/ 2147483646 h 61"/>
              <a:gd name="T6" fmla="*/ 0 w 49"/>
              <a:gd name="T7" fmla="*/ 2147483646 h 61"/>
              <a:gd name="T8" fmla="*/ 2147483646 w 49"/>
              <a:gd name="T9" fmla="*/ 2147483646 h 61"/>
              <a:gd name="T10" fmla="*/ 2147483646 w 49"/>
              <a:gd name="T11" fmla="*/ 2147483646 h 61"/>
              <a:gd name="T12" fmla="*/ 2147483646 w 49"/>
              <a:gd name="T13" fmla="*/ 2147483646 h 61"/>
              <a:gd name="T14" fmla="*/ 2147483646 w 49"/>
              <a:gd name="T15" fmla="*/ 2147483646 h 61"/>
              <a:gd name="T16" fmla="*/ 2147483646 w 49"/>
              <a:gd name="T17" fmla="*/ 2147483646 h 61"/>
              <a:gd name="T18" fmla="*/ 2147483646 w 49"/>
              <a:gd name="T19" fmla="*/ 2147483646 h 61"/>
              <a:gd name="T20" fmla="*/ 2147483646 w 49"/>
              <a:gd name="T21" fmla="*/ 2147483646 h 61"/>
              <a:gd name="T22" fmla="*/ 2147483646 w 49"/>
              <a:gd name="T23" fmla="*/ 2147483646 h 61"/>
              <a:gd name="T24" fmla="*/ 2147483646 w 49"/>
              <a:gd name="T25" fmla="*/ 2147483646 h 61"/>
              <a:gd name="T26" fmla="*/ 2147483646 w 49"/>
              <a:gd name="T27" fmla="*/ 2147483646 h 61"/>
              <a:gd name="T28" fmla="*/ 2147483646 w 49"/>
              <a:gd name="T29" fmla="*/ 2147483646 h 61"/>
              <a:gd name="T30" fmla="*/ 2147483646 w 49"/>
              <a:gd name="T31" fmla="*/ 2147483646 h 61"/>
              <a:gd name="T32" fmla="*/ 2147483646 w 49"/>
              <a:gd name="T33" fmla="*/ 2147483646 h 61"/>
              <a:gd name="T34" fmla="*/ 2147483646 w 49"/>
              <a:gd name="T35" fmla="*/ 2147483646 h 61"/>
              <a:gd name="T36" fmla="*/ 2147483646 w 49"/>
              <a:gd name="T37" fmla="*/ 2147483646 h 61"/>
              <a:gd name="T38" fmla="*/ 2147483646 w 49"/>
              <a:gd name="T39" fmla="*/ 2147483646 h 61"/>
              <a:gd name="T40" fmla="*/ 2147483646 w 49"/>
              <a:gd name="T41" fmla="*/ 2147483646 h 61"/>
              <a:gd name="T42" fmla="*/ 2147483646 w 49"/>
              <a:gd name="T43" fmla="*/ 2147483646 h 61"/>
              <a:gd name="T44" fmla="*/ 2147483646 w 49"/>
              <a:gd name="T45" fmla="*/ 2147483646 h 61"/>
              <a:gd name="T46" fmla="*/ 2147483646 w 49"/>
              <a:gd name="T47" fmla="*/ 2147483646 h 61"/>
              <a:gd name="T48" fmla="*/ 2147483646 w 49"/>
              <a:gd name="T49" fmla="*/ 2147483646 h 61"/>
              <a:gd name="T50" fmla="*/ 2147483646 w 49"/>
              <a:gd name="T51" fmla="*/ 2147483646 h 61"/>
              <a:gd name="T52" fmla="*/ 2147483646 w 49"/>
              <a:gd name="T53" fmla="*/ 2147483646 h 61"/>
              <a:gd name="T54" fmla="*/ 2147483646 w 49"/>
              <a:gd name="T55" fmla="*/ 2147483646 h 61"/>
              <a:gd name="T56" fmla="*/ 2147483646 w 49"/>
              <a:gd name="T57" fmla="*/ 2147483646 h 61"/>
              <a:gd name="T58" fmla="*/ 2147483646 w 49"/>
              <a:gd name="T59" fmla="*/ 2147483646 h 61"/>
              <a:gd name="T60" fmla="*/ 2147483646 w 49"/>
              <a:gd name="T61" fmla="*/ 0 h 61"/>
              <a:gd name="T62" fmla="*/ 2147483646 w 49"/>
              <a:gd name="T63" fmla="*/ 2147483646 h 61"/>
              <a:gd name="T64" fmla="*/ 2147483646 w 49"/>
              <a:gd name="T65" fmla="*/ 2147483646 h 61"/>
              <a:gd name="T66" fmla="*/ 2147483646 w 49"/>
              <a:gd name="T67" fmla="*/ 2147483646 h 61"/>
              <a:gd name="T68" fmla="*/ 2147483646 w 49"/>
              <a:gd name="T69" fmla="*/ 2147483646 h 61"/>
              <a:gd name="T70" fmla="*/ 2147483646 w 49"/>
              <a:gd name="T71" fmla="*/ 2147483646 h 6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9" h="61">
                <a:moveTo>
                  <a:pt x="5" y="2"/>
                </a:moveTo>
                <a:lnTo>
                  <a:pt x="7" y="7"/>
                </a:lnTo>
                <a:lnTo>
                  <a:pt x="4" y="13"/>
                </a:lnTo>
                <a:lnTo>
                  <a:pt x="0" y="13"/>
                </a:lnTo>
                <a:lnTo>
                  <a:pt x="1" y="19"/>
                </a:lnTo>
                <a:lnTo>
                  <a:pt x="6" y="28"/>
                </a:lnTo>
                <a:lnTo>
                  <a:pt x="8" y="34"/>
                </a:lnTo>
                <a:lnTo>
                  <a:pt x="12" y="37"/>
                </a:lnTo>
                <a:lnTo>
                  <a:pt x="14" y="44"/>
                </a:lnTo>
                <a:lnTo>
                  <a:pt x="10" y="52"/>
                </a:lnTo>
                <a:lnTo>
                  <a:pt x="13" y="60"/>
                </a:lnTo>
                <a:lnTo>
                  <a:pt x="16" y="56"/>
                </a:lnTo>
                <a:lnTo>
                  <a:pt x="21" y="56"/>
                </a:lnTo>
                <a:lnTo>
                  <a:pt x="24" y="61"/>
                </a:lnTo>
                <a:lnTo>
                  <a:pt x="30" y="59"/>
                </a:lnTo>
                <a:lnTo>
                  <a:pt x="33" y="60"/>
                </a:lnTo>
                <a:lnTo>
                  <a:pt x="32" y="57"/>
                </a:lnTo>
                <a:lnTo>
                  <a:pt x="34" y="51"/>
                </a:lnTo>
                <a:lnTo>
                  <a:pt x="34" y="48"/>
                </a:lnTo>
                <a:lnTo>
                  <a:pt x="44" y="48"/>
                </a:lnTo>
                <a:lnTo>
                  <a:pt x="49" y="36"/>
                </a:lnTo>
                <a:lnTo>
                  <a:pt x="47" y="33"/>
                </a:lnTo>
                <a:lnTo>
                  <a:pt x="44" y="33"/>
                </a:lnTo>
                <a:lnTo>
                  <a:pt x="42" y="19"/>
                </a:lnTo>
                <a:lnTo>
                  <a:pt x="36" y="18"/>
                </a:lnTo>
                <a:lnTo>
                  <a:pt x="34" y="20"/>
                </a:lnTo>
                <a:lnTo>
                  <a:pt x="25" y="10"/>
                </a:lnTo>
                <a:lnTo>
                  <a:pt x="23" y="11"/>
                </a:lnTo>
                <a:lnTo>
                  <a:pt x="19" y="7"/>
                </a:lnTo>
                <a:lnTo>
                  <a:pt x="21" y="5"/>
                </a:lnTo>
                <a:lnTo>
                  <a:pt x="16" y="0"/>
                </a:lnTo>
                <a:lnTo>
                  <a:pt x="13" y="2"/>
                </a:lnTo>
                <a:lnTo>
                  <a:pt x="9" y="2"/>
                </a:lnTo>
                <a:lnTo>
                  <a:pt x="5" y="2"/>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78" name="tre"/>
          <p:cNvSpPr>
            <a:spLocks/>
          </p:cNvSpPr>
          <p:nvPr/>
        </p:nvSpPr>
        <p:spPr bwMode="auto">
          <a:xfrm>
            <a:off x="7083425" y="2890838"/>
            <a:ext cx="438150" cy="333375"/>
          </a:xfrm>
          <a:custGeom>
            <a:avLst/>
            <a:gdLst>
              <a:gd name="T0" fmla="*/ 2147483646 w 60"/>
              <a:gd name="T1" fmla="*/ 0 h 64"/>
              <a:gd name="T2" fmla="*/ 2147483646 w 60"/>
              <a:gd name="T3" fmla="*/ 0 h 64"/>
              <a:gd name="T4" fmla="*/ 2147483646 w 60"/>
              <a:gd name="T5" fmla="*/ 2147483646 h 64"/>
              <a:gd name="T6" fmla="*/ 2147483646 w 60"/>
              <a:gd name="T7" fmla="*/ 2147483646 h 64"/>
              <a:gd name="T8" fmla="*/ 0 w 60"/>
              <a:gd name="T9" fmla="*/ 2147483646 h 64"/>
              <a:gd name="T10" fmla="*/ 2147483646 w 60"/>
              <a:gd name="T11" fmla="*/ 2147483646 h 64"/>
              <a:gd name="T12" fmla="*/ 2147483646 w 60"/>
              <a:gd name="T13" fmla="*/ 2147483646 h 64"/>
              <a:gd name="T14" fmla="*/ 2147483646 w 60"/>
              <a:gd name="T15" fmla="*/ 2147483646 h 64"/>
              <a:gd name="T16" fmla="*/ 2147483646 w 60"/>
              <a:gd name="T17" fmla="*/ 2147483646 h 64"/>
              <a:gd name="T18" fmla="*/ 2147483646 w 60"/>
              <a:gd name="T19" fmla="*/ 2147483646 h 64"/>
              <a:gd name="T20" fmla="*/ 2147483646 w 60"/>
              <a:gd name="T21" fmla="*/ 2147483646 h 64"/>
              <a:gd name="T22" fmla="*/ 2147483646 w 60"/>
              <a:gd name="T23" fmla="*/ 2147483646 h 64"/>
              <a:gd name="T24" fmla="*/ 2147483646 w 60"/>
              <a:gd name="T25" fmla="*/ 2147483646 h 64"/>
              <a:gd name="T26" fmla="*/ 2147483646 w 60"/>
              <a:gd name="T27" fmla="*/ 2147483646 h 64"/>
              <a:gd name="T28" fmla="*/ 2147483646 w 60"/>
              <a:gd name="T29" fmla="*/ 2147483646 h 64"/>
              <a:gd name="T30" fmla="*/ 2147483646 w 60"/>
              <a:gd name="T31" fmla="*/ 2147483646 h 64"/>
              <a:gd name="T32" fmla="*/ 2147483646 w 60"/>
              <a:gd name="T33" fmla="*/ 2147483646 h 64"/>
              <a:gd name="T34" fmla="*/ 2147483646 w 60"/>
              <a:gd name="T35" fmla="*/ 2147483646 h 64"/>
              <a:gd name="T36" fmla="*/ 2147483646 w 60"/>
              <a:gd name="T37" fmla="*/ 2147483646 h 64"/>
              <a:gd name="T38" fmla="*/ 2147483646 w 60"/>
              <a:gd name="T39" fmla="*/ 2147483646 h 64"/>
              <a:gd name="T40" fmla="*/ 2147483646 w 60"/>
              <a:gd name="T41" fmla="*/ 2147483646 h 64"/>
              <a:gd name="T42" fmla="*/ 2147483646 w 60"/>
              <a:gd name="T43" fmla="*/ 2147483646 h 64"/>
              <a:gd name="T44" fmla="*/ 2147483646 w 60"/>
              <a:gd name="T45" fmla="*/ 2147483646 h 64"/>
              <a:gd name="T46" fmla="*/ 2147483646 w 60"/>
              <a:gd name="T47" fmla="*/ 2147483646 h 64"/>
              <a:gd name="T48" fmla="*/ 2147483646 w 60"/>
              <a:gd name="T49" fmla="*/ 2147483646 h 64"/>
              <a:gd name="T50" fmla="*/ 2147483646 w 60"/>
              <a:gd name="T51" fmla="*/ 2147483646 h 64"/>
              <a:gd name="T52" fmla="*/ 2147483646 w 60"/>
              <a:gd name="T53" fmla="*/ 2147483646 h 64"/>
              <a:gd name="T54" fmla="*/ 2147483646 w 60"/>
              <a:gd name="T55" fmla="*/ 2147483646 h 64"/>
              <a:gd name="T56" fmla="*/ 2147483646 w 60"/>
              <a:gd name="T57" fmla="*/ 2147483646 h 64"/>
              <a:gd name="T58" fmla="*/ 2147483646 w 60"/>
              <a:gd name="T59" fmla="*/ 2147483646 h 64"/>
              <a:gd name="T60" fmla="*/ 2147483646 w 60"/>
              <a:gd name="T61" fmla="*/ 2147483646 h 64"/>
              <a:gd name="T62" fmla="*/ 2147483646 w 60"/>
              <a:gd name="T63" fmla="*/ 2147483646 h 64"/>
              <a:gd name="T64" fmla="*/ 2147483646 w 60"/>
              <a:gd name="T65" fmla="*/ 2147483646 h 64"/>
              <a:gd name="T66" fmla="*/ 2147483646 w 60"/>
              <a:gd name="T67" fmla="*/ 2147483646 h 64"/>
              <a:gd name="T68" fmla="*/ 2147483646 w 60"/>
              <a:gd name="T69" fmla="*/ 2147483646 h 64"/>
              <a:gd name="T70" fmla="*/ 2147483646 w 60"/>
              <a:gd name="T71" fmla="*/ 0 h 64"/>
              <a:gd name="T72" fmla="*/ 2147483646 w 60"/>
              <a:gd name="T73" fmla="*/ 0 h 64"/>
              <a:gd name="T74" fmla="*/ 2147483646 w 60"/>
              <a:gd name="T75" fmla="*/ 0 h 6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60" h="64">
                <a:moveTo>
                  <a:pt x="53" y="0"/>
                </a:moveTo>
                <a:lnTo>
                  <a:pt x="27" y="0"/>
                </a:lnTo>
                <a:lnTo>
                  <a:pt x="20" y="9"/>
                </a:lnTo>
                <a:lnTo>
                  <a:pt x="5" y="5"/>
                </a:lnTo>
                <a:lnTo>
                  <a:pt x="0" y="21"/>
                </a:lnTo>
                <a:lnTo>
                  <a:pt x="3" y="21"/>
                </a:lnTo>
                <a:lnTo>
                  <a:pt x="8" y="28"/>
                </a:lnTo>
                <a:lnTo>
                  <a:pt x="6" y="30"/>
                </a:lnTo>
                <a:lnTo>
                  <a:pt x="6" y="38"/>
                </a:lnTo>
                <a:lnTo>
                  <a:pt x="3" y="48"/>
                </a:lnTo>
                <a:lnTo>
                  <a:pt x="5" y="56"/>
                </a:lnTo>
                <a:lnTo>
                  <a:pt x="5" y="60"/>
                </a:lnTo>
                <a:lnTo>
                  <a:pt x="7" y="60"/>
                </a:lnTo>
                <a:lnTo>
                  <a:pt x="8" y="57"/>
                </a:lnTo>
                <a:lnTo>
                  <a:pt x="12" y="57"/>
                </a:lnTo>
                <a:lnTo>
                  <a:pt x="15" y="60"/>
                </a:lnTo>
                <a:lnTo>
                  <a:pt x="15" y="64"/>
                </a:lnTo>
                <a:lnTo>
                  <a:pt x="20" y="64"/>
                </a:lnTo>
                <a:lnTo>
                  <a:pt x="25" y="53"/>
                </a:lnTo>
                <a:lnTo>
                  <a:pt x="28" y="53"/>
                </a:lnTo>
                <a:lnTo>
                  <a:pt x="31" y="48"/>
                </a:lnTo>
                <a:lnTo>
                  <a:pt x="33" y="48"/>
                </a:lnTo>
                <a:lnTo>
                  <a:pt x="36" y="49"/>
                </a:lnTo>
                <a:lnTo>
                  <a:pt x="44" y="43"/>
                </a:lnTo>
                <a:lnTo>
                  <a:pt x="45" y="38"/>
                </a:lnTo>
                <a:lnTo>
                  <a:pt x="41" y="34"/>
                </a:lnTo>
                <a:lnTo>
                  <a:pt x="40" y="29"/>
                </a:lnTo>
                <a:lnTo>
                  <a:pt x="43" y="26"/>
                </a:lnTo>
                <a:lnTo>
                  <a:pt x="43" y="23"/>
                </a:lnTo>
                <a:lnTo>
                  <a:pt x="47" y="22"/>
                </a:lnTo>
                <a:lnTo>
                  <a:pt x="49" y="17"/>
                </a:lnTo>
                <a:lnTo>
                  <a:pt x="52" y="20"/>
                </a:lnTo>
                <a:lnTo>
                  <a:pt x="60" y="15"/>
                </a:lnTo>
                <a:lnTo>
                  <a:pt x="57" y="13"/>
                </a:lnTo>
                <a:lnTo>
                  <a:pt x="54" y="4"/>
                </a:lnTo>
                <a:lnTo>
                  <a:pt x="53" y="0"/>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79" name="lom"/>
          <p:cNvSpPr>
            <a:spLocks/>
          </p:cNvSpPr>
          <p:nvPr/>
        </p:nvSpPr>
        <p:spPr bwMode="auto">
          <a:xfrm>
            <a:off x="6692900" y="2976563"/>
            <a:ext cx="600075" cy="504825"/>
          </a:xfrm>
          <a:custGeom>
            <a:avLst/>
            <a:gdLst>
              <a:gd name="T0" fmla="*/ 2147483646 w 82"/>
              <a:gd name="T1" fmla="*/ 2147483646 h 95"/>
              <a:gd name="T2" fmla="*/ 2147483646 w 82"/>
              <a:gd name="T3" fmla="*/ 2147483646 h 95"/>
              <a:gd name="T4" fmla="*/ 2147483646 w 82"/>
              <a:gd name="T5" fmla="*/ 2147483646 h 95"/>
              <a:gd name="T6" fmla="*/ 2147483646 w 82"/>
              <a:gd name="T7" fmla="*/ 2147483646 h 95"/>
              <a:gd name="T8" fmla="*/ 2147483646 w 82"/>
              <a:gd name="T9" fmla="*/ 2147483646 h 95"/>
              <a:gd name="T10" fmla="*/ 2147483646 w 82"/>
              <a:gd name="T11" fmla="*/ 2147483646 h 95"/>
              <a:gd name="T12" fmla="*/ 2147483646 w 82"/>
              <a:gd name="T13" fmla="*/ 2147483646 h 95"/>
              <a:gd name="T14" fmla="*/ 2147483646 w 82"/>
              <a:gd name="T15" fmla="*/ 2147483646 h 95"/>
              <a:gd name="T16" fmla="*/ 0 w 82"/>
              <a:gd name="T17" fmla="*/ 2147483646 h 95"/>
              <a:gd name="T18" fmla="*/ 0 w 82"/>
              <a:gd name="T19" fmla="*/ 2147483646 h 95"/>
              <a:gd name="T20" fmla="*/ 2147483646 w 82"/>
              <a:gd name="T21" fmla="*/ 2147483646 h 95"/>
              <a:gd name="T22" fmla="*/ 2147483646 w 82"/>
              <a:gd name="T23" fmla="*/ 2147483646 h 95"/>
              <a:gd name="T24" fmla="*/ 2147483646 w 82"/>
              <a:gd name="T25" fmla="*/ 2147483646 h 95"/>
              <a:gd name="T26" fmla="*/ 2147483646 w 82"/>
              <a:gd name="T27" fmla="*/ 2147483646 h 95"/>
              <a:gd name="T28" fmla="*/ 2147483646 w 82"/>
              <a:gd name="T29" fmla="*/ 2147483646 h 95"/>
              <a:gd name="T30" fmla="*/ 2147483646 w 82"/>
              <a:gd name="T31" fmla="*/ 2147483646 h 95"/>
              <a:gd name="T32" fmla="*/ 2147483646 w 82"/>
              <a:gd name="T33" fmla="*/ 2147483646 h 95"/>
              <a:gd name="T34" fmla="*/ 2147483646 w 82"/>
              <a:gd name="T35" fmla="*/ 2147483646 h 95"/>
              <a:gd name="T36" fmla="*/ 2147483646 w 82"/>
              <a:gd name="T37" fmla="*/ 2147483646 h 95"/>
              <a:gd name="T38" fmla="*/ 2147483646 w 82"/>
              <a:gd name="T39" fmla="*/ 2147483646 h 95"/>
              <a:gd name="T40" fmla="*/ 2147483646 w 82"/>
              <a:gd name="T41" fmla="*/ 2147483646 h 95"/>
              <a:gd name="T42" fmla="*/ 2147483646 w 82"/>
              <a:gd name="T43" fmla="*/ 2147483646 h 95"/>
              <a:gd name="T44" fmla="*/ 2147483646 w 82"/>
              <a:gd name="T45" fmla="*/ 2147483646 h 95"/>
              <a:gd name="T46" fmla="*/ 2147483646 w 82"/>
              <a:gd name="T47" fmla="*/ 2147483646 h 95"/>
              <a:gd name="T48" fmla="*/ 2147483646 w 82"/>
              <a:gd name="T49" fmla="*/ 2147483646 h 95"/>
              <a:gd name="T50" fmla="*/ 2147483646 w 82"/>
              <a:gd name="T51" fmla="*/ 2147483646 h 95"/>
              <a:gd name="T52" fmla="*/ 2147483646 w 82"/>
              <a:gd name="T53" fmla="*/ 2147483646 h 95"/>
              <a:gd name="T54" fmla="*/ 2147483646 w 82"/>
              <a:gd name="T55" fmla="*/ 2147483646 h 95"/>
              <a:gd name="T56" fmla="*/ 2147483646 w 82"/>
              <a:gd name="T57" fmla="*/ 2147483646 h 95"/>
              <a:gd name="T58" fmla="*/ 2147483646 w 82"/>
              <a:gd name="T59" fmla="*/ 2147483646 h 95"/>
              <a:gd name="T60" fmla="*/ 2147483646 w 82"/>
              <a:gd name="T61" fmla="*/ 2147483646 h 95"/>
              <a:gd name="T62" fmla="*/ 2147483646 w 82"/>
              <a:gd name="T63" fmla="*/ 2147483646 h 95"/>
              <a:gd name="T64" fmla="*/ 2147483646 w 82"/>
              <a:gd name="T65" fmla="*/ 2147483646 h 95"/>
              <a:gd name="T66" fmla="*/ 2147483646 w 82"/>
              <a:gd name="T67" fmla="*/ 2147483646 h 95"/>
              <a:gd name="T68" fmla="*/ 2147483646 w 82"/>
              <a:gd name="T69" fmla="*/ 2147483646 h 95"/>
              <a:gd name="T70" fmla="*/ 2147483646 w 82"/>
              <a:gd name="T71" fmla="*/ 2147483646 h 95"/>
              <a:gd name="T72" fmla="*/ 2147483646 w 82"/>
              <a:gd name="T73" fmla="*/ 2147483646 h 95"/>
              <a:gd name="T74" fmla="*/ 2147483646 w 82"/>
              <a:gd name="T75" fmla="*/ 2147483646 h 95"/>
              <a:gd name="T76" fmla="*/ 2147483646 w 82"/>
              <a:gd name="T77" fmla="*/ 2147483646 h 95"/>
              <a:gd name="T78" fmla="*/ 2147483646 w 82"/>
              <a:gd name="T79" fmla="*/ 2147483646 h 95"/>
              <a:gd name="T80" fmla="*/ 2147483646 w 82"/>
              <a:gd name="T81" fmla="*/ 2147483646 h 95"/>
              <a:gd name="T82" fmla="*/ 2147483646 w 82"/>
              <a:gd name="T83" fmla="*/ 2147483646 h 95"/>
              <a:gd name="T84" fmla="*/ 2147483646 w 82"/>
              <a:gd name="T85" fmla="*/ 2147483646 h 95"/>
              <a:gd name="T86" fmla="*/ 2147483646 w 82"/>
              <a:gd name="T87" fmla="*/ 2147483646 h 95"/>
              <a:gd name="T88" fmla="*/ 2147483646 w 82"/>
              <a:gd name="T89" fmla="*/ 2147483646 h 95"/>
              <a:gd name="T90" fmla="*/ 2147483646 w 82"/>
              <a:gd name="T91" fmla="*/ 0 h 95"/>
              <a:gd name="T92" fmla="*/ 2147483646 w 82"/>
              <a:gd name="T93" fmla="*/ 2147483646 h 95"/>
              <a:gd name="T94" fmla="*/ 2147483646 w 82"/>
              <a:gd name="T95" fmla="*/ 2147483646 h 95"/>
              <a:gd name="T96" fmla="*/ 2147483646 w 82"/>
              <a:gd name="T97" fmla="*/ 2147483646 h 95"/>
              <a:gd name="T98" fmla="*/ 2147483646 w 82"/>
              <a:gd name="T99" fmla="*/ 2147483646 h 95"/>
              <a:gd name="T100" fmla="*/ 2147483646 w 82"/>
              <a:gd name="T101" fmla="*/ 2147483646 h 9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82" h="95">
                <a:moveTo>
                  <a:pt x="24" y="6"/>
                </a:moveTo>
                <a:lnTo>
                  <a:pt x="15" y="35"/>
                </a:lnTo>
                <a:lnTo>
                  <a:pt x="8" y="22"/>
                </a:lnTo>
                <a:lnTo>
                  <a:pt x="1" y="37"/>
                </a:lnTo>
                <a:lnTo>
                  <a:pt x="1" y="40"/>
                </a:lnTo>
                <a:lnTo>
                  <a:pt x="3" y="43"/>
                </a:lnTo>
                <a:lnTo>
                  <a:pt x="8" y="60"/>
                </a:lnTo>
                <a:lnTo>
                  <a:pt x="5" y="63"/>
                </a:lnTo>
                <a:lnTo>
                  <a:pt x="0" y="62"/>
                </a:lnTo>
                <a:lnTo>
                  <a:pt x="0" y="70"/>
                </a:lnTo>
                <a:lnTo>
                  <a:pt x="5" y="79"/>
                </a:lnTo>
                <a:lnTo>
                  <a:pt x="6" y="77"/>
                </a:lnTo>
                <a:lnTo>
                  <a:pt x="9" y="77"/>
                </a:lnTo>
                <a:lnTo>
                  <a:pt x="14" y="89"/>
                </a:lnTo>
                <a:lnTo>
                  <a:pt x="18" y="93"/>
                </a:lnTo>
                <a:lnTo>
                  <a:pt x="18" y="95"/>
                </a:lnTo>
                <a:lnTo>
                  <a:pt x="21" y="94"/>
                </a:lnTo>
                <a:lnTo>
                  <a:pt x="22" y="85"/>
                </a:lnTo>
                <a:lnTo>
                  <a:pt x="21" y="84"/>
                </a:lnTo>
                <a:lnTo>
                  <a:pt x="24" y="77"/>
                </a:lnTo>
                <a:lnTo>
                  <a:pt x="30" y="75"/>
                </a:lnTo>
                <a:lnTo>
                  <a:pt x="38" y="77"/>
                </a:lnTo>
                <a:lnTo>
                  <a:pt x="41" y="74"/>
                </a:lnTo>
                <a:lnTo>
                  <a:pt x="44" y="80"/>
                </a:lnTo>
                <a:lnTo>
                  <a:pt x="54" y="83"/>
                </a:lnTo>
                <a:lnTo>
                  <a:pt x="58" y="86"/>
                </a:lnTo>
                <a:lnTo>
                  <a:pt x="60" y="83"/>
                </a:lnTo>
                <a:lnTo>
                  <a:pt x="63" y="83"/>
                </a:lnTo>
                <a:lnTo>
                  <a:pt x="67" y="86"/>
                </a:lnTo>
                <a:lnTo>
                  <a:pt x="71" y="85"/>
                </a:lnTo>
                <a:lnTo>
                  <a:pt x="82" y="85"/>
                </a:lnTo>
                <a:lnTo>
                  <a:pt x="63" y="65"/>
                </a:lnTo>
                <a:lnTo>
                  <a:pt x="60" y="59"/>
                </a:lnTo>
                <a:lnTo>
                  <a:pt x="60" y="52"/>
                </a:lnTo>
                <a:lnTo>
                  <a:pt x="66" y="40"/>
                </a:lnTo>
                <a:lnTo>
                  <a:pt x="61" y="40"/>
                </a:lnTo>
                <a:lnTo>
                  <a:pt x="60" y="43"/>
                </a:lnTo>
                <a:lnTo>
                  <a:pt x="58" y="43"/>
                </a:lnTo>
                <a:lnTo>
                  <a:pt x="58" y="39"/>
                </a:lnTo>
                <a:lnTo>
                  <a:pt x="56" y="31"/>
                </a:lnTo>
                <a:lnTo>
                  <a:pt x="59" y="20"/>
                </a:lnTo>
                <a:lnTo>
                  <a:pt x="59" y="13"/>
                </a:lnTo>
                <a:lnTo>
                  <a:pt x="61" y="11"/>
                </a:lnTo>
                <a:lnTo>
                  <a:pt x="56" y="4"/>
                </a:lnTo>
                <a:lnTo>
                  <a:pt x="53" y="4"/>
                </a:lnTo>
                <a:lnTo>
                  <a:pt x="45" y="0"/>
                </a:lnTo>
                <a:lnTo>
                  <a:pt x="45" y="17"/>
                </a:lnTo>
                <a:lnTo>
                  <a:pt x="26" y="7"/>
                </a:lnTo>
                <a:lnTo>
                  <a:pt x="24" y="6"/>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80" name="aos"/>
          <p:cNvSpPr>
            <a:spLocks/>
          </p:cNvSpPr>
          <p:nvPr/>
        </p:nvSpPr>
        <p:spPr bwMode="auto">
          <a:xfrm>
            <a:off x="6350000" y="3119438"/>
            <a:ext cx="219075" cy="133350"/>
          </a:xfrm>
          <a:custGeom>
            <a:avLst/>
            <a:gdLst>
              <a:gd name="T0" fmla="*/ 2147483646 w 29"/>
              <a:gd name="T1" fmla="*/ 2147483646 h 25"/>
              <a:gd name="T2" fmla="*/ 2147483646 w 29"/>
              <a:gd name="T3" fmla="*/ 0 h 25"/>
              <a:gd name="T4" fmla="*/ 0 w 29"/>
              <a:gd name="T5" fmla="*/ 2147483646 h 25"/>
              <a:gd name="T6" fmla="*/ 2147483646 w 29"/>
              <a:gd name="T7" fmla="*/ 2147483646 h 25"/>
              <a:gd name="T8" fmla="*/ 2147483646 w 29"/>
              <a:gd name="T9" fmla="*/ 2147483646 h 25"/>
              <a:gd name="T10" fmla="*/ 2147483646 w 29"/>
              <a:gd name="T11" fmla="*/ 2147483646 h 25"/>
              <a:gd name="T12" fmla="*/ 2147483646 w 29"/>
              <a:gd name="T13" fmla="*/ 2147483646 h 25"/>
              <a:gd name="T14" fmla="*/ 2147483646 w 29"/>
              <a:gd name="T15" fmla="*/ 2147483646 h 25"/>
              <a:gd name="T16" fmla="*/ 2147483646 w 29"/>
              <a:gd name="T17" fmla="*/ 2147483646 h 25"/>
              <a:gd name="T18" fmla="*/ 2147483646 w 29"/>
              <a:gd name="T19" fmla="*/ 2147483646 h 25"/>
              <a:gd name="T20" fmla="*/ 2147483646 w 29"/>
              <a:gd name="T21" fmla="*/ 2147483646 h 25"/>
              <a:gd name="T22" fmla="*/ 2147483646 w 29"/>
              <a:gd name="T23" fmla="*/ 2147483646 h 2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9" h="25">
                <a:moveTo>
                  <a:pt x="28" y="4"/>
                </a:moveTo>
                <a:lnTo>
                  <a:pt x="15" y="0"/>
                </a:lnTo>
                <a:lnTo>
                  <a:pt x="0" y="4"/>
                </a:lnTo>
                <a:lnTo>
                  <a:pt x="5" y="24"/>
                </a:lnTo>
                <a:lnTo>
                  <a:pt x="9" y="25"/>
                </a:lnTo>
                <a:lnTo>
                  <a:pt x="12" y="21"/>
                </a:lnTo>
                <a:lnTo>
                  <a:pt x="25" y="21"/>
                </a:lnTo>
                <a:lnTo>
                  <a:pt x="29" y="17"/>
                </a:lnTo>
                <a:lnTo>
                  <a:pt x="28" y="4"/>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81" name="pie"/>
          <p:cNvSpPr>
            <a:spLocks/>
          </p:cNvSpPr>
          <p:nvPr/>
        </p:nvSpPr>
        <p:spPr bwMode="auto">
          <a:xfrm>
            <a:off x="6292850" y="3024188"/>
            <a:ext cx="533400" cy="590550"/>
          </a:xfrm>
          <a:custGeom>
            <a:avLst/>
            <a:gdLst>
              <a:gd name="T0" fmla="*/ 2147483646 w 72"/>
              <a:gd name="T1" fmla="*/ 0 h 113"/>
              <a:gd name="T2" fmla="*/ 2147483646 w 72"/>
              <a:gd name="T3" fmla="*/ 2147483646 h 113"/>
              <a:gd name="T4" fmla="*/ 2147483646 w 72"/>
              <a:gd name="T5" fmla="*/ 2147483646 h 113"/>
              <a:gd name="T6" fmla="*/ 2147483646 w 72"/>
              <a:gd name="T7" fmla="*/ 2147483646 h 113"/>
              <a:gd name="T8" fmla="*/ 2147483646 w 72"/>
              <a:gd name="T9" fmla="*/ 2147483646 h 113"/>
              <a:gd name="T10" fmla="*/ 2147483646 w 72"/>
              <a:gd name="T11" fmla="*/ 2147483646 h 113"/>
              <a:gd name="T12" fmla="*/ 2147483646 w 72"/>
              <a:gd name="T13" fmla="*/ 2147483646 h 113"/>
              <a:gd name="T14" fmla="*/ 2147483646 w 72"/>
              <a:gd name="T15" fmla="*/ 2147483646 h 113"/>
              <a:gd name="T16" fmla="*/ 2147483646 w 72"/>
              <a:gd name="T17" fmla="*/ 2147483646 h 113"/>
              <a:gd name="T18" fmla="*/ 0 w 72"/>
              <a:gd name="T19" fmla="*/ 2147483646 h 113"/>
              <a:gd name="T20" fmla="*/ 2147483646 w 72"/>
              <a:gd name="T21" fmla="*/ 2147483646 h 113"/>
              <a:gd name="T22" fmla="*/ 2147483646 w 72"/>
              <a:gd name="T23" fmla="*/ 2147483646 h 113"/>
              <a:gd name="T24" fmla="*/ 2147483646 w 72"/>
              <a:gd name="T25" fmla="*/ 2147483646 h 113"/>
              <a:gd name="T26" fmla="*/ 2147483646 w 72"/>
              <a:gd name="T27" fmla="*/ 2147483646 h 113"/>
              <a:gd name="T28" fmla="*/ 2147483646 w 72"/>
              <a:gd name="T29" fmla="*/ 2147483646 h 113"/>
              <a:gd name="T30" fmla="*/ 2147483646 w 72"/>
              <a:gd name="T31" fmla="*/ 2147483646 h 113"/>
              <a:gd name="T32" fmla="*/ 2147483646 w 72"/>
              <a:gd name="T33" fmla="*/ 2147483646 h 113"/>
              <a:gd name="T34" fmla="*/ 2147483646 w 72"/>
              <a:gd name="T35" fmla="*/ 2147483646 h 113"/>
              <a:gd name="T36" fmla="*/ 2147483646 w 72"/>
              <a:gd name="T37" fmla="*/ 2147483646 h 113"/>
              <a:gd name="T38" fmla="*/ 2147483646 w 72"/>
              <a:gd name="T39" fmla="*/ 2147483646 h 113"/>
              <a:gd name="T40" fmla="*/ 2147483646 w 72"/>
              <a:gd name="T41" fmla="*/ 2147483646 h 113"/>
              <a:gd name="T42" fmla="*/ 2147483646 w 72"/>
              <a:gd name="T43" fmla="*/ 2147483646 h 113"/>
              <a:gd name="T44" fmla="*/ 2147483646 w 72"/>
              <a:gd name="T45" fmla="*/ 2147483646 h 113"/>
              <a:gd name="T46" fmla="*/ 2147483646 w 72"/>
              <a:gd name="T47" fmla="*/ 2147483646 h 113"/>
              <a:gd name="T48" fmla="*/ 2147483646 w 72"/>
              <a:gd name="T49" fmla="*/ 2147483646 h 113"/>
              <a:gd name="T50" fmla="*/ 2147483646 w 72"/>
              <a:gd name="T51" fmla="*/ 2147483646 h 113"/>
              <a:gd name="T52" fmla="*/ 2147483646 w 72"/>
              <a:gd name="T53" fmla="*/ 2147483646 h 113"/>
              <a:gd name="T54" fmla="*/ 2147483646 w 72"/>
              <a:gd name="T55" fmla="*/ 2147483646 h 113"/>
              <a:gd name="T56" fmla="*/ 2147483646 w 72"/>
              <a:gd name="T57" fmla="*/ 2147483646 h 113"/>
              <a:gd name="T58" fmla="*/ 2147483646 w 72"/>
              <a:gd name="T59" fmla="*/ 2147483646 h 113"/>
              <a:gd name="T60" fmla="*/ 2147483646 w 72"/>
              <a:gd name="T61" fmla="*/ 2147483646 h 113"/>
              <a:gd name="T62" fmla="*/ 2147483646 w 72"/>
              <a:gd name="T63" fmla="*/ 2147483646 h 113"/>
              <a:gd name="T64" fmla="*/ 2147483646 w 72"/>
              <a:gd name="T65" fmla="*/ 2147483646 h 113"/>
              <a:gd name="T66" fmla="*/ 2147483646 w 72"/>
              <a:gd name="T67" fmla="*/ 2147483646 h 113"/>
              <a:gd name="T68" fmla="*/ 2147483646 w 72"/>
              <a:gd name="T69" fmla="*/ 2147483646 h 113"/>
              <a:gd name="T70" fmla="*/ 2147483646 w 72"/>
              <a:gd name="T71" fmla="*/ 2147483646 h 113"/>
              <a:gd name="T72" fmla="*/ 2147483646 w 72"/>
              <a:gd name="T73" fmla="*/ 2147483646 h 113"/>
              <a:gd name="T74" fmla="*/ 2147483646 w 72"/>
              <a:gd name="T75" fmla="*/ 2147483646 h 113"/>
              <a:gd name="T76" fmla="*/ 2147483646 w 72"/>
              <a:gd name="T77" fmla="*/ 2147483646 h 113"/>
              <a:gd name="T78" fmla="*/ 2147483646 w 72"/>
              <a:gd name="T79" fmla="*/ 2147483646 h 113"/>
              <a:gd name="T80" fmla="*/ 2147483646 w 72"/>
              <a:gd name="T81" fmla="*/ 2147483646 h 113"/>
              <a:gd name="T82" fmla="*/ 2147483646 w 72"/>
              <a:gd name="T83" fmla="*/ 2147483646 h 113"/>
              <a:gd name="T84" fmla="*/ 2147483646 w 72"/>
              <a:gd name="T85" fmla="*/ 0 h 113"/>
              <a:gd name="T86" fmla="*/ 2147483646 w 72"/>
              <a:gd name="T87" fmla="*/ 0 h 113"/>
              <a:gd name="T88" fmla="*/ 2147483646 w 72"/>
              <a:gd name="T89" fmla="*/ 0 h 11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72" h="113">
                <a:moveTo>
                  <a:pt x="54" y="0"/>
                </a:moveTo>
                <a:lnTo>
                  <a:pt x="44" y="6"/>
                </a:lnTo>
                <a:lnTo>
                  <a:pt x="36" y="23"/>
                </a:lnTo>
                <a:lnTo>
                  <a:pt x="37" y="36"/>
                </a:lnTo>
                <a:lnTo>
                  <a:pt x="33" y="40"/>
                </a:lnTo>
                <a:lnTo>
                  <a:pt x="20" y="40"/>
                </a:lnTo>
                <a:lnTo>
                  <a:pt x="17" y="44"/>
                </a:lnTo>
                <a:lnTo>
                  <a:pt x="13" y="43"/>
                </a:lnTo>
                <a:lnTo>
                  <a:pt x="15" y="48"/>
                </a:lnTo>
                <a:lnTo>
                  <a:pt x="0" y="62"/>
                </a:lnTo>
                <a:lnTo>
                  <a:pt x="3" y="74"/>
                </a:lnTo>
                <a:lnTo>
                  <a:pt x="9" y="78"/>
                </a:lnTo>
                <a:lnTo>
                  <a:pt x="9" y="80"/>
                </a:lnTo>
                <a:lnTo>
                  <a:pt x="3" y="92"/>
                </a:lnTo>
                <a:lnTo>
                  <a:pt x="11" y="112"/>
                </a:lnTo>
                <a:lnTo>
                  <a:pt x="28" y="112"/>
                </a:lnTo>
                <a:lnTo>
                  <a:pt x="34" y="113"/>
                </a:lnTo>
                <a:lnTo>
                  <a:pt x="40" y="101"/>
                </a:lnTo>
                <a:lnTo>
                  <a:pt x="43" y="94"/>
                </a:lnTo>
                <a:lnTo>
                  <a:pt x="44" y="94"/>
                </a:lnTo>
                <a:lnTo>
                  <a:pt x="48" y="97"/>
                </a:lnTo>
                <a:lnTo>
                  <a:pt x="55" y="93"/>
                </a:lnTo>
                <a:lnTo>
                  <a:pt x="57" y="93"/>
                </a:lnTo>
                <a:lnTo>
                  <a:pt x="59" y="96"/>
                </a:lnTo>
                <a:lnTo>
                  <a:pt x="63" y="92"/>
                </a:lnTo>
                <a:lnTo>
                  <a:pt x="63" y="88"/>
                </a:lnTo>
                <a:lnTo>
                  <a:pt x="66" y="88"/>
                </a:lnTo>
                <a:lnTo>
                  <a:pt x="69" y="93"/>
                </a:lnTo>
                <a:lnTo>
                  <a:pt x="72" y="92"/>
                </a:lnTo>
                <a:lnTo>
                  <a:pt x="72" y="85"/>
                </a:lnTo>
                <a:lnTo>
                  <a:pt x="68" y="80"/>
                </a:lnTo>
                <a:lnTo>
                  <a:pt x="63" y="69"/>
                </a:lnTo>
                <a:lnTo>
                  <a:pt x="60" y="69"/>
                </a:lnTo>
                <a:lnTo>
                  <a:pt x="59" y="71"/>
                </a:lnTo>
                <a:lnTo>
                  <a:pt x="54" y="62"/>
                </a:lnTo>
                <a:lnTo>
                  <a:pt x="54" y="54"/>
                </a:lnTo>
                <a:lnTo>
                  <a:pt x="59" y="55"/>
                </a:lnTo>
                <a:lnTo>
                  <a:pt x="62" y="52"/>
                </a:lnTo>
                <a:lnTo>
                  <a:pt x="57" y="35"/>
                </a:lnTo>
                <a:lnTo>
                  <a:pt x="55" y="32"/>
                </a:lnTo>
                <a:lnTo>
                  <a:pt x="55" y="28"/>
                </a:lnTo>
                <a:lnTo>
                  <a:pt x="62" y="15"/>
                </a:lnTo>
                <a:lnTo>
                  <a:pt x="54" y="0"/>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82" name="tos"/>
          <p:cNvSpPr>
            <a:spLocks/>
          </p:cNvSpPr>
          <p:nvPr/>
        </p:nvSpPr>
        <p:spPr bwMode="auto">
          <a:xfrm>
            <a:off x="6921500" y="3538538"/>
            <a:ext cx="561975" cy="552450"/>
          </a:xfrm>
          <a:custGeom>
            <a:avLst/>
            <a:gdLst>
              <a:gd name="T0" fmla="*/ 2147483646 w 76"/>
              <a:gd name="T1" fmla="*/ 2147483646 h 106"/>
              <a:gd name="T2" fmla="*/ 2147483646 w 76"/>
              <a:gd name="T3" fmla="*/ 2147483646 h 106"/>
              <a:gd name="T4" fmla="*/ 2147483646 w 76"/>
              <a:gd name="T5" fmla="*/ 2147483646 h 106"/>
              <a:gd name="T6" fmla="*/ 2147483646 w 76"/>
              <a:gd name="T7" fmla="*/ 2147483646 h 106"/>
              <a:gd name="T8" fmla="*/ 2147483646 w 76"/>
              <a:gd name="T9" fmla="*/ 2147483646 h 106"/>
              <a:gd name="T10" fmla="*/ 2147483646 w 76"/>
              <a:gd name="T11" fmla="*/ 2147483646 h 106"/>
              <a:gd name="T12" fmla="*/ 2147483646 w 76"/>
              <a:gd name="T13" fmla="*/ 2147483646 h 106"/>
              <a:gd name="T14" fmla="*/ 2147483646 w 76"/>
              <a:gd name="T15" fmla="*/ 2147483646 h 106"/>
              <a:gd name="T16" fmla="*/ 2147483646 w 76"/>
              <a:gd name="T17" fmla="*/ 2147483646 h 106"/>
              <a:gd name="T18" fmla="*/ 2147483646 w 76"/>
              <a:gd name="T19" fmla="*/ 2147483646 h 106"/>
              <a:gd name="T20" fmla="*/ 2147483646 w 76"/>
              <a:gd name="T21" fmla="*/ 2147483646 h 106"/>
              <a:gd name="T22" fmla="*/ 2147483646 w 76"/>
              <a:gd name="T23" fmla="*/ 2147483646 h 106"/>
              <a:gd name="T24" fmla="*/ 2147483646 w 76"/>
              <a:gd name="T25" fmla="*/ 0 h 106"/>
              <a:gd name="T26" fmla="*/ 2147483646 w 76"/>
              <a:gd name="T27" fmla="*/ 0 h 106"/>
              <a:gd name="T28" fmla="*/ 0 w 76"/>
              <a:gd name="T29" fmla="*/ 2147483646 h 106"/>
              <a:gd name="T30" fmla="*/ 0 w 76"/>
              <a:gd name="T31" fmla="*/ 2147483646 h 106"/>
              <a:gd name="T32" fmla="*/ 2147483646 w 76"/>
              <a:gd name="T33" fmla="*/ 2147483646 h 106"/>
              <a:gd name="T34" fmla="*/ 2147483646 w 76"/>
              <a:gd name="T35" fmla="*/ 2147483646 h 106"/>
              <a:gd name="T36" fmla="*/ 2147483646 w 76"/>
              <a:gd name="T37" fmla="*/ 2147483646 h 106"/>
              <a:gd name="T38" fmla="*/ 2147483646 w 76"/>
              <a:gd name="T39" fmla="*/ 2147483646 h 106"/>
              <a:gd name="T40" fmla="*/ 2147483646 w 76"/>
              <a:gd name="T41" fmla="*/ 2147483646 h 106"/>
              <a:gd name="T42" fmla="*/ 2147483646 w 76"/>
              <a:gd name="T43" fmla="*/ 2147483646 h 106"/>
              <a:gd name="T44" fmla="*/ 2147483646 w 76"/>
              <a:gd name="T45" fmla="*/ 2147483646 h 106"/>
              <a:gd name="T46" fmla="*/ 2147483646 w 76"/>
              <a:gd name="T47" fmla="*/ 2147483646 h 106"/>
              <a:gd name="T48" fmla="*/ 2147483646 w 76"/>
              <a:gd name="T49" fmla="*/ 2147483646 h 106"/>
              <a:gd name="T50" fmla="*/ 2147483646 w 76"/>
              <a:gd name="T51" fmla="*/ 2147483646 h 106"/>
              <a:gd name="T52" fmla="*/ 2147483646 w 76"/>
              <a:gd name="T53" fmla="*/ 2147483646 h 106"/>
              <a:gd name="T54" fmla="*/ 2147483646 w 76"/>
              <a:gd name="T55" fmla="*/ 2147483646 h 106"/>
              <a:gd name="T56" fmla="*/ 2147483646 w 76"/>
              <a:gd name="T57" fmla="*/ 2147483646 h 106"/>
              <a:gd name="T58" fmla="*/ 2147483646 w 76"/>
              <a:gd name="T59" fmla="*/ 2147483646 h 106"/>
              <a:gd name="T60" fmla="*/ 2147483646 w 76"/>
              <a:gd name="T61" fmla="*/ 2147483646 h 106"/>
              <a:gd name="T62" fmla="*/ 2147483646 w 76"/>
              <a:gd name="T63" fmla="*/ 2147483646 h 106"/>
              <a:gd name="T64" fmla="*/ 2147483646 w 76"/>
              <a:gd name="T65" fmla="*/ 2147483646 h 106"/>
              <a:gd name="T66" fmla="*/ 2147483646 w 76"/>
              <a:gd name="T67" fmla="*/ 2147483646 h 106"/>
              <a:gd name="T68" fmla="*/ 2147483646 w 76"/>
              <a:gd name="T69" fmla="*/ 2147483646 h 106"/>
              <a:gd name="T70" fmla="*/ 2147483646 w 76"/>
              <a:gd name="T71" fmla="*/ 2147483646 h 106"/>
              <a:gd name="T72" fmla="*/ 2147483646 w 76"/>
              <a:gd name="T73" fmla="*/ 2147483646 h 106"/>
              <a:gd name="T74" fmla="*/ 2147483646 w 76"/>
              <a:gd name="T75" fmla="*/ 2147483646 h 106"/>
              <a:gd name="T76" fmla="*/ 2147483646 w 76"/>
              <a:gd name="T77" fmla="*/ 2147483646 h 106"/>
              <a:gd name="T78" fmla="*/ 2147483646 w 76"/>
              <a:gd name="T79" fmla="*/ 2147483646 h 106"/>
              <a:gd name="T80" fmla="*/ 2147483646 w 76"/>
              <a:gd name="T81" fmla="*/ 2147483646 h 106"/>
              <a:gd name="T82" fmla="*/ 2147483646 w 76"/>
              <a:gd name="T83" fmla="*/ 2147483646 h 106"/>
              <a:gd name="T84" fmla="*/ 2147483646 w 76"/>
              <a:gd name="T85" fmla="*/ 2147483646 h 106"/>
              <a:gd name="T86" fmla="*/ 2147483646 w 76"/>
              <a:gd name="T87" fmla="*/ 2147483646 h 106"/>
              <a:gd name="T88" fmla="*/ 2147483646 w 76"/>
              <a:gd name="T89" fmla="*/ 2147483646 h 106"/>
              <a:gd name="T90" fmla="*/ 2147483646 w 76"/>
              <a:gd name="T91" fmla="*/ 2147483646 h 106"/>
              <a:gd name="T92" fmla="*/ 2147483646 w 76"/>
              <a:gd name="T93" fmla="*/ 2147483646 h 106"/>
              <a:gd name="T94" fmla="*/ 2147483646 w 76"/>
              <a:gd name="T95" fmla="*/ 2147483646 h 10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76" h="106">
                <a:moveTo>
                  <a:pt x="69" y="37"/>
                </a:moveTo>
                <a:lnTo>
                  <a:pt x="67" y="38"/>
                </a:lnTo>
                <a:lnTo>
                  <a:pt x="56" y="27"/>
                </a:lnTo>
                <a:lnTo>
                  <a:pt x="58" y="22"/>
                </a:lnTo>
                <a:lnTo>
                  <a:pt x="51" y="14"/>
                </a:lnTo>
                <a:lnTo>
                  <a:pt x="45" y="19"/>
                </a:lnTo>
                <a:lnTo>
                  <a:pt x="45" y="21"/>
                </a:lnTo>
                <a:lnTo>
                  <a:pt x="30" y="18"/>
                </a:lnTo>
                <a:lnTo>
                  <a:pt x="27" y="19"/>
                </a:lnTo>
                <a:lnTo>
                  <a:pt x="25" y="18"/>
                </a:lnTo>
                <a:lnTo>
                  <a:pt x="22" y="14"/>
                </a:lnTo>
                <a:lnTo>
                  <a:pt x="11" y="8"/>
                </a:lnTo>
                <a:lnTo>
                  <a:pt x="7" y="0"/>
                </a:lnTo>
                <a:lnTo>
                  <a:pt x="5" y="0"/>
                </a:lnTo>
                <a:lnTo>
                  <a:pt x="0" y="6"/>
                </a:lnTo>
                <a:lnTo>
                  <a:pt x="0" y="7"/>
                </a:lnTo>
                <a:lnTo>
                  <a:pt x="5" y="11"/>
                </a:lnTo>
                <a:lnTo>
                  <a:pt x="5" y="14"/>
                </a:lnTo>
                <a:lnTo>
                  <a:pt x="6" y="16"/>
                </a:lnTo>
                <a:lnTo>
                  <a:pt x="8" y="16"/>
                </a:lnTo>
                <a:lnTo>
                  <a:pt x="9" y="18"/>
                </a:lnTo>
                <a:lnTo>
                  <a:pt x="10" y="19"/>
                </a:lnTo>
                <a:lnTo>
                  <a:pt x="10" y="22"/>
                </a:lnTo>
                <a:lnTo>
                  <a:pt x="15" y="25"/>
                </a:lnTo>
                <a:lnTo>
                  <a:pt x="22" y="79"/>
                </a:lnTo>
                <a:lnTo>
                  <a:pt x="40" y="102"/>
                </a:lnTo>
                <a:lnTo>
                  <a:pt x="40" y="105"/>
                </a:lnTo>
                <a:lnTo>
                  <a:pt x="51" y="106"/>
                </a:lnTo>
                <a:lnTo>
                  <a:pt x="52" y="103"/>
                </a:lnTo>
                <a:lnTo>
                  <a:pt x="52" y="99"/>
                </a:lnTo>
                <a:lnTo>
                  <a:pt x="59" y="95"/>
                </a:lnTo>
                <a:lnTo>
                  <a:pt x="60" y="88"/>
                </a:lnTo>
                <a:lnTo>
                  <a:pt x="58" y="84"/>
                </a:lnTo>
                <a:lnTo>
                  <a:pt x="61" y="84"/>
                </a:lnTo>
                <a:lnTo>
                  <a:pt x="64" y="76"/>
                </a:lnTo>
                <a:lnTo>
                  <a:pt x="63" y="69"/>
                </a:lnTo>
                <a:lnTo>
                  <a:pt x="67" y="63"/>
                </a:lnTo>
                <a:lnTo>
                  <a:pt x="72" y="61"/>
                </a:lnTo>
                <a:lnTo>
                  <a:pt x="67" y="55"/>
                </a:lnTo>
                <a:lnTo>
                  <a:pt x="68" y="49"/>
                </a:lnTo>
                <a:lnTo>
                  <a:pt x="72" y="46"/>
                </a:lnTo>
                <a:lnTo>
                  <a:pt x="71" y="44"/>
                </a:lnTo>
                <a:lnTo>
                  <a:pt x="76" y="41"/>
                </a:lnTo>
                <a:lnTo>
                  <a:pt x="72" y="37"/>
                </a:lnTo>
                <a:lnTo>
                  <a:pt x="71" y="39"/>
                </a:lnTo>
                <a:lnTo>
                  <a:pt x="69" y="37"/>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83" name="laz"/>
          <p:cNvSpPr>
            <a:spLocks/>
          </p:cNvSpPr>
          <p:nvPr/>
        </p:nvSpPr>
        <p:spPr bwMode="auto">
          <a:xfrm>
            <a:off x="7283450" y="3976688"/>
            <a:ext cx="571500" cy="409575"/>
          </a:xfrm>
          <a:custGeom>
            <a:avLst/>
            <a:gdLst>
              <a:gd name="T0" fmla="*/ 2147483646 w 77"/>
              <a:gd name="T1" fmla="*/ 2147483646 h 80"/>
              <a:gd name="T2" fmla="*/ 2147483646 w 77"/>
              <a:gd name="T3" fmla="*/ 2147483646 h 80"/>
              <a:gd name="T4" fmla="*/ 2147483646 w 77"/>
              <a:gd name="T5" fmla="*/ 2147483646 h 80"/>
              <a:gd name="T6" fmla="*/ 2147483646 w 77"/>
              <a:gd name="T7" fmla="*/ 2147483646 h 80"/>
              <a:gd name="T8" fmla="*/ 2147483646 w 77"/>
              <a:gd name="T9" fmla="*/ 2147483646 h 80"/>
              <a:gd name="T10" fmla="*/ 2147483646 w 77"/>
              <a:gd name="T11" fmla="*/ 2147483646 h 80"/>
              <a:gd name="T12" fmla="*/ 2147483646 w 77"/>
              <a:gd name="T13" fmla="*/ 2147483646 h 80"/>
              <a:gd name="T14" fmla="*/ 2147483646 w 77"/>
              <a:gd name="T15" fmla="*/ 2147483646 h 80"/>
              <a:gd name="T16" fmla="*/ 2147483646 w 77"/>
              <a:gd name="T17" fmla="*/ 2147483646 h 80"/>
              <a:gd name="T18" fmla="*/ 2147483646 w 77"/>
              <a:gd name="T19" fmla="*/ 2147483646 h 80"/>
              <a:gd name="T20" fmla="*/ 2147483646 w 77"/>
              <a:gd name="T21" fmla="*/ 2147483646 h 80"/>
              <a:gd name="T22" fmla="*/ 2147483646 w 77"/>
              <a:gd name="T23" fmla="*/ 2147483646 h 80"/>
              <a:gd name="T24" fmla="*/ 2147483646 w 77"/>
              <a:gd name="T25" fmla="*/ 2147483646 h 80"/>
              <a:gd name="T26" fmla="*/ 2147483646 w 77"/>
              <a:gd name="T27" fmla="*/ 2147483646 h 80"/>
              <a:gd name="T28" fmla="*/ 2147483646 w 77"/>
              <a:gd name="T29" fmla="*/ 2147483646 h 80"/>
              <a:gd name="T30" fmla="*/ 2147483646 w 77"/>
              <a:gd name="T31" fmla="*/ 2147483646 h 80"/>
              <a:gd name="T32" fmla="*/ 2147483646 w 77"/>
              <a:gd name="T33" fmla="*/ 0 h 80"/>
              <a:gd name="T34" fmla="*/ 2147483646 w 77"/>
              <a:gd name="T35" fmla="*/ 0 h 80"/>
              <a:gd name="T36" fmla="*/ 2147483646 w 77"/>
              <a:gd name="T37" fmla="*/ 2147483646 h 80"/>
              <a:gd name="T38" fmla="*/ 2147483646 w 77"/>
              <a:gd name="T39" fmla="*/ 2147483646 h 80"/>
              <a:gd name="T40" fmla="*/ 2147483646 w 77"/>
              <a:gd name="T41" fmla="*/ 2147483646 h 80"/>
              <a:gd name="T42" fmla="*/ 2147483646 w 77"/>
              <a:gd name="T43" fmla="*/ 2147483646 h 80"/>
              <a:gd name="T44" fmla="*/ 0 w 77"/>
              <a:gd name="T45" fmla="*/ 2147483646 h 80"/>
              <a:gd name="T46" fmla="*/ 2147483646 w 77"/>
              <a:gd name="T47" fmla="*/ 2147483646 h 80"/>
              <a:gd name="T48" fmla="*/ 2147483646 w 77"/>
              <a:gd name="T49" fmla="*/ 2147483646 h 80"/>
              <a:gd name="T50" fmla="*/ 2147483646 w 77"/>
              <a:gd name="T51" fmla="*/ 2147483646 h 80"/>
              <a:gd name="T52" fmla="*/ 2147483646 w 77"/>
              <a:gd name="T53" fmla="*/ 2147483646 h 80"/>
              <a:gd name="T54" fmla="*/ 2147483646 w 77"/>
              <a:gd name="T55" fmla="*/ 2147483646 h 80"/>
              <a:gd name="T56" fmla="*/ 2147483646 w 77"/>
              <a:gd name="T57" fmla="*/ 2147483646 h 80"/>
              <a:gd name="T58" fmla="*/ 2147483646 w 77"/>
              <a:gd name="T59" fmla="*/ 2147483646 h 80"/>
              <a:gd name="T60" fmla="*/ 2147483646 w 77"/>
              <a:gd name="T61" fmla="*/ 2147483646 h 80"/>
              <a:gd name="T62" fmla="*/ 2147483646 w 77"/>
              <a:gd name="T63" fmla="*/ 2147483646 h 80"/>
              <a:gd name="T64" fmla="*/ 2147483646 w 77"/>
              <a:gd name="T65" fmla="*/ 2147483646 h 80"/>
              <a:gd name="T66" fmla="*/ 2147483646 w 77"/>
              <a:gd name="T67" fmla="*/ 2147483646 h 80"/>
              <a:gd name="T68" fmla="*/ 2147483646 w 77"/>
              <a:gd name="T69" fmla="*/ 2147483646 h 80"/>
              <a:gd name="T70" fmla="*/ 2147483646 w 77"/>
              <a:gd name="T71" fmla="*/ 2147483646 h 80"/>
              <a:gd name="T72" fmla="*/ 2147483646 w 77"/>
              <a:gd name="T73" fmla="*/ 2147483646 h 80"/>
              <a:gd name="T74" fmla="*/ 2147483646 w 77"/>
              <a:gd name="T75" fmla="*/ 2147483646 h 80"/>
              <a:gd name="T76" fmla="*/ 2147483646 w 77"/>
              <a:gd name="T77" fmla="*/ 2147483646 h 80"/>
              <a:gd name="T78" fmla="*/ 2147483646 w 77"/>
              <a:gd name="T79" fmla="*/ 2147483646 h 80"/>
              <a:gd name="T80" fmla="*/ 2147483646 w 77"/>
              <a:gd name="T81" fmla="*/ 2147483646 h 80"/>
              <a:gd name="T82" fmla="*/ 2147483646 w 77"/>
              <a:gd name="T83" fmla="*/ 2147483646 h 80"/>
              <a:gd name="T84" fmla="*/ 2147483646 w 77"/>
              <a:gd name="T85" fmla="*/ 2147483646 h 80"/>
              <a:gd name="T86" fmla="*/ 2147483646 w 77"/>
              <a:gd name="T87" fmla="*/ 2147483646 h 80"/>
              <a:gd name="T88" fmla="*/ 2147483646 w 77"/>
              <a:gd name="T89" fmla="*/ 2147483646 h 80"/>
              <a:gd name="T90" fmla="*/ 2147483646 w 77"/>
              <a:gd name="T91" fmla="*/ 2147483646 h 80"/>
              <a:gd name="T92" fmla="*/ 2147483646 w 77"/>
              <a:gd name="T93" fmla="*/ 2147483646 h 80"/>
              <a:gd name="T94" fmla="*/ 2147483646 w 77"/>
              <a:gd name="T95" fmla="*/ 2147483646 h 80"/>
              <a:gd name="T96" fmla="*/ 2147483646 w 77"/>
              <a:gd name="T97" fmla="*/ 2147483646 h 80"/>
              <a:gd name="T98" fmla="*/ 2147483646 w 77"/>
              <a:gd name="T99" fmla="*/ 2147483646 h 8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77" h="80">
                <a:moveTo>
                  <a:pt x="56" y="8"/>
                </a:moveTo>
                <a:lnTo>
                  <a:pt x="55" y="7"/>
                </a:lnTo>
                <a:lnTo>
                  <a:pt x="51" y="6"/>
                </a:lnTo>
                <a:lnTo>
                  <a:pt x="50" y="10"/>
                </a:lnTo>
                <a:lnTo>
                  <a:pt x="42" y="12"/>
                </a:lnTo>
                <a:lnTo>
                  <a:pt x="37" y="19"/>
                </a:lnTo>
                <a:lnTo>
                  <a:pt x="34" y="19"/>
                </a:lnTo>
                <a:lnTo>
                  <a:pt x="33" y="22"/>
                </a:lnTo>
                <a:lnTo>
                  <a:pt x="30" y="22"/>
                </a:lnTo>
                <a:lnTo>
                  <a:pt x="28" y="18"/>
                </a:lnTo>
                <a:lnTo>
                  <a:pt x="26" y="19"/>
                </a:lnTo>
                <a:lnTo>
                  <a:pt x="21" y="10"/>
                </a:lnTo>
                <a:lnTo>
                  <a:pt x="17" y="11"/>
                </a:lnTo>
                <a:lnTo>
                  <a:pt x="14" y="7"/>
                </a:lnTo>
                <a:lnTo>
                  <a:pt x="15" y="5"/>
                </a:lnTo>
                <a:lnTo>
                  <a:pt x="14" y="1"/>
                </a:lnTo>
                <a:lnTo>
                  <a:pt x="11" y="0"/>
                </a:lnTo>
                <a:lnTo>
                  <a:pt x="8" y="0"/>
                </a:lnTo>
                <a:lnTo>
                  <a:pt x="10" y="4"/>
                </a:lnTo>
                <a:lnTo>
                  <a:pt x="9" y="11"/>
                </a:lnTo>
                <a:lnTo>
                  <a:pt x="2" y="15"/>
                </a:lnTo>
                <a:lnTo>
                  <a:pt x="2" y="19"/>
                </a:lnTo>
                <a:lnTo>
                  <a:pt x="0" y="22"/>
                </a:lnTo>
                <a:lnTo>
                  <a:pt x="4" y="22"/>
                </a:lnTo>
                <a:lnTo>
                  <a:pt x="48" y="80"/>
                </a:lnTo>
                <a:lnTo>
                  <a:pt x="68" y="80"/>
                </a:lnTo>
                <a:lnTo>
                  <a:pt x="72" y="78"/>
                </a:lnTo>
                <a:lnTo>
                  <a:pt x="73" y="70"/>
                </a:lnTo>
                <a:lnTo>
                  <a:pt x="76" y="69"/>
                </a:lnTo>
                <a:lnTo>
                  <a:pt x="77" y="64"/>
                </a:lnTo>
                <a:lnTo>
                  <a:pt x="75" y="57"/>
                </a:lnTo>
                <a:lnTo>
                  <a:pt x="67" y="52"/>
                </a:lnTo>
                <a:lnTo>
                  <a:pt x="64" y="54"/>
                </a:lnTo>
                <a:lnTo>
                  <a:pt x="57" y="50"/>
                </a:lnTo>
                <a:lnTo>
                  <a:pt x="57" y="46"/>
                </a:lnTo>
                <a:lnTo>
                  <a:pt x="50" y="41"/>
                </a:lnTo>
                <a:lnTo>
                  <a:pt x="47" y="41"/>
                </a:lnTo>
                <a:lnTo>
                  <a:pt x="46" y="36"/>
                </a:lnTo>
                <a:lnTo>
                  <a:pt x="47" y="34"/>
                </a:lnTo>
                <a:lnTo>
                  <a:pt x="53" y="35"/>
                </a:lnTo>
                <a:lnTo>
                  <a:pt x="55" y="33"/>
                </a:lnTo>
                <a:lnTo>
                  <a:pt x="51" y="25"/>
                </a:lnTo>
                <a:lnTo>
                  <a:pt x="50" y="16"/>
                </a:lnTo>
                <a:lnTo>
                  <a:pt x="51" y="14"/>
                </a:lnTo>
                <a:lnTo>
                  <a:pt x="55" y="14"/>
                </a:lnTo>
                <a:lnTo>
                  <a:pt x="58" y="12"/>
                </a:lnTo>
                <a:lnTo>
                  <a:pt x="57" y="11"/>
                </a:lnTo>
                <a:lnTo>
                  <a:pt x="56" y="8"/>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84" name="umb"/>
          <p:cNvSpPr>
            <a:spLocks/>
          </p:cNvSpPr>
          <p:nvPr/>
        </p:nvSpPr>
        <p:spPr bwMode="auto">
          <a:xfrm>
            <a:off x="7369175" y="3776663"/>
            <a:ext cx="304800" cy="314325"/>
          </a:xfrm>
          <a:custGeom>
            <a:avLst/>
            <a:gdLst>
              <a:gd name="T0" fmla="*/ 2147483646 w 42"/>
              <a:gd name="T1" fmla="*/ 0 h 60"/>
              <a:gd name="T2" fmla="*/ 2147483646 w 42"/>
              <a:gd name="T3" fmla="*/ 2147483646 h 60"/>
              <a:gd name="T4" fmla="*/ 2147483646 w 42"/>
              <a:gd name="T5" fmla="*/ 2147483646 h 60"/>
              <a:gd name="T6" fmla="*/ 2147483646 w 42"/>
              <a:gd name="T7" fmla="*/ 2147483646 h 60"/>
              <a:gd name="T8" fmla="*/ 2147483646 w 42"/>
              <a:gd name="T9" fmla="*/ 2147483646 h 60"/>
              <a:gd name="T10" fmla="*/ 2147483646 w 42"/>
              <a:gd name="T11" fmla="*/ 2147483646 h 60"/>
              <a:gd name="T12" fmla="*/ 2147483646 w 42"/>
              <a:gd name="T13" fmla="*/ 2147483646 h 60"/>
              <a:gd name="T14" fmla="*/ 0 w 42"/>
              <a:gd name="T15" fmla="*/ 2147483646 h 60"/>
              <a:gd name="T16" fmla="*/ 2147483646 w 42"/>
              <a:gd name="T17" fmla="*/ 2147483646 h 60"/>
              <a:gd name="T18" fmla="*/ 2147483646 w 42"/>
              <a:gd name="T19" fmla="*/ 2147483646 h 60"/>
              <a:gd name="T20" fmla="*/ 2147483646 w 42"/>
              <a:gd name="T21" fmla="*/ 2147483646 h 60"/>
              <a:gd name="T22" fmla="*/ 2147483646 w 42"/>
              <a:gd name="T23" fmla="*/ 2147483646 h 60"/>
              <a:gd name="T24" fmla="*/ 2147483646 w 42"/>
              <a:gd name="T25" fmla="*/ 2147483646 h 60"/>
              <a:gd name="T26" fmla="*/ 2147483646 w 42"/>
              <a:gd name="T27" fmla="*/ 2147483646 h 60"/>
              <a:gd name="T28" fmla="*/ 2147483646 w 42"/>
              <a:gd name="T29" fmla="*/ 2147483646 h 60"/>
              <a:gd name="T30" fmla="*/ 2147483646 w 42"/>
              <a:gd name="T31" fmla="*/ 2147483646 h 60"/>
              <a:gd name="T32" fmla="*/ 2147483646 w 42"/>
              <a:gd name="T33" fmla="*/ 2147483646 h 60"/>
              <a:gd name="T34" fmla="*/ 2147483646 w 42"/>
              <a:gd name="T35" fmla="*/ 2147483646 h 60"/>
              <a:gd name="T36" fmla="*/ 2147483646 w 42"/>
              <a:gd name="T37" fmla="*/ 2147483646 h 60"/>
              <a:gd name="T38" fmla="*/ 2147483646 w 42"/>
              <a:gd name="T39" fmla="*/ 2147483646 h 60"/>
              <a:gd name="T40" fmla="*/ 2147483646 w 42"/>
              <a:gd name="T41" fmla="*/ 2147483646 h 60"/>
              <a:gd name="T42" fmla="*/ 2147483646 w 42"/>
              <a:gd name="T43" fmla="*/ 2147483646 h 60"/>
              <a:gd name="T44" fmla="*/ 2147483646 w 42"/>
              <a:gd name="T45" fmla="*/ 2147483646 h 60"/>
              <a:gd name="T46" fmla="*/ 2147483646 w 42"/>
              <a:gd name="T47" fmla="*/ 2147483646 h 60"/>
              <a:gd name="T48" fmla="*/ 2147483646 w 42"/>
              <a:gd name="T49" fmla="*/ 2147483646 h 60"/>
              <a:gd name="T50" fmla="*/ 2147483646 w 42"/>
              <a:gd name="T51" fmla="*/ 2147483646 h 60"/>
              <a:gd name="T52" fmla="*/ 2147483646 w 42"/>
              <a:gd name="T53" fmla="*/ 2147483646 h 60"/>
              <a:gd name="T54" fmla="*/ 2147483646 w 42"/>
              <a:gd name="T55" fmla="*/ 2147483646 h 60"/>
              <a:gd name="T56" fmla="*/ 2147483646 w 42"/>
              <a:gd name="T57" fmla="*/ 2147483646 h 60"/>
              <a:gd name="T58" fmla="*/ 2147483646 w 42"/>
              <a:gd name="T59" fmla="*/ 2147483646 h 60"/>
              <a:gd name="T60" fmla="*/ 2147483646 w 42"/>
              <a:gd name="T61" fmla="*/ 2147483646 h 60"/>
              <a:gd name="T62" fmla="*/ 2147483646 w 42"/>
              <a:gd name="T63" fmla="*/ 2147483646 h 60"/>
              <a:gd name="T64" fmla="*/ 2147483646 w 42"/>
              <a:gd name="T65" fmla="*/ 0 h 60"/>
              <a:gd name="T66" fmla="*/ 2147483646 w 42"/>
              <a:gd name="T67" fmla="*/ 0 h 60"/>
              <a:gd name="T68" fmla="*/ 2147483646 w 42"/>
              <a:gd name="T69" fmla="*/ 0 h 60"/>
              <a:gd name="T70" fmla="*/ 2147483646 w 42"/>
              <a:gd name="T71" fmla="*/ 0 h 6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2" h="60">
                <a:moveTo>
                  <a:pt x="11" y="0"/>
                </a:moveTo>
                <a:lnTo>
                  <a:pt x="7" y="3"/>
                </a:lnTo>
                <a:lnTo>
                  <a:pt x="6" y="9"/>
                </a:lnTo>
                <a:lnTo>
                  <a:pt x="11" y="15"/>
                </a:lnTo>
                <a:lnTo>
                  <a:pt x="6" y="17"/>
                </a:lnTo>
                <a:lnTo>
                  <a:pt x="2" y="23"/>
                </a:lnTo>
                <a:lnTo>
                  <a:pt x="3" y="29"/>
                </a:lnTo>
                <a:lnTo>
                  <a:pt x="0" y="38"/>
                </a:lnTo>
                <a:lnTo>
                  <a:pt x="3" y="39"/>
                </a:lnTo>
                <a:lnTo>
                  <a:pt x="4" y="43"/>
                </a:lnTo>
                <a:lnTo>
                  <a:pt x="3" y="45"/>
                </a:lnTo>
                <a:lnTo>
                  <a:pt x="6" y="49"/>
                </a:lnTo>
                <a:lnTo>
                  <a:pt x="10" y="48"/>
                </a:lnTo>
                <a:lnTo>
                  <a:pt x="15" y="57"/>
                </a:lnTo>
                <a:lnTo>
                  <a:pt x="17" y="56"/>
                </a:lnTo>
                <a:lnTo>
                  <a:pt x="19" y="60"/>
                </a:lnTo>
                <a:lnTo>
                  <a:pt x="22" y="60"/>
                </a:lnTo>
                <a:lnTo>
                  <a:pt x="23" y="57"/>
                </a:lnTo>
                <a:lnTo>
                  <a:pt x="26" y="57"/>
                </a:lnTo>
                <a:lnTo>
                  <a:pt x="31" y="50"/>
                </a:lnTo>
                <a:lnTo>
                  <a:pt x="39" y="48"/>
                </a:lnTo>
                <a:lnTo>
                  <a:pt x="40" y="44"/>
                </a:lnTo>
                <a:lnTo>
                  <a:pt x="39" y="42"/>
                </a:lnTo>
                <a:lnTo>
                  <a:pt x="42" y="39"/>
                </a:lnTo>
                <a:lnTo>
                  <a:pt x="34" y="34"/>
                </a:lnTo>
                <a:lnTo>
                  <a:pt x="33" y="36"/>
                </a:lnTo>
                <a:lnTo>
                  <a:pt x="31" y="26"/>
                </a:lnTo>
                <a:lnTo>
                  <a:pt x="28" y="13"/>
                </a:lnTo>
                <a:lnTo>
                  <a:pt x="28" y="9"/>
                </a:lnTo>
                <a:lnTo>
                  <a:pt x="23" y="9"/>
                </a:lnTo>
                <a:lnTo>
                  <a:pt x="18" y="3"/>
                </a:lnTo>
                <a:lnTo>
                  <a:pt x="15" y="3"/>
                </a:lnTo>
                <a:lnTo>
                  <a:pt x="16" y="0"/>
                </a:lnTo>
                <a:lnTo>
                  <a:pt x="11" y="0"/>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85" name="mar"/>
          <p:cNvSpPr>
            <a:spLocks/>
          </p:cNvSpPr>
          <p:nvPr/>
        </p:nvSpPr>
        <p:spPr bwMode="auto">
          <a:xfrm>
            <a:off x="7435850" y="3681413"/>
            <a:ext cx="400050" cy="342900"/>
          </a:xfrm>
          <a:custGeom>
            <a:avLst/>
            <a:gdLst>
              <a:gd name="T0" fmla="*/ 2147483646 w 55"/>
              <a:gd name="T1" fmla="*/ 0 h 65"/>
              <a:gd name="T2" fmla="*/ 2147483646 w 55"/>
              <a:gd name="T3" fmla="*/ 2147483646 h 65"/>
              <a:gd name="T4" fmla="*/ 2147483646 w 55"/>
              <a:gd name="T5" fmla="*/ 2147483646 h 65"/>
              <a:gd name="T6" fmla="*/ 2147483646 w 55"/>
              <a:gd name="T7" fmla="*/ 2147483646 h 65"/>
              <a:gd name="T8" fmla="*/ 2147483646 w 55"/>
              <a:gd name="T9" fmla="*/ 2147483646 h 65"/>
              <a:gd name="T10" fmla="*/ 2147483646 w 55"/>
              <a:gd name="T11" fmla="*/ 2147483646 h 65"/>
              <a:gd name="T12" fmla="*/ 0 w 55"/>
              <a:gd name="T13" fmla="*/ 2147483646 h 65"/>
              <a:gd name="T14" fmla="*/ 2147483646 w 55"/>
              <a:gd name="T15" fmla="*/ 2147483646 h 65"/>
              <a:gd name="T16" fmla="*/ 2147483646 w 55"/>
              <a:gd name="T17" fmla="*/ 2147483646 h 65"/>
              <a:gd name="T18" fmla="*/ 2147483646 w 55"/>
              <a:gd name="T19" fmla="*/ 2147483646 h 65"/>
              <a:gd name="T20" fmla="*/ 2147483646 w 55"/>
              <a:gd name="T21" fmla="*/ 2147483646 h 65"/>
              <a:gd name="T22" fmla="*/ 2147483646 w 55"/>
              <a:gd name="T23" fmla="*/ 2147483646 h 65"/>
              <a:gd name="T24" fmla="*/ 2147483646 w 55"/>
              <a:gd name="T25" fmla="*/ 2147483646 h 65"/>
              <a:gd name="T26" fmla="*/ 2147483646 w 55"/>
              <a:gd name="T27" fmla="*/ 2147483646 h 65"/>
              <a:gd name="T28" fmla="*/ 2147483646 w 55"/>
              <a:gd name="T29" fmla="*/ 2147483646 h 65"/>
              <a:gd name="T30" fmla="*/ 2147483646 w 55"/>
              <a:gd name="T31" fmla="*/ 2147483646 h 65"/>
              <a:gd name="T32" fmla="*/ 2147483646 w 55"/>
              <a:gd name="T33" fmla="*/ 2147483646 h 65"/>
              <a:gd name="T34" fmla="*/ 2147483646 w 55"/>
              <a:gd name="T35" fmla="*/ 2147483646 h 65"/>
              <a:gd name="T36" fmla="*/ 2147483646 w 55"/>
              <a:gd name="T37" fmla="*/ 2147483646 h 65"/>
              <a:gd name="T38" fmla="*/ 2147483646 w 55"/>
              <a:gd name="T39" fmla="*/ 2147483646 h 65"/>
              <a:gd name="T40" fmla="*/ 2147483646 w 55"/>
              <a:gd name="T41" fmla="*/ 2147483646 h 65"/>
              <a:gd name="T42" fmla="*/ 2147483646 w 55"/>
              <a:gd name="T43" fmla="*/ 2147483646 h 65"/>
              <a:gd name="T44" fmla="*/ 2147483646 w 55"/>
              <a:gd name="T45" fmla="*/ 2147483646 h 65"/>
              <a:gd name="T46" fmla="*/ 2147483646 w 55"/>
              <a:gd name="T47" fmla="*/ 2147483646 h 65"/>
              <a:gd name="T48" fmla="*/ 2147483646 w 55"/>
              <a:gd name="T49" fmla="*/ 2147483646 h 65"/>
              <a:gd name="T50" fmla="*/ 2147483646 w 55"/>
              <a:gd name="T51" fmla="*/ 2147483646 h 65"/>
              <a:gd name="T52" fmla="*/ 2147483646 w 55"/>
              <a:gd name="T53" fmla="*/ 2147483646 h 65"/>
              <a:gd name="T54" fmla="*/ 2147483646 w 55"/>
              <a:gd name="T55" fmla="*/ 2147483646 h 65"/>
              <a:gd name="T56" fmla="*/ 2147483646 w 55"/>
              <a:gd name="T57" fmla="*/ 2147483646 h 65"/>
              <a:gd name="T58" fmla="*/ 2147483646 w 55"/>
              <a:gd name="T59" fmla="*/ 2147483646 h 65"/>
              <a:gd name="T60" fmla="*/ 2147483646 w 55"/>
              <a:gd name="T61" fmla="*/ 2147483646 h 65"/>
              <a:gd name="T62" fmla="*/ 2147483646 w 55"/>
              <a:gd name="T63" fmla="*/ 2147483646 h 65"/>
              <a:gd name="T64" fmla="*/ 2147483646 w 55"/>
              <a:gd name="T65" fmla="*/ 2147483646 h 65"/>
              <a:gd name="T66" fmla="*/ 2147483646 w 55"/>
              <a:gd name="T67" fmla="*/ 0 h 65"/>
              <a:gd name="T68" fmla="*/ 2147483646 w 55"/>
              <a:gd name="T69" fmla="*/ 0 h 65"/>
              <a:gd name="T70" fmla="*/ 2147483646 w 55"/>
              <a:gd name="T71" fmla="*/ 0 h 6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5" h="65">
                <a:moveTo>
                  <a:pt x="19" y="0"/>
                </a:moveTo>
                <a:lnTo>
                  <a:pt x="19" y="4"/>
                </a:lnTo>
                <a:lnTo>
                  <a:pt x="17" y="7"/>
                </a:lnTo>
                <a:lnTo>
                  <a:pt x="10" y="1"/>
                </a:lnTo>
                <a:lnTo>
                  <a:pt x="5" y="1"/>
                </a:lnTo>
                <a:lnTo>
                  <a:pt x="2" y="2"/>
                </a:lnTo>
                <a:lnTo>
                  <a:pt x="0" y="9"/>
                </a:lnTo>
                <a:lnTo>
                  <a:pt x="2" y="11"/>
                </a:lnTo>
                <a:lnTo>
                  <a:pt x="3" y="9"/>
                </a:lnTo>
                <a:lnTo>
                  <a:pt x="6" y="13"/>
                </a:lnTo>
                <a:lnTo>
                  <a:pt x="2" y="16"/>
                </a:lnTo>
                <a:lnTo>
                  <a:pt x="3" y="18"/>
                </a:lnTo>
                <a:lnTo>
                  <a:pt x="8" y="18"/>
                </a:lnTo>
                <a:lnTo>
                  <a:pt x="7" y="21"/>
                </a:lnTo>
                <a:lnTo>
                  <a:pt x="10" y="21"/>
                </a:lnTo>
                <a:lnTo>
                  <a:pt x="15" y="27"/>
                </a:lnTo>
                <a:lnTo>
                  <a:pt x="20" y="27"/>
                </a:lnTo>
                <a:lnTo>
                  <a:pt x="20" y="31"/>
                </a:lnTo>
                <a:lnTo>
                  <a:pt x="23" y="44"/>
                </a:lnTo>
                <a:lnTo>
                  <a:pt x="25" y="54"/>
                </a:lnTo>
                <a:lnTo>
                  <a:pt x="26" y="52"/>
                </a:lnTo>
                <a:lnTo>
                  <a:pt x="34" y="57"/>
                </a:lnTo>
                <a:lnTo>
                  <a:pt x="31" y="60"/>
                </a:lnTo>
                <a:lnTo>
                  <a:pt x="33" y="62"/>
                </a:lnTo>
                <a:lnTo>
                  <a:pt x="36" y="63"/>
                </a:lnTo>
                <a:lnTo>
                  <a:pt x="37" y="65"/>
                </a:lnTo>
                <a:lnTo>
                  <a:pt x="38" y="65"/>
                </a:lnTo>
                <a:lnTo>
                  <a:pt x="42" y="58"/>
                </a:lnTo>
                <a:lnTo>
                  <a:pt x="46" y="58"/>
                </a:lnTo>
                <a:lnTo>
                  <a:pt x="47" y="56"/>
                </a:lnTo>
                <a:lnTo>
                  <a:pt x="55" y="54"/>
                </a:lnTo>
                <a:lnTo>
                  <a:pt x="44" y="14"/>
                </a:lnTo>
                <a:lnTo>
                  <a:pt x="35" y="17"/>
                </a:lnTo>
                <a:lnTo>
                  <a:pt x="19" y="0"/>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86" name="abr"/>
          <p:cNvSpPr>
            <a:spLocks/>
          </p:cNvSpPr>
          <p:nvPr/>
        </p:nvSpPr>
        <p:spPr bwMode="auto">
          <a:xfrm>
            <a:off x="7626350" y="3957638"/>
            <a:ext cx="409575" cy="323850"/>
          </a:xfrm>
          <a:custGeom>
            <a:avLst/>
            <a:gdLst>
              <a:gd name="T0" fmla="*/ 2147483646 w 55"/>
              <a:gd name="T1" fmla="*/ 0 h 60"/>
              <a:gd name="T2" fmla="*/ 2147483646 w 55"/>
              <a:gd name="T3" fmla="*/ 2147483646 h 60"/>
              <a:gd name="T4" fmla="*/ 2147483646 w 55"/>
              <a:gd name="T5" fmla="*/ 2147483646 h 60"/>
              <a:gd name="T6" fmla="*/ 2147483646 w 55"/>
              <a:gd name="T7" fmla="*/ 2147483646 h 60"/>
              <a:gd name="T8" fmla="*/ 2147483646 w 55"/>
              <a:gd name="T9" fmla="*/ 2147483646 h 60"/>
              <a:gd name="T10" fmla="*/ 2147483646 w 55"/>
              <a:gd name="T11" fmla="*/ 2147483646 h 60"/>
              <a:gd name="T12" fmla="*/ 2147483646 w 55"/>
              <a:gd name="T13" fmla="*/ 2147483646 h 60"/>
              <a:gd name="T14" fmla="*/ 2147483646 w 55"/>
              <a:gd name="T15" fmla="*/ 2147483646 h 60"/>
              <a:gd name="T16" fmla="*/ 2147483646 w 55"/>
              <a:gd name="T17" fmla="*/ 2147483646 h 60"/>
              <a:gd name="T18" fmla="*/ 2147483646 w 55"/>
              <a:gd name="T19" fmla="*/ 2147483646 h 60"/>
              <a:gd name="T20" fmla="*/ 2147483646 w 55"/>
              <a:gd name="T21" fmla="*/ 2147483646 h 60"/>
              <a:gd name="T22" fmla="*/ 2147483646 w 55"/>
              <a:gd name="T23" fmla="*/ 2147483646 h 60"/>
              <a:gd name="T24" fmla="*/ 2147483646 w 55"/>
              <a:gd name="T25" fmla="*/ 2147483646 h 60"/>
              <a:gd name="T26" fmla="*/ 2147483646 w 55"/>
              <a:gd name="T27" fmla="*/ 2147483646 h 60"/>
              <a:gd name="T28" fmla="*/ 2147483646 w 55"/>
              <a:gd name="T29" fmla="*/ 2147483646 h 60"/>
              <a:gd name="T30" fmla="*/ 0 w 55"/>
              <a:gd name="T31" fmla="*/ 2147483646 h 60"/>
              <a:gd name="T32" fmla="*/ 2147483646 w 55"/>
              <a:gd name="T33" fmla="*/ 2147483646 h 60"/>
              <a:gd name="T34" fmla="*/ 2147483646 w 55"/>
              <a:gd name="T35" fmla="*/ 2147483646 h 60"/>
              <a:gd name="T36" fmla="*/ 2147483646 w 55"/>
              <a:gd name="T37" fmla="*/ 2147483646 h 60"/>
              <a:gd name="T38" fmla="*/ 2147483646 w 55"/>
              <a:gd name="T39" fmla="*/ 2147483646 h 60"/>
              <a:gd name="T40" fmla="*/ 2147483646 w 55"/>
              <a:gd name="T41" fmla="*/ 2147483646 h 60"/>
              <a:gd name="T42" fmla="*/ 2147483646 w 55"/>
              <a:gd name="T43" fmla="*/ 2147483646 h 60"/>
              <a:gd name="T44" fmla="*/ 2147483646 w 55"/>
              <a:gd name="T45" fmla="*/ 2147483646 h 60"/>
              <a:gd name="T46" fmla="*/ 2147483646 w 55"/>
              <a:gd name="T47" fmla="*/ 2147483646 h 60"/>
              <a:gd name="T48" fmla="*/ 2147483646 w 55"/>
              <a:gd name="T49" fmla="*/ 2147483646 h 60"/>
              <a:gd name="T50" fmla="*/ 2147483646 w 55"/>
              <a:gd name="T51" fmla="*/ 2147483646 h 60"/>
              <a:gd name="T52" fmla="*/ 2147483646 w 55"/>
              <a:gd name="T53" fmla="*/ 2147483646 h 60"/>
              <a:gd name="T54" fmla="*/ 2147483646 w 55"/>
              <a:gd name="T55" fmla="*/ 2147483646 h 60"/>
              <a:gd name="T56" fmla="*/ 2147483646 w 55"/>
              <a:gd name="T57" fmla="*/ 2147483646 h 60"/>
              <a:gd name="T58" fmla="*/ 2147483646 w 55"/>
              <a:gd name="T59" fmla="*/ 2147483646 h 60"/>
              <a:gd name="T60" fmla="*/ 2147483646 w 55"/>
              <a:gd name="T61" fmla="*/ 2147483646 h 60"/>
              <a:gd name="T62" fmla="*/ 2147483646 w 55"/>
              <a:gd name="T63" fmla="*/ 2147483646 h 60"/>
              <a:gd name="T64" fmla="*/ 2147483646 w 55"/>
              <a:gd name="T65" fmla="*/ 0 h 60"/>
              <a:gd name="T66" fmla="*/ 2147483646 w 55"/>
              <a:gd name="T67" fmla="*/ 0 h 60"/>
              <a:gd name="T68" fmla="*/ 2147483646 w 55"/>
              <a:gd name="T69" fmla="*/ 0 h 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 h="60">
                <a:moveTo>
                  <a:pt x="28" y="0"/>
                </a:moveTo>
                <a:lnTo>
                  <a:pt x="20" y="2"/>
                </a:lnTo>
                <a:lnTo>
                  <a:pt x="19" y="4"/>
                </a:lnTo>
                <a:lnTo>
                  <a:pt x="15" y="4"/>
                </a:lnTo>
                <a:lnTo>
                  <a:pt x="12" y="10"/>
                </a:lnTo>
                <a:lnTo>
                  <a:pt x="10" y="10"/>
                </a:lnTo>
                <a:lnTo>
                  <a:pt x="11" y="13"/>
                </a:lnTo>
                <a:lnTo>
                  <a:pt x="12" y="14"/>
                </a:lnTo>
                <a:lnTo>
                  <a:pt x="9" y="16"/>
                </a:lnTo>
                <a:lnTo>
                  <a:pt x="5" y="16"/>
                </a:lnTo>
                <a:lnTo>
                  <a:pt x="4" y="18"/>
                </a:lnTo>
                <a:lnTo>
                  <a:pt x="5" y="27"/>
                </a:lnTo>
                <a:lnTo>
                  <a:pt x="9" y="35"/>
                </a:lnTo>
                <a:lnTo>
                  <a:pt x="7" y="37"/>
                </a:lnTo>
                <a:lnTo>
                  <a:pt x="1" y="36"/>
                </a:lnTo>
                <a:lnTo>
                  <a:pt x="0" y="38"/>
                </a:lnTo>
                <a:lnTo>
                  <a:pt x="1" y="43"/>
                </a:lnTo>
                <a:lnTo>
                  <a:pt x="4" y="43"/>
                </a:lnTo>
                <a:lnTo>
                  <a:pt x="11" y="48"/>
                </a:lnTo>
                <a:lnTo>
                  <a:pt x="11" y="52"/>
                </a:lnTo>
                <a:lnTo>
                  <a:pt x="17" y="56"/>
                </a:lnTo>
                <a:lnTo>
                  <a:pt x="21" y="54"/>
                </a:lnTo>
                <a:lnTo>
                  <a:pt x="29" y="60"/>
                </a:lnTo>
                <a:lnTo>
                  <a:pt x="31" y="60"/>
                </a:lnTo>
                <a:lnTo>
                  <a:pt x="35" y="55"/>
                </a:lnTo>
                <a:lnTo>
                  <a:pt x="35" y="54"/>
                </a:lnTo>
                <a:lnTo>
                  <a:pt x="38" y="50"/>
                </a:lnTo>
                <a:lnTo>
                  <a:pt x="42" y="50"/>
                </a:lnTo>
                <a:lnTo>
                  <a:pt x="44" y="55"/>
                </a:lnTo>
                <a:lnTo>
                  <a:pt x="46" y="54"/>
                </a:lnTo>
                <a:lnTo>
                  <a:pt x="55" y="38"/>
                </a:lnTo>
                <a:lnTo>
                  <a:pt x="32" y="16"/>
                </a:lnTo>
                <a:lnTo>
                  <a:pt x="28" y="0"/>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87" name="mol"/>
          <p:cNvSpPr>
            <a:spLocks/>
          </p:cNvSpPr>
          <p:nvPr/>
        </p:nvSpPr>
        <p:spPr bwMode="auto">
          <a:xfrm>
            <a:off x="7845425" y="4157663"/>
            <a:ext cx="266700" cy="190500"/>
          </a:xfrm>
          <a:custGeom>
            <a:avLst/>
            <a:gdLst>
              <a:gd name="T0" fmla="*/ 2147483646 w 36"/>
              <a:gd name="T1" fmla="*/ 0 h 38"/>
              <a:gd name="T2" fmla="*/ 2147483646 w 36"/>
              <a:gd name="T3" fmla="*/ 2147483646 h 38"/>
              <a:gd name="T4" fmla="*/ 2147483646 w 36"/>
              <a:gd name="T5" fmla="*/ 2147483646 h 38"/>
              <a:gd name="T6" fmla="*/ 2147483646 w 36"/>
              <a:gd name="T7" fmla="*/ 2147483646 h 38"/>
              <a:gd name="T8" fmla="*/ 2147483646 w 36"/>
              <a:gd name="T9" fmla="*/ 2147483646 h 38"/>
              <a:gd name="T10" fmla="*/ 2147483646 w 36"/>
              <a:gd name="T11" fmla="*/ 2147483646 h 38"/>
              <a:gd name="T12" fmla="*/ 2147483646 w 36"/>
              <a:gd name="T13" fmla="*/ 2147483646 h 38"/>
              <a:gd name="T14" fmla="*/ 2147483646 w 36"/>
              <a:gd name="T15" fmla="*/ 2147483646 h 38"/>
              <a:gd name="T16" fmla="*/ 0 w 36"/>
              <a:gd name="T17" fmla="*/ 2147483646 h 38"/>
              <a:gd name="T18" fmla="*/ 2147483646 w 36"/>
              <a:gd name="T19" fmla="*/ 2147483646 h 38"/>
              <a:gd name="T20" fmla="*/ 2147483646 w 36"/>
              <a:gd name="T21" fmla="*/ 2147483646 h 38"/>
              <a:gd name="T22" fmla="*/ 2147483646 w 36"/>
              <a:gd name="T23" fmla="*/ 2147483646 h 38"/>
              <a:gd name="T24" fmla="*/ 2147483646 w 36"/>
              <a:gd name="T25" fmla="*/ 2147483646 h 38"/>
              <a:gd name="T26" fmla="*/ 2147483646 w 36"/>
              <a:gd name="T27" fmla="*/ 2147483646 h 38"/>
              <a:gd name="T28" fmla="*/ 2147483646 w 36"/>
              <a:gd name="T29" fmla="*/ 2147483646 h 38"/>
              <a:gd name="T30" fmla="*/ 2147483646 w 36"/>
              <a:gd name="T31" fmla="*/ 2147483646 h 38"/>
              <a:gd name="T32" fmla="*/ 2147483646 w 36"/>
              <a:gd name="T33" fmla="*/ 2147483646 h 38"/>
              <a:gd name="T34" fmla="*/ 2147483646 w 36"/>
              <a:gd name="T35" fmla="*/ 2147483646 h 38"/>
              <a:gd name="T36" fmla="*/ 2147483646 w 36"/>
              <a:gd name="T37" fmla="*/ 2147483646 h 38"/>
              <a:gd name="T38" fmla="*/ 2147483646 w 36"/>
              <a:gd name="T39" fmla="*/ 2147483646 h 38"/>
              <a:gd name="T40" fmla="*/ 2147483646 w 36"/>
              <a:gd name="T41" fmla="*/ 2147483646 h 38"/>
              <a:gd name="T42" fmla="*/ 2147483646 w 36"/>
              <a:gd name="T43" fmla="*/ 2147483646 h 38"/>
              <a:gd name="T44" fmla="*/ 2147483646 w 36"/>
              <a:gd name="T45" fmla="*/ 2147483646 h 38"/>
              <a:gd name="T46" fmla="*/ 2147483646 w 36"/>
              <a:gd name="T47" fmla="*/ 2147483646 h 38"/>
              <a:gd name="T48" fmla="*/ 2147483646 w 36"/>
              <a:gd name="T49" fmla="*/ 2147483646 h 38"/>
              <a:gd name="T50" fmla="*/ 2147483646 w 36"/>
              <a:gd name="T51" fmla="*/ 0 h 38"/>
              <a:gd name="T52" fmla="*/ 2147483646 w 36"/>
              <a:gd name="T53" fmla="*/ 0 h 38"/>
              <a:gd name="T54" fmla="*/ 2147483646 w 36"/>
              <a:gd name="T55" fmla="*/ 0 h 3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6" h="38">
                <a:moveTo>
                  <a:pt x="26" y="0"/>
                </a:moveTo>
                <a:lnTo>
                  <a:pt x="17" y="16"/>
                </a:lnTo>
                <a:lnTo>
                  <a:pt x="15" y="18"/>
                </a:lnTo>
                <a:lnTo>
                  <a:pt x="13" y="13"/>
                </a:lnTo>
                <a:lnTo>
                  <a:pt x="9" y="13"/>
                </a:lnTo>
                <a:lnTo>
                  <a:pt x="6" y="17"/>
                </a:lnTo>
                <a:lnTo>
                  <a:pt x="6" y="18"/>
                </a:lnTo>
                <a:lnTo>
                  <a:pt x="2" y="23"/>
                </a:lnTo>
                <a:lnTo>
                  <a:pt x="0" y="23"/>
                </a:lnTo>
                <a:lnTo>
                  <a:pt x="2" y="29"/>
                </a:lnTo>
                <a:lnTo>
                  <a:pt x="1" y="34"/>
                </a:lnTo>
                <a:lnTo>
                  <a:pt x="3" y="37"/>
                </a:lnTo>
                <a:lnTo>
                  <a:pt x="4" y="37"/>
                </a:lnTo>
                <a:lnTo>
                  <a:pt x="4" y="34"/>
                </a:lnTo>
                <a:lnTo>
                  <a:pt x="5" y="32"/>
                </a:lnTo>
                <a:lnTo>
                  <a:pt x="20" y="38"/>
                </a:lnTo>
                <a:lnTo>
                  <a:pt x="26" y="35"/>
                </a:lnTo>
                <a:lnTo>
                  <a:pt x="27" y="35"/>
                </a:lnTo>
                <a:lnTo>
                  <a:pt x="31" y="32"/>
                </a:lnTo>
                <a:lnTo>
                  <a:pt x="29" y="25"/>
                </a:lnTo>
                <a:lnTo>
                  <a:pt x="32" y="25"/>
                </a:lnTo>
                <a:lnTo>
                  <a:pt x="35" y="22"/>
                </a:lnTo>
                <a:lnTo>
                  <a:pt x="35" y="21"/>
                </a:lnTo>
                <a:lnTo>
                  <a:pt x="34" y="18"/>
                </a:lnTo>
                <a:lnTo>
                  <a:pt x="36" y="10"/>
                </a:lnTo>
                <a:lnTo>
                  <a:pt x="26" y="0"/>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88" name="cam"/>
          <p:cNvSpPr>
            <a:spLocks/>
          </p:cNvSpPr>
          <p:nvPr/>
        </p:nvSpPr>
        <p:spPr bwMode="auto">
          <a:xfrm>
            <a:off x="7788275" y="4319588"/>
            <a:ext cx="476250" cy="381000"/>
          </a:xfrm>
          <a:custGeom>
            <a:avLst/>
            <a:gdLst>
              <a:gd name="T0" fmla="*/ 2147483646 w 64"/>
              <a:gd name="T1" fmla="*/ 0 h 73"/>
              <a:gd name="T2" fmla="*/ 2147483646 w 64"/>
              <a:gd name="T3" fmla="*/ 2147483646 h 73"/>
              <a:gd name="T4" fmla="*/ 2147483646 w 64"/>
              <a:gd name="T5" fmla="*/ 2147483646 h 73"/>
              <a:gd name="T6" fmla="*/ 2147483646 w 64"/>
              <a:gd name="T7" fmla="*/ 2147483646 h 73"/>
              <a:gd name="T8" fmla="*/ 2147483646 w 64"/>
              <a:gd name="T9" fmla="*/ 0 h 73"/>
              <a:gd name="T10" fmla="*/ 2147483646 w 64"/>
              <a:gd name="T11" fmla="*/ 2147483646 h 73"/>
              <a:gd name="T12" fmla="*/ 2147483646 w 64"/>
              <a:gd name="T13" fmla="*/ 2147483646 h 73"/>
              <a:gd name="T14" fmla="*/ 2147483646 w 64"/>
              <a:gd name="T15" fmla="*/ 2147483646 h 73"/>
              <a:gd name="T16" fmla="*/ 2147483646 w 64"/>
              <a:gd name="T17" fmla="*/ 2147483646 h 73"/>
              <a:gd name="T18" fmla="*/ 2147483646 w 64"/>
              <a:gd name="T19" fmla="*/ 2147483646 h 73"/>
              <a:gd name="T20" fmla="*/ 2147483646 w 64"/>
              <a:gd name="T21" fmla="*/ 2147483646 h 73"/>
              <a:gd name="T22" fmla="*/ 0 w 64"/>
              <a:gd name="T23" fmla="*/ 2147483646 h 73"/>
              <a:gd name="T24" fmla="*/ 2147483646 w 64"/>
              <a:gd name="T25" fmla="*/ 2147483646 h 73"/>
              <a:gd name="T26" fmla="*/ 2147483646 w 64"/>
              <a:gd name="T27" fmla="*/ 2147483646 h 73"/>
              <a:gd name="T28" fmla="*/ 2147483646 w 64"/>
              <a:gd name="T29" fmla="*/ 2147483646 h 73"/>
              <a:gd name="T30" fmla="*/ 2147483646 w 64"/>
              <a:gd name="T31" fmla="*/ 2147483646 h 73"/>
              <a:gd name="T32" fmla="*/ 2147483646 w 64"/>
              <a:gd name="T33" fmla="*/ 2147483646 h 73"/>
              <a:gd name="T34" fmla="*/ 2147483646 w 64"/>
              <a:gd name="T35" fmla="*/ 2147483646 h 73"/>
              <a:gd name="T36" fmla="*/ 2147483646 w 64"/>
              <a:gd name="T37" fmla="*/ 2147483646 h 73"/>
              <a:gd name="T38" fmla="*/ 2147483646 w 64"/>
              <a:gd name="T39" fmla="*/ 2147483646 h 73"/>
              <a:gd name="T40" fmla="*/ 2147483646 w 64"/>
              <a:gd name="T41" fmla="*/ 2147483646 h 73"/>
              <a:gd name="T42" fmla="*/ 2147483646 w 64"/>
              <a:gd name="T43" fmla="*/ 2147483646 h 73"/>
              <a:gd name="T44" fmla="*/ 2147483646 w 64"/>
              <a:gd name="T45" fmla="*/ 2147483646 h 73"/>
              <a:gd name="T46" fmla="*/ 2147483646 w 64"/>
              <a:gd name="T47" fmla="*/ 2147483646 h 73"/>
              <a:gd name="T48" fmla="*/ 2147483646 w 64"/>
              <a:gd name="T49" fmla="*/ 2147483646 h 73"/>
              <a:gd name="T50" fmla="*/ 2147483646 w 64"/>
              <a:gd name="T51" fmla="*/ 2147483646 h 73"/>
              <a:gd name="T52" fmla="*/ 2147483646 w 64"/>
              <a:gd name="T53" fmla="*/ 2147483646 h 73"/>
              <a:gd name="T54" fmla="*/ 2147483646 w 64"/>
              <a:gd name="T55" fmla="*/ 2147483646 h 73"/>
              <a:gd name="T56" fmla="*/ 2147483646 w 64"/>
              <a:gd name="T57" fmla="*/ 2147483646 h 73"/>
              <a:gd name="T58" fmla="*/ 2147483646 w 64"/>
              <a:gd name="T59" fmla="*/ 2147483646 h 73"/>
              <a:gd name="T60" fmla="*/ 2147483646 w 64"/>
              <a:gd name="T61" fmla="*/ 2147483646 h 73"/>
              <a:gd name="T62" fmla="*/ 2147483646 w 64"/>
              <a:gd name="T63" fmla="*/ 2147483646 h 73"/>
              <a:gd name="T64" fmla="*/ 2147483646 w 64"/>
              <a:gd name="T65" fmla="*/ 2147483646 h 73"/>
              <a:gd name="T66" fmla="*/ 2147483646 w 64"/>
              <a:gd name="T67" fmla="*/ 2147483646 h 73"/>
              <a:gd name="T68" fmla="*/ 2147483646 w 64"/>
              <a:gd name="T69" fmla="*/ 0 h 73"/>
              <a:gd name="T70" fmla="*/ 2147483646 w 64"/>
              <a:gd name="T71" fmla="*/ 0 h 73"/>
              <a:gd name="T72" fmla="*/ 2147483646 w 64"/>
              <a:gd name="T73" fmla="*/ 0 h 7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64" h="73">
                <a:moveTo>
                  <a:pt x="38" y="0"/>
                </a:moveTo>
                <a:lnTo>
                  <a:pt x="34" y="3"/>
                </a:lnTo>
                <a:lnTo>
                  <a:pt x="32" y="3"/>
                </a:lnTo>
                <a:lnTo>
                  <a:pt x="27" y="6"/>
                </a:lnTo>
                <a:lnTo>
                  <a:pt x="12" y="0"/>
                </a:lnTo>
                <a:lnTo>
                  <a:pt x="11" y="2"/>
                </a:lnTo>
                <a:lnTo>
                  <a:pt x="11" y="5"/>
                </a:lnTo>
                <a:lnTo>
                  <a:pt x="10" y="5"/>
                </a:lnTo>
                <a:lnTo>
                  <a:pt x="8" y="2"/>
                </a:lnTo>
                <a:lnTo>
                  <a:pt x="5" y="3"/>
                </a:lnTo>
                <a:lnTo>
                  <a:pt x="4" y="11"/>
                </a:lnTo>
                <a:lnTo>
                  <a:pt x="0" y="13"/>
                </a:lnTo>
                <a:lnTo>
                  <a:pt x="8" y="32"/>
                </a:lnTo>
                <a:lnTo>
                  <a:pt x="21" y="34"/>
                </a:lnTo>
                <a:lnTo>
                  <a:pt x="23" y="44"/>
                </a:lnTo>
                <a:lnTo>
                  <a:pt x="35" y="41"/>
                </a:lnTo>
                <a:lnTo>
                  <a:pt x="37" y="62"/>
                </a:lnTo>
                <a:lnTo>
                  <a:pt x="51" y="73"/>
                </a:lnTo>
                <a:lnTo>
                  <a:pt x="61" y="69"/>
                </a:lnTo>
                <a:lnTo>
                  <a:pt x="64" y="61"/>
                </a:lnTo>
                <a:lnTo>
                  <a:pt x="62" y="54"/>
                </a:lnTo>
                <a:lnTo>
                  <a:pt x="59" y="51"/>
                </a:lnTo>
                <a:lnTo>
                  <a:pt x="56" y="45"/>
                </a:lnTo>
                <a:lnTo>
                  <a:pt x="51" y="36"/>
                </a:lnTo>
                <a:lnTo>
                  <a:pt x="50" y="30"/>
                </a:lnTo>
                <a:lnTo>
                  <a:pt x="54" y="30"/>
                </a:lnTo>
                <a:lnTo>
                  <a:pt x="57" y="24"/>
                </a:lnTo>
                <a:lnTo>
                  <a:pt x="55" y="19"/>
                </a:lnTo>
                <a:lnTo>
                  <a:pt x="52" y="18"/>
                </a:lnTo>
                <a:lnTo>
                  <a:pt x="48" y="19"/>
                </a:lnTo>
                <a:lnTo>
                  <a:pt x="46" y="16"/>
                </a:lnTo>
                <a:lnTo>
                  <a:pt x="45" y="10"/>
                </a:lnTo>
                <a:lnTo>
                  <a:pt x="41" y="7"/>
                </a:lnTo>
                <a:lnTo>
                  <a:pt x="41" y="3"/>
                </a:lnTo>
                <a:lnTo>
                  <a:pt x="38" y="0"/>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89" name="pug"/>
          <p:cNvSpPr>
            <a:spLocks/>
          </p:cNvSpPr>
          <p:nvPr/>
        </p:nvSpPr>
        <p:spPr bwMode="auto">
          <a:xfrm>
            <a:off x="8064500" y="4205288"/>
            <a:ext cx="638175" cy="552450"/>
          </a:xfrm>
          <a:custGeom>
            <a:avLst/>
            <a:gdLst>
              <a:gd name="T0" fmla="*/ 2147483646 w 113"/>
              <a:gd name="T1" fmla="*/ 2147483646 h 107"/>
              <a:gd name="T2" fmla="*/ 2147483646 w 113"/>
              <a:gd name="T3" fmla="*/ 2147483646 h 107"/>
              <a:gd name="T4" fmla="*/ 2147483646 w 113"/>
              <a:gd name="T5" fmla="*/ 2147483646 h 107"/>
              <a:gd name="T6" fmla="*/ 2147483646 w 113"/>
              <a:gd name="T7" fmla="*/ 2147483646 h 107"/>
              <a:gd name="T8" fmla="*/ 2147483646 w 113"/>
              <a:gd name="T9" fmla="*/ 2147483646 h 107"/>
              <a:gd name="T10" fmla="*/ 0 w 113"/>
              <a:gd name="T11" fmla="*/ 2147483646 h 107"/>
              <a:gd name="T12" fmla="*/ 2147483646 w 113"/>
              <a:gd name="T13" fmla="*/ 2147483646 h 107"/>
              <a:gd name="T14" fmla="*/ 2147483646 w 113"/>
              <a:gd name="T15" fmla="*/ 2147483646 h 107"/>
              <a:gd name="T16" fmla="*/ 2147483646 w 113"/>
              <a:gd name="T17" fmla="*/ 2147483646 h 107"/>
              <a:gd name="T18" fmla="*/ 2147483646 w 113"/>
              <a:gd name="T19" fmla="*/ 2147483646 h 107"/>
              <a:gd name="T20" fmla="*/ 2147483646 w 113"/>
              <a:gd name="T21" fmla="*/ 2147483646 h 107"/>
              <a:gd name="T22" fmla="*/ 2147483646 w 113"/>
              <a:gd name="T23" fmla="*/ 2147483646 h 107"/>
              <a:gd name="T24" fmla="*/ 2147483646 w 113"/>
              <a:gd name="T25" fmla="*/ 2147483646 h 107"/>
              <a:gd name="T26" fmla="*/ 2147483646 w 113"/>
              <a:gd name="T27" fmla="*/ 2147483646 h 107"/>
              <a:gd name="T28" fmla="*/ 2147483646 w 113"/>
              <a:gd name="T29" fmla="*/ 2147483646 h 107"/>
              <a:gd name="T30" fmla="*/ 2147483646 w 113"/>
              <a:gd name="T31" fmla="*/ 2147483646 h 107"/>
              <a:gd name="T32" fmla="*/ 2147483646 w 113"/>
              <a:gd name="T33" fmla="*/ 2147483646 h 107"/>
              <a:gd name="T34" fmla="*/ 2147483646 w 113"/>
              <a:gd name="T35" fmla="*/ 2147483646 h 107"/>
              <a:gd name="T36" fmla="*/ 2147483646 w 113"/>
              <a:gd name="T37" fmla="*/ 2147483646 h 107"/>
              <a:gd name="T38" fmla="*/ 2147483646 w 113"/>
              <a:gd name="T39" fmla="*/ 2147483646 h 107"/>
              <a:gd name="T40" fmla="*/ 2147483646 w 113"/>
              <a:gd name="T41" fmla="*/ 2147483646 h 107"/>
              <a:gd name="T42" fmla="*/ 2147483646 w 113"/>
              <a:gd name="T43" fmla="*/ 2147483646 h 107"/>
              <a:gd name="T44" fmla="*/ 2147483646 w 113"/>
              <a:gd name="T45" fmla="*/ 2147483646 h 107"/>
              <a:gd name="T46" fmla="*/ 2147483646 w 113"/>
              <a:gd name="T47" fmla="*/ 2147483646 h 107"/>
              <a:gd name="T48" fmla="*/ 2147483646 w 113"/>
              <a:gd name="T49" fmla="*/ 2147483646 h 107"/>
              <a:gd name="T50" fmla="*/ 2147483646 w 113"/>
              <a:gd name="T51" fmla="*/ 2147483646 h 107"/>
              <a:gd name="T52" fmla="*/ 2147483646 w 113"/>
              <a:gd name="T53" fmla="*/ 2147483646 h 107"/>
              <a:gd name="T54" fmla="*/ 2147483646 w 113"/>
              <a:gd name="T55" fmla="*/ 2147483646 h 107"/>
              <a:gd name="T56" fmla="*/ 2147483646 w 113"/>
              <a:gd name="T57" fmla="*/ 2147483646 h 107"/>
              <a:gd name="T58" fmla="*/ 2147483646 w 113"/>
              <a:gd name="T59" fmla="*/ 2147483646 h 107"/>
              <a:gd name="T60" fmla="*/ 2147483646 w 113"/>
              <a:gd name="T61" fmla="*/ 2147483646 h 107"/>
              <a:gd name="T62" fmla="*/ 2147483646 w 113"/>
              <a:gd name="T63" fmla="*/ 2147483646 h 107"/>
              <a:gd name="T64" fmla="*/ 2147483646 w 113"/>
              <a:gd name="T65" fmla="*/ 2147483646 h 107"/>
              <a:gd name="T66" fmla="*/ 2147483646 w 113"/>
              <a:gd name="T67" fmla="*/ 2147483646 h 107"/>
              <a:gd name="T68" fmla="*/ 2147483646 w 113"/>
              <a:gd name="T69" fmla="*/ 2147483646 h 107"/>
              <a:gd name="T70" fmla="*/ 2147483646 w 113"/>
              <a:gd name="T71" fmla="*/ 0 h 107"/>
              <a:gd name="T72" fmla="*/ 2147483646 w 113"/>
              <a:gd name="T73" fmla="*/ 0 h 107"/>
              <a:gd name="T74" fmla="*/ 2147483646 w 113"/>
              <a:gd name="T75" fmla="*/ 2147483646 h 107"/>
              <a:gd name="T76" fmla="*/ 2147483646 w 113"/>
              <a:gd name="T77" fmla="*/ 2147483646 h 107"/>
              <a:gd name="T78" fmla="*/ 2147483646 w 113"/>
              <a:gd name="T79" fmla="*/ 2147483646 h 10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13" h="107">
                <a:moveTo>
                  <a:pt x="7" y="1"/>
                </a:moveTo>
                <a:lnTo>
                  <a:pt x="5" y="9"/>
                </a:lnTo>
                <a:lnTo>
                  <a:pt x="6" y="12"/>
                </a:lnTo>
                <a:lnTo>
                  <a:pt x="6" y="13"/>
                </a:lnTo>
                <a:lnTo>
                  <a:pt x="3" y="16"/>
                </a:lnTo>
                <a:lnTo>
                  <a:pt x="0" y="16"/>
                </a:lnTo>
                <a:lnTo>
                  <a:pt x="2" y="24"/>
                </a:lnTo>
                <a:lnTo>
                  <a:pt x="5" y="26"/>
                </a:lnTo>
                <a:lnTo>
                  <a:pt x="5" y="30"/>
                </a:lnTo>
                <a:lnTo>
                  <a:pt x="10" y="33"/>
                </a:lnTo>
                <a:lnTo>
                  <a:pt x="10" y="39"/>
                </a:lnTo>
                <a:lnTo>
                  <a:pt x="12" y="42"/>
                </a:lnTo>
                <a:lnTo>
                  <a:pt x="16" y="41"/>
                </a:lnTo>
                <a:lnTo>
                  <a:pt x="19" y="42"/>
                </a:lnTo>
                <a:lnTo>
                  <a:pt x="24" y="42"/>
                </a:lnTo>
                <a:lnTo>
                  <a:pt x="27" y="42"/>
                </a:lnTo>
                <a:lnTo>
                  <a:pt x="30" y="40"/>
                </a:lnTo>
                <a:lnTo>
                  <a:pt x="35" y="45"/>
                </a:lnTo>
                <a:lnTo>
                  <a:pt x="34" y="48"/>
                </a:lnTo>
                <a:lnTo>
                  <a:pt x="38" y="51"/>
                </a:lnTo>
                <a:lnTo>
                  <a:pt x="39" y="50"/>
                </a:lnTo>
                <a:lnTo>
                  <a:pt x="48" y="60"/>
                </a:lnTo>
                <a:lnTo>
                  <a:pt x="50" y="58"/>
                </a:lnTo>
                <a:lnTo>
                  <a:pt x="56" y="59"/>
                </a:lnTo>
                <a:lnTo>
                  <a:pt x="58" y="73"/>
                </a:lnTo>
                <a:lnTo>
                  <a:pt x="60" y="73"/>
                </a:lnTo>
                <a:lnTo>
                  <a:pt x="63" y="76"/>
                </a:lnTo>
                <a:lnTo>
                  <a:pt x="65" y="71"/>
                </a:lnTo>
                <a:lnTo>
                  <a:pt x="94" y="79"/>
                </a:lnTo>
                <a:lnTo>
                  <a:pt x="111" y="107"/>
                </a:lnTo>
                <a:lnTo>
                  <a:pt x="113" y="80"/>
                </a:lnTo>
                <a:lnTo>
                  <a:pt x="88" y="51"/>
                </a:lnTo>
                <a:lnTo>
                  <a:pt x="34" y="25"/>
                </a:lnTo>
                <a:lnTo>
                  <a:pt x="28" y="19"/>
                </a:lnTo>
                <a:lnTo>
                  <a:pt x="39" y="4"/>
                </a:lnTo>
                <a:lnTo>
                  <a:pt x="35" y="0"/>
                </a:lnTo>
                <a:lnTo>
                  <a:pt x="20" y="0"/>
                </a:lnTo>
                <a:lnTo>
                  <a:pt x="7" y="1"/>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90" name="calabria"/>
          <p:cNvSpPr>
            <a:spLocks/>
          </p:cNvSpPr>
          <p:nvPr/>
        </p:nvSpPr>
        <p:spPr bwMode="auto">
          <a:xfrm>
            <a:off x="8255000" y="4662488"/>
            <a:ext cx="361950" cy="581025"/>
          </a:xfrm>
          <a:custGeom>
            <a:avLst/>
            <a:gdLst>
              <a:gd name="T0" fmla="*/ 2147483646 w 38"/>
              <a:gd name="T1" fmla="*/ 0 h 61"/>
              <a:gd name="T2" fmla="*/ 2147483646 w 38"/>
              <a:gd name="T3" fmla="*/ 0 h 61"/>
              <a:gd name="T4" fmla="*/ 2147483646 w 38"/>
              <a:gd name="T5" fmla="*/ 0 h 61"/>
              <a:gd name="T6" fmla="*/ 2147483646 w 38"/>
              <a:gd name="T7" fmla="*/ 2147483646 h 61"/>
              <a:gd name="T8" fmla="*/ 2147483646 w 38"/>
              <a:gd name="T9" fmla="*/ 2147483646 h 61"/>
              <a:gd name="T10" fmla="*/ 2147483646 w 38"/>
              <a:gd name="T11" fmla="*/ 2147483646 h 61"/>
              <a:gd name="T12" fmla="*/ 2147483646 w 38"/>
              <a:gd name="T13" fmla="*/ 2147483646 h 61"/>
              <a:gd name="T14" fmla="*/ 2147483646 w 38"/>
              <a:gd name="T15" fmla="*/ 2147483646 h 61"/>
              <a:gd name="T16" fmla="*/ 2147483646 w 38"/>
              <a:gd name="T17" fmla="*/ 2147483646 h 61"/>
              <a:gd name="T18" fmla="*/ 2147483646 w 38"/>
              <a:gd name="T19" fmla="*/ 2147483646 h 61"/>
              <a:gd name="T20" fmla="*/ 0 w 38"/>
              <a:gd name="T21" fmla="*/ 2147483646 h 61"/>
              <a:gd name="T22" fmla="*/ 2147483646 w 38"/>
              <a:gd name="T23" fmla="*/ 2147483646 h 61"/>
              <a:gd name="T24" fmla="*/ 2147483646 w 38"/>
              <a:gd name="T25" fmla="*/ 2147483646 h 61"/>
              <a:gd name="T26" fmla="*/ 2147483646 w 38"/>
              <a:gd name="T27" fmla="*/ 2147483646 h 61"/>
              <a:gd name="T28" fmla="*/ 2147483646 w 38"/>
              <a:gd name="T29" fmla="*/ 2147483646 h 61"/>
              <a:gd name="T30" fmla="*/ 2147483646 w 38"/>
              <a:gd name="T31" fmla="*/ 2147483646 h 61"/>
              <a:gd name="T32" fmla="*/ 2147483646 w 38"/>
              <a:gd name="T33" fmla="*/ 2147483646 h 61"/>
              <a:gd name="T34" fmla="*/ 2147483646 w 38"/>
              <a:gd name="T35" fmla="*/ 2147483646 h 61"/>
              <a:gd name="T36" fmla="*/ 2147483646 w 38"/>
              <a:gd name="T37" fmla="*/ 2147483646 h 61"/>
              <a:gd name="T38" fmla="*/ 2147483646 w 38"/>
              <a:gd name="T39" fmla="*/ 2147483646 h 61"/>
              <a:gd name="T40" fmla="*/ 2147483646 w 38"/>
              <a:gd name="T41" fmla="*/ 2147483646 h 61"/>
              <a:gd name="T42" fmla="*/ 2147483646 w 38"/>
              <a:gd name="T43" fmla="*/ 2147483646 h 61"/>
              <a:gd name="T44" fmla="*/ 2147483646 w 38"/>
              <a:gd name="T45" fmla="*/ 2147483646 h 61"/>
              <a:gd name="T46" fmla="*/ 2147483646 w 38"/>
              <a:gd name="T47" fmla="*/ 2147483646 h 61"/>
              <a:gd name="T48" fmla="*/ 2147483646 w 38"/>
              <a:gd name="T49" fmla="*/ 2147483646 h 61"/>
              <a:gd name="T50" fmla="*/ 2147483646 w 38"/>
              <a:gd name="T51" fmla="*/ 2147483646 h 61"/>
              <a:gd name="T52" fmla="*/ 2147483646 w 38"/>
              <a:gd name="T53" fmla="*/ 0 h 61"/>
              <a:gd name="T54" fmla="*/ 2147483646 w 38"/>
              <a:gd name="T55" fmla="*/ 0 h 61"/>
              <a:gd name="T56" fmla="*/ 2147483646 w 38"/>
              <a:gd name="T57" fmla="*/ 2147483646 h 61"/>
              <a:gd name="T58" fmla="*/ 2147483646 w 38"/>
              <a:gd name="T59" fmla="*/ 0 h 6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38" h="61">
                <a:moveTo>
                  <a:pt x="25" y="0"/>
                </a:moveTo>
                <a:lnTo>
                  <a:pt x="21" y="0"/>
                </a:lnTo>
                <a:lnTo>
                  <a:pt x="17" y="0"/>
                </a:lnTo>
                <a:lnTo>
                  <a:pt x="17" y="2"/>
                </a:lnTo>
                <a:lnTo>
                  <a:pt x="15" y="5"/>
                </a:lnTo>
                <a:lnTo>
                  <a:pt x="16" y="6"/>
                </a:lnTo>
                <a:lnTo>
                  <a:pt x="13" y="6"/>
                </a:lnTo>
                <a:lnTo>
                  <a:pt x="9" y="7"/>
                </a:lnTo>
                <a:lnTo>
                  <a:pt x="6" y="4"/>
                </a:lnTo>
                <a:lnTo>
                  <a:pt x="2" y="4"/>
                </a:lnTo>
                <a:lnTo>
                  <a:pt x="0" y="7"/>
                </a:lnTo>
                <a:lnTo>
                  <a:pt x="13" y="36"/>
                </a:lnTo>
                <a:lnTo>
                  <a:pt x="7" y="39"/>
                </a:lnTo>
                <a:lnTo>
                  <a:pt x="4" y="43"/>
                </a:lnTo>
                <a:lnTo>
                  <a:pt x="6" y="46"/>
                </a:lnTo>
                <a:lnTo>
                  <a:pt x="1" y="50"/>
                </a:lnTo>
                <a:lnTo>
                  <a:pt x="1" y="60"/>
                </a:lnTo>
                <a:lnTo>
                  <a:pt x="10" y="61"/>
                </a:lnTo>
                <a:lnTo>
                  <a:pt x="21" y="47"/>
                </a:lnTo>
                <a:lnTo>
                  <a:pt x="22" y="37"/>
                </a:lnTo>
                <a:lnTo>
                  <a:pt x="38" y="31"/>
                </a:lnTo>
                <a:lnTo>
                  <a:pt x="37" y="20"/>
                </a:lnTo>
                <a:lnTo>
                  <a:pt x="28" y="14"/>
                </a:lnTo>
                <a:lnTo>
                  <a:pt x="21" y="14"/>
                </a:lnTo>
                <a:lnTo>
                  <a:pt x="19" y="10"/>
                </a:lnTo>
                <a:lnTo>
                  <a:pt x="23" y="3"/>
                </a:lnTo>
                <a:lnTo>
                  <a:pt x="25" y="0"/>
                </a:lnTo>
                <a:lnTo>
                  <a:pt x="34" y="9"/>
                </a:lnTo>
                <a:lnTo>
                  <a:pt x="25" y="0"/>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91" name="sic"/>
          <p:cNvSpPr>
            <a:spLocks/>
          </p:cNvSpPr>
          <p:nvPr/>
        </p:nvSpPr>
        <p:spPr bwMode="auto">
          <a:xfrm>
            <a:off x="7473950" y="5157788"/>
            <a:ext cx="771525" cy="419100"/>
          </a:xfrm>
          <a:custGeom>
            <a:avLst/>
            <a:gdLst>
              <a:gd name="T0" fmla="*/ 2147483646 w 105"/>
              <a:gd name="T1" fmla="*/ 0 h 81"/>
              <a:gd name="T2" fmla="*/ 2147483646 w 105"/>
              <a:gd name="T3" fmla="*/ 2147483646 h 81"/>
              <a:gd name="T4" fmla="*/ 2147483646 w 105"/>
              <a:gd name="T5" fmla="*/ 2147483646 h 81"/>
              <a:gd name="T6" fmla="*/ 2147483646 w 105"/>
              <a:gd name="T7" fmla="*/ 2147483646 h 81"/>
              <a:gd name="T8" fmla="*/ 2147483646 w 105"/>
              <a:gd name="T9" fmla="*/ 2147483646 h 81"/>
              <a:gd name="T10" fmla="*/ 2147483646 w 105"/>
              <a:gd name="T11" fmla="*/ 2147483646 h 81"/>
              <a:gd name="T12" fmla="*/ 2147483646 w 105"/>
              <a:gd name="T13" fmla="*/ 2147483646 h 81"/>
              <a:gd name="T14" fmla="*/ 2147483646 w 105"/>
              <a:gd name="T15" fmla="*/ 2147483646 h 81"/>
              <a:gd name="T16" fmla="*/ 2147483646 w 105"/>
              <a:gd name="T17" fmla="*/ 2147483646 h 81"/>
              <a:gd name="T18" fmla="*/ 0 w 105"/>
              <a:gd name="T19" fmla="*/ 2147483646 h 81"/>
              <a:gd name="T20" fmla="*/ 2147483646 w 105"/>
              <a:gd name="T21" fmla="*/ 2147483646 h 81"/>
              <a:gd name="T22" fmla="*/ 2147483646 w 105"/>
              <a:gd name="T23" fmla="*/ 2147483646 h 81"/>
              <a:gd name="T24" fmla="*/ 2147483646 w 105"/>
              <a:gd name="T25" fmla="*/ 2147483646 h 81"/>
              <a:gd name="T26" fmla="*/ 2147483646 w 105"/>
              <a:gd name="T27" fmla="*/ 2147483646 h 81"/>
              <a:gd name="T28" fmla="*/ 2147483646 w 105"/>
              <a:gd name="T29" fmla="*/ 2147483646 h 81"/>
              <a:gd name="T30" fmla="*/ 2147483646 w 105"/>
              <a:gd name="T31" fmla="*/ 0 h 81"/>
              <a:gd name="T32" fmla="*/ 2147483646 w 105"/>
              <a:gd name="T33" fmla="*/ 0 h 81"/>
              <a:gd name="T34" fmla="*/ 2147483646 w 105"/>
              <a:gd name="T35" fmla="*/ 0 h 81"/>
              <a:gd name="T36" fmla="*/ 2147483646 w 105"/>
              <a:gd name="T37" fmla="*/ 0 h 8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05" h="81">
                <a:moveTo>
                  <a:pt x="105" y="0"/>
                </a:moveTo>
                <a:lnTo>
                  <a:pt x="89" y="43"/>
                </a:lnTo>
                <a:lnTo>
                  <a:pt x="98" y="62"/>
                </a:lnTo>
                <a:lnTo>
                  <a:pt x="90" y="81"/>
                </a:lnTo>
                <a:lnTo>
                  <a:pt x="71" y="74"/>
                </a:lnTo>
                <a:lnTo>
                  <a:pt x="60" y="58"/>
                </a:lnTo>
                <a:lnTo>
                  <a:pt x="49" y="58"/>
                </a:lnTo>
                <a:lnTo>
                  <a:pt x="19" y="35"/>
                </a:lnTo>
                <a:lnTo>
                  <a:pt x="8" y="35"/>
                </a:lnTo>
                <a:lnTo>
                  <a:pt x="0" y="25"/>
                </a:lnTo>
                <a:lnTo>
                  <a:pt x="11" y="2"/>
                </a:lnTo>
                <a:lnTo>
                  <a:pt x="17" y="14"/>
                </a:lnTo>
                <a:lnTo>
                  <a:pt x="32" y="4"/>
                </a:lnTo>
                <a:lnTo>
                  <a:pt x="45" y="16"/>
                </a:lnTo>
                <a:lnTo>
                  <a:pt x="73" y="10"/>
                </a:lnTo>
                <a:lnTo>
                  <a:pt x="98" y="0"/>
                </a:lnTo>
                <a:lnTo>
                  <a:pt x="105" y="0"/>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92" name="sar"/>
          <p:cNvSpPr>
            <a:spLocks/>
          </p:cNvSpPr>
          <p:nvPr/>
        </p:nvSpPr>
        <p:spPr bwMode="auto">
          <a:xfrm>
            <a:off x="6502400" y="4405313"/>
            <a:ext cx="390525" cy="600075"/>
          </a:xfrm>
          <a:custGeom>
            <a:avLst/>
            <a:gdLst>
              <a:gd name="T0" fmla="*/ 2147483646 w 53"/>
              <a:gd name="T1" fmla="*/ 0 h 114"/>
              <a:gd name="T2" fmla="*/ 2147483646 w 53"/>
              <a:gd name="T3" fmla="*/ 2147483646 h 114"/>
              <a:gd name="T4" fmla="*/ 2147483646 w 53"/>
              <a:gd name="T5" fmla="*/ 2147483646 h 114"/>
              <a:gd name="T6" fmla="*/ 2147483646 w 53"/>
              <a:gd name="T7" fmla="*/ 2147483646 h 114"/>
              <a:gd name="T8" fmla="*/ 2147483646 w 53"/>
              <a:gd name="T9" fmla="*/ 2147483646 h 114"/>
              <a:gd name="T10" fmla="*/ 2147483646 w 53"/>
              <a:gd name="T11" fmla="*/ 2147483646 h 114"/>
              <a:gd name="T12" fmla="*/ 2147483646 w 53"/>
              <a:gd name="T13" fmla="*/ 2147483646 h 114"/>
              <a:gd name="T14" fmla="*/ 2147483646 w 53"/>
              <a:gd name="T15" fmla="*/ 2147483646 h 114"/>
              <a:gd name="T16" fmla="*/ 2147483646 w 53"/>
              <a:gd name="T17" fmla="*/ 2147483646 h 114"/>
              <a:gd name="T18" fmla="*/ 0 w 53"/>
              <a:gd name="T19" fmla="*/ 2147483646 h 114"/>
              <a:gd name="T20" fmla="*/ 2147483646 w 53"/>
              <a:gd name="T21" fmla="*/ 2147483646 h 114"/>
              <a:gd name="T22" fmla="*/ 2147483646 w 53"/>
              <a:gd name="T23" fmla="*/ 2147483646 h 114"/>
              <a:gd name="T24" fmla="*/ 2147483646 w 53"/>
              <a:gd name="T25" fmla="*/ 0 h 114"/>
              <a:gd name="T26" fmla="*/ 2147483646 w 53"/>
              <a:gd name="T27" fmla="*/ 0 h 114"/>
              <a:gd name="T28" fmla="*/ 2147483646 w 53"/>
              <a:gd name="T29" fmla="*/ 0 h 1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3" h="114">
                <a:moveTo>
                  <a:pt x="34" y="0"/>
                </a:moveTo>
                <a:lnTo>
                  <a:pt x="48" y="12"/>
                </a:lnTo>
                <a:lnTo>
                  <a:pt x="53" y="41"/>
                </a:lnTo>
                <a:lnTo>
                  <a:pt x="45" y="54"/>
                </a:lnTo>
                <a:lnTo>
                  <a:pt x="42" y="106"/>
                </a:lnTo>
                <a:lnTo>
                  <a:pt x="30" y="98"/>
                </a:lnTo>
                <a:lnTo>
                  <a:pt x="16" y="114"/>
                </a:lnTo>
                <a:lnTo>
                  <a:pt x="2" y="102"/>
                </a:lnTo>
                <a:lnTo>
                  <a:pt x="9" y="44"/>
                </a:lnTo>
                <a:lnTo>
                  <a:pt x="0" y="27"/>
                </a:lnTo>
                <a:lnTo>
                  <a:pt x="1" y="8"/>
                </a:lnTo>
                <a:lnTo>
                  <a:pt x="20" y="14"/>
                </a:lnTo>
                <a:lnTo>
                  <a:pt x="34" y="0"/>
                </a:ln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93" name="ven"/>
          <p:cNvSpPr>
            <a:spLocks/>
          </p:cNvSpPr>
          <p:nvPr/>
        </p:nvSpPr>
        <p:spPr bwMode="auto">
          <a:xfrm>
            <a:off x="7131050" y="2957513"/>
            <a:ext cx="533400" cy="495300"/>
          </a:xfrm>
          <a:custGeom>
            <a:avLst/>
            <a:gdLst>
              <a:gd name="T0" fmla="*/ 2147483646 w 63"/>
              <a:gd name="T1" fmla="*/ 2147483646 h 67"/>
              <a:gd name="T2" fmla="*/ 2147483646 w 63"/>
              <a:gd name="T3" fmla="*/ 2147483646 h 67"/>
              <a:gd name="T4" fmla="*/ 2147483646 w 63"/>
              <a:gd name="T5" fmla="*/ 2147483646 h 67"/>
              <a:gd name="T6" fmla="*/ 2147483646 w 63"/>
              <a:gd name="T7" fmla="*/ 2147483646 h 67"/>
              <a:gd name="T8" fmla="*/ 2147483646 w 63"/>
              <a:gd name="T9" fmla="*/ 2147483646 h 67"/>
              <a:gd name="T10" fmla="*/ 2147483646 w 63"/>
              <a:gd name="T11" fmla="*/ 2147483646 h 67"/>
              <a:gd name="T12" fmla="*/ 2147483646 w 63"/>
              <a:gd name="T13" fmla="*/ 2147483646 h 67"/>
              <a:gd name="T14" fmla="*/ 2147483646 w 63"/>
              <a:gd name="T15" fmla="*/ 2147483646 h 67"/>
              <a:gd name="T16" fmla="*/ 2147483646 w 63"/>
              <a:gd name="T17" fmla="*/ 2147483646 h 67"/>
              <a:gd name="T18" fmla="*/ 2147483646 w 63"/>
              <a:gd name="T19" fmla="*/ 2147483646 h 67"/>
              <a:gd name="T20" fmla="*/ 2147483646 w 63"/>
              <a:gd name="T21" fmla="*/ 2147483646 h 67"/>
              <a:gd name="T22" fmla="*/ 2147483646 w 63"/>
              <a:gd name="T23" fmla="*/ 2147483646 h 67"/>
              <a:gd name="T24" fmla="*/ 2147483646 w 63"/>
              <a:gd name="T25" fmla="*/ 2147483646 h 67"/>
              <a:gd name="T26" fmla="*/ 2147483646 w 63"/>
              <a:gd name="T27" fmla="*/ 2147483646 h 67"/>
              <a:gd name="T28" fmla="*/ 2147483646 w 63"/>
              <a:gd name="T29" fmla="*/ 2147483646 h 67"/>
              <a:gd name="T30" fmla="*/ 2147483646 w 63"/>
              <a:gd name="T31" fmla="*/ 2147483646 h 67"/>
              <a:gd name="T32" fmla="*/ 2147483646 w 63"/>
              <a:gd name="T33" fmla="*/ 2147483646 h 67"/>
              <a:gd name="T34" fmla="*/ 2147483646 w 63"/>
              <a:gd name="T35" fmla="*/ 2147483646 h 67"/>
              <a:gd name="T36" fmla="*/ 2147483646 w 63"/>
              <a:gd name="T37" fmla="*/ 2147483646 h 67"/>
              <a:gd name="T38" fmla="*/ 2147483646 w 63"/>
              <a:gd name="T39" fmla="*/ 2147483646 h 67"/>
              <a:gd name="T40" fmla="*/ 2147483646 w 63"/>
              <a:gd name="T41" fmla="*/ 2147483646 h 67"/>
              <a:gd name="T42" fmla="*/ 2147483646 w 63"/>
              <a:gd name="T43" fmla="*/ 2147483646 h 67"/>
              <a:gd name="T44" fmla="*/ 2147483646 w 63"/>
              <a:gd name="T45" fmla="*/ 2147483646 h 67"/>
              <a:gd name="T46" fmla="*/ 2147483646 w 63"/>
              <a:gd name="T47" fmla="*/ 2147483646 h 67"/>
              <a:gd name="T48" fmla="*/ 2147483646 w 63"/>
              <a:gd name="T49" fmla="*/ 2147483646 h 67"/>
              <a:gd name="T50" fmla="*/ 2147483646 w 63"/>
              <a:gd name="T51" fmla="*/ 2147483646 h 67"/>
              <a:gd name="T52" fmla="*/ 2147483646 w 63"/>
              <a:gd name="T53" fmla="*/ 2147483646 h 67"/>
              <a:gd name="T54" fmla="*/ 2147483646 w 63"/>
              <a:gd name="T55" fmla="*/ 2147483646 h 67"/>
              <a:gd name="T56" fmla="*/ 2147483646 w 63"/>
              <a:gd name="T57" fmla="*/ 2147483646 h 67"/>
              <a:gd name="T58" fmla="*/ 2147483646 w 63"/>
              <a:gd name="T59" fmla="*/ 2147483646 h 67"/>
              <a:gd name="T60" fmla="*/ 2147483646 w 63"/>
              <a:gd name="T61" fmla="*/ 2147483646 h 67"/>
              <a:gd name="T62" fmla="*/ 2147483646 w 63"/>
              <a:gd name="T63" fmla="*/ 2147483646 h 67"/>
              <a:gd name="T64" fmla="*/ 2147483646 w 63"/>
              <a:gd name="T65" fmla="*/ 2147483646 h 67"/>
              <a:gd name="T66" fmla="*/ 2147483646 w 63"/>
              <a:gd name="T67" fmla="*/ 2147483646 h 67"/>
              <a:gd name="T68" fmla="*/ 2147483646 w 63"/>
              <a:gd name="T69" fmla="*/ 2147483646 h 6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63" h="67">
                <a:moveTo>
                  <a:pt x="39" y="53"/>
                </a:moveTo>
                <a:cubicBezTo>
                  <a:pt x="39" y="56"/>
                  <a:pt x="50" y="64"/>
                  <a:pt x="49" y="65"/>
                </a:cubicBezTo>
                <a:cubicBezTo>
                  <a:pt x="48" y="66"/>
                  <a:pt x="37" y="62"/>
                  <a:pt x="34" y="62"/>
                </a:cubicBezTo>
                <a:cubicBezTo>
                  <a:pt x="31" y="62"/>
                  <a:pt x="29" y="62"/>
                  <a:pt x="28" y="62"/>
                </a:cubicBezTo>
                <a:cubicBezTo>
                  <a:pt x="27" y="62"/>
                  <a:pt x="27" y="65"/>
                  <a:pt x="26" y="65"/>
                </a:cubicBezTo>
                <a:cubicBezTo>
                  <a:pt x="25" y="65"/>
                  <a:pt x="25" y="67"/>
                  <a:pt x="21" y="64"/>
                </a:cubicBezTo>
                <a:cubicBezTo>
                  <a:pt x="17" y="61"/>
                  <a:pt x="6" y="52"/>
                  <a:pt x="3" y="49"/>
                </a:cubicBezTo>
                <a:cubicBezTo>
                  <a:pt x="0" y="46"/>
                  <a:pt x="1" y="47"/>
                  <a:pt x="1" y="46"/>
                </a:cubicBezTo>
                <a:cubicBezTo>
                  <a:pt x="1" y="45"/>
                  <a:pt x="0" y="43"/>
                  <a:pt x="1" y="41"/>
                </a:cubicBezTo>
                <a:cubicBezTo>
                  <a:pt x="2" y="39"/>
                  <a:pt x="5" y="33"/>
                  <a:pt x="6" y="32"/>
                </a:cubicBezTo>
                <a:cubicBezTo>
                  <a:pt x="7" y="31"/>
                  <a:pt x="8" y="33"/>
                  <a:pt x="8" y="34"/>
                </a:cubicBezTo>
                <a:cubicBezTo>
                  <a:pt x="8" y="35"/>
                  <a:pt x="7" y="37"/>
                  <a:pt x="8" y="37"/>
                </a:cubicBezTo>
                <a:cubicBezTo>
                  <a:pt x="9" y="37"/>
                  <a:pt x="11" y="38"/>
                  <a:pt x="12" y="37"/>
                </a:cubicBezTo>
                <a:cubicBezTo>
                  <a:pt x="13" y="36"/>
                  <a:pt x="16" y="30"/>
                  <a:pt x="17" y="29"/>
                </a:cubicBezTo>
                <a:cubicBezTo>
                  <a:pt x="18" y="28"/>
                  <a:pt x="18" y="30"/>
                  <a:pt x="19" y="29"/>
                </a:cubicBezTo>
                <a:cubicBezTo>
                  <a:pt x="20" y="28"/>
                  <a:pt x="21" y="25"/>
                  <a:pt x="22" y="25"/>
                </a:cubicBezTo>
                <a:cubicBezTo>
                  <a:pt x="23" y="25"/>
                  <a:pt x="24" y="26"/>
                  <a:pt x="26" y="26"/>
                </a:cubicBezTo>
                <a:cubicBezTo>
                  <a:pt x="28" y="26"/>
                  <a:pt x="32" y="23"/>
                  <a:pt x="33" y="22"/>
                </a:cubicBezTo>
                <a:cubicBezTo>
                  <a:pt x="34" y="21"/>
                  <a:pt x="34" y="19"/>
                  <a:pt x="34" y="18"/>
                </a:cubicBezTo>
                <a:cubicBezTo>
                  <a:pt x="34" y="17"/>
                  <a:pt x="32" y="17"/>
                  <a:pt x="31" y="16"/>
                </a:cubicBezTo>
                <a:cubicBezTo>
                  <a:pt x="30" y="15"/>
                  <a:pt x="30" y="13"/>
                  <a:pt x="30" y="12"/>
                </a:cubicBezTo>
                <a:cubicBezTo>
                  <a:pt x="30" y="11"/>
                  <a:pt x="33" y="11"/>
                  <a:pt x="33" y="10"/>
                </a:cubicBezTo>
                <a:cubicBezTo>
                  <a:pt x="33" y="9"/>
                  <a:pt x="33" y="8"/>
                  <a:pt x="33" y="8"/>
                </a:cubicBezTo>
                <a:cubicBezTo>
                  <a:pt x="33" y="8"/>
                  <a:pt x="35" y="8"/>
                  <a:pt x="36" y="7"/>
                </a:cubicBezTo>
                <a:cubicBezTo>
                  <a:pt x="37" y="6"/>
                  <a:pt x="36" y="4"/>
                  <a:pt x="37" y="4"/>
                </a:cubicBezTo>
                <a:cubicBezTo>
                  <a:pt x="38" y="4"/>
                  <a:pt x="38" y="6"/>
                  <a:pt x="40" y="6"/>
                </a:cubicBezTo>
                <a:cubicBezTo>
                  <a:pt x="42" y="6"/>
                  <a:pt x="46" y="0"/>
                  <a:pt x="47" y="1"/>
                </a:cubicBezTo>
                <a:cubicBezTo>
                  <a:pt x="48" y="2"/>
                  <a:pt x="48" y="7"/>
                  <a:pt x="48" y="9"/>
                </a:cubicBezTo>
                <a:cubicBezTo>
                  <a:pt x="48" y="11"/>
                  <a:pt x="46" y="11"/>
                  <a:pt x="45" y="12"/>
                </a:cubicBezTo>
                <a:cubicBezTo>
                  <a:pt x="44" y="13"/>
                  <a:pt x="43" y="16"/>
                  <a:pt x="44" y="17"/>
                </a:cubicBezTo>
                <a:cubicBezTo>
                  <a:pt x="45" y="18"/>
                  <a:pt x="49" y="19"/>
                  <a:pt x="50" y="21"/>
                </a:cubicBezTo>
                <a:cubicBezTo>
                  <a:pt x="51" y="23"/>
                  <a:pt x="48" y="28"/>
                  <a:pt x="50" y="31"/>
                </a:cubicBezTo>
                <a:cubicBezTo>
                  <a:pt x="52" y="34"/>
                  <a:pt x="63" y="37"/>
                  <a:pt x="62" y="39"/>
                </a:cubicBezTo>
                <a:cubicBezTo>
                  <a:pt x="61" y="41"/>
                  <a:pt x="50" y="42"/>
                  <a:pt x="46" y="44"/>
                </a:cubicBezTo>
                <a:cubicBezTo>
                  <a:pt x="42" y="46"/>
                  <a:pt x="39" y="50"/>
                  <a:pt x="39" y="53"/>
                </a:cubicBezTo>
                <a:close/>
              </a:path>
            </a:pathLst>
          </a:custGeom>
          <a:solidFill>
            <a:srgbClr val="00FF00"/>
          </a:solidFill>
          <a:ln w="3175" cap="flat" cmpd="sng">
            <a:solidFill>
              <a:srgbClr val="000000"/>
            </a:solidFill>
            <a:prstDash val="solid"/>
            <a:round/>
            <a:headEnd/>
            <a:tailEnd/>
          </a:ln>
        </p:spPr>
        <p:txBody>
          <a:bodyPr/>
          <a:lstStyle/>
          <a:p>
            <a:endParaRPr lang="it-IT"/>
          </a:p>
        </p:txBody>
      </p:sp>
      <p:sp>
        <p:nvSpPr>
          <p:cNvPr id="94" name="fri"/>
          <p:cNvSpPr>
            <a:spLocks/>
          </p:cNvSpPr>
          <p:nvPr/>
        </p:nvSpPr>
        <p:spPr bwMode="auto">
          <a:xfrm>
            <a:off x="7493000" y="2967038"/>
            <a:ext cx="342900" cy="323850"/>
          </a:xfrm>
          <a:custGeom>
            <a:avLst/>
            <a:gdLst>
              <a:gd name="T0" fmla="*/ 2147483646 w 41"/>
              <a:gd name="T1" fmla="*/ 2147483646 h 45"/>
              <a:gd name="T2" fmla="*/ 2147483646 w 41"/>
              <a:gd name="T3" fmla="*/ 2147483646 h 45"/>
              <a:gd name="T4" fmla="*/ 2147483646 w 41"/>
              <a:gd name="T5" fmla="*/ 2147483646 h 45"/>
              <a:gd name="T6" fmla="*/ 2147483646 w 41"/>
              <a:gd name="T7" fmla="*/ 2147483646 h 45"/>
              <a:gd name="T8" fmla="*/ 2147483646 w 41"/>
              <a:gd name="T9" fmla="*/ 2147483646 h 45"/>
              <a:gd name="T10" fmla="*/ 2147483646 w 41"/>
              <a:gd name="T11" fmla="*/ 2147483646 h 45"/>
              <a:gd name="T12" fmla="*/ 2147483646 w 41"/>
              <a:gd name="T13" fmla="*/ 2147483646 h 45"/>
              <a:gd name="T14" fmla="*/ 2147483646 w 41"/>
              <a:gd name="T15" fmla="*/ 2147483646 h 45"/>
              <a:gd name="T16" fmla="*/ 2147483646 w 41"/>
              <a:gd name="T17" fmla="*/ 0 h 45"/>
              <a:gd name="T18" fmla="*/ 2147483646 w 41"/>
              <a:gd name="T19" fmla="*/ 2147483646 h 45"/>
              <a:gd name="T20" fmla="*/ 2147483646 w 41"/>
              <a:gd name="T21" fmla="*/ 2147483646 h 45"/>
              <a:gd name="T22" fmla="*/ 2147483646 w 41"/>
              <a:gd name="T23" fmla="*/ 2147483646 h 45"/>
              <a:gd name="T24" fmla="*/ 2147483646 w 41"/>
              <a:gd name="T25" fmla="*/ 2147483646 h 45"/>
              <a:gd name="T26" fmla="*/ 2147483646 w 41"/>
              <a:gd name="T27" fmla="*/ 2147483646 h 45"/>
              <a:gd name="T28" fmla="*/ 2147483646 w 41"/>
              <a:gd name="T29" fmla="*/ 2147483646 h 45"/>
              <a:gd name="T30" fmla="*/ 2147483646 w 41"/>
              <a:gd name="T31" fmla="*/ 2147483646 h 45"/>
              <a:gd name="T32" fmla="*/ 2147483646 w 41"/>
              <a:gd name="T33" fmla="*/ 2147483646 h 45"/>
              <a:gd name="T34" fmla="*/ 2147483646 w 41"/>
              <a:gd name="T35" fmla="*/ 2147483646 h 45"/>
              <a:gd name="T36" fmla="*/ 2147483646 w 41"/>
              <a:gd name="T37" fmla="*/ 2147483646 h 45"/>
              <a:gd name="T38" fmla="*/ 2147483646 w 41"/>
              <a:gd name="T39" fmla="*/ 2147483646 h 45"/>
              <a:gd name="T40" fmla="*/ 2147483646 w 41"/>
              <a:gd name="T41" fmla="*/ 2147483646 h 45"/>
              <a:gd name="T42" fmla="*/ 2147483646 w 41"/>
              <a:gd name="T43" fmla="*/ 2147483646 h 45"/>
              <a:gd name="T44" fmla="*/ 2147483646 w 41"/>
              <a:gd name="T45" fmla="*/ 2147483646 h 45"/>
              <a:gd name="T46" fmla="*/ 2147483646 w 41"/>
              <a:gd name="T47" fmla="*/ 2147483646 h 45"/>
              <a:gd name="T48" fmla="*/ 2147483646 w 41"/>
              <a:gd name="T49" fmla="*/ 2147483646 h 45"/>
              <a:gd name="T50" fmla="*/ 2147483646 w 41"/>
              <a:gd name="T51" fmla="*/ 2147483646 h 45"/>
              <a:gd name="T52" fmla="*/ 2147483646 w 41"/>
              <a:gd name="T53" fmla="*/ 2147483646 h 45"/>
              <a:gd name="T54" fmla="*/ 2147483646 w 41"/>
              <a:gd name="T55" fmla="*/ 2147483646 h 45"/>
              <a:gd name="T56" fmla="*/ 2147483646 w 41"/>
              <a:gd name="T57" fmla="*/ 2147483646 h 45"/>
              <a:gd name="T58" fmla="*/ 2147483646 w 41"/>
              <a:gd name="T59" fmla="*/ 2147483646 h 45"/>
              <a:gd name="T60" fmla="*/ 2147483646 w 41"/>
              <a:gd name="T61" fmla="*/ 2147483646 h 4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41" h="45">
                <a:moveTo>
                  <a:pt x="20" y="39"/>
                </a:moveTo>
                <a:cubicBezTo>
                  <a:pt x="17" y="38"/>
                  <a:pt x="9" y="34"/>
                  <a:pt x="7" y="31"/>
                </a:cubicBezTo>
                <a:cubicBezTo>
                  <a:pt x="5" y="28"/>
                  <a:pt x="8" y="21"/>
                  <a:pt x="7" y="19"/>
                </a:cubicBezTo>
                <a:cubicBezTo>
                  <a:pt x="6" y="17"/>
                  <a:pt x="2" y="17"/>
                  <a:pt x="1" y="16"/>
                </a:cubicBezTo>
                <a:cubicBezTo>
                  <a:pt x="0" y="15"/>
                  <a:pt x="2" y="14"/>
                  <a:pt x="2" y="13"/>
                </a:cubicBezTo>
                <a:cubicBezTo>
                  <a:pt x="2" y="12"/>
                  <a:pt x="4" y="13"/>
                  <a:pt x="4" y="12"/>
                </a:cubicBezTo>
                <a:cubicBezTo>
                  <a:pt x="4" y="11"/>
                  <a:pt x="5" y="8"/>
                  <a:pt x="5" y="6"/>
                </a:cubicBezTo>
                <a:cubicBezTo>
                  <a:pt x="5" y="4"/>
                  <a:pt x="5" y="3"/>
                  <a:pt x="5" y="2"/>
                </a:cubicBezTo>
                <a:cubicBezTo>
                  <a:pt x="5" y="1"/>
                  <a:pt x="2" y="0"/>
                  <a:pt x="3" y="0"/>
                </a:cubicBezTo>
                <a:cubicBezTo>
                  <a:pt x="4" y="0"/>
                  <a:pt x="9" y="4"/>
                  <a:pt x="11" y="4"/>
                </a:cubicBezTo>
                <a:cubicBezTo>
                  <a:pt x="13" y="4"/>
                  <a:pt x="13" y="3"/>
                  <a:pt x="14" y="3"/>
                </a:cubicBezTo>
                <a:cubicBezTo>
                  <a:pt x="15" y="3"/>
                  <a:pt x="17" y="3"/>
                  <a:pt x="18" y="3"/>
                </a:cubicBezTo>
                <a:cubicBezTo>
                  <a:pt x="19" y="3"/>
                  <a:pt x="17" y="5"/>
                  <a:pt x="18" y="5"/>
                </a:cubicBezTo>
                <a:cubicBezTo>
                  <a:pt x="19" y="5"/>
                  <a:pt x="21" y="5"/>
                  <a:pt x="24" y="6"/>
                </a:cubicBezTo>
                <a:cubicBezTo>
                  <a:pt x="27" y="7"/>
                  <a:pt x="35" y="9"/>
                  <a:pt x="36" y="10"/>
                </a:cubicBezTo>
                <a:cubicBezTo>
                  <a:pt x="37" y="11"/>
                  <a:pt x="30" y="13"/>
                  <a:pt x="28" y="15"/>
                </a:cubicBezTo>
                <a:cubicBezTo>
                  <a:pt x="26" y="17"/>
                  <a:pt x="26" y="19"/>
                  <a:pt x="26" y="20"/>
                </a:cubicBezTo>
                <a:cubicBezTo>
                  <a:pt x="26" y="21"/>
                  <a:pt x="25" y="22"/>
                  <a:pt x="25" y="23"/>
                </a:cubicBezTo>
                <a:cubicBezTo>
                  <a:pt x="25" y="24"/>
                  <a:pt x="28" y="25"/>
                  <a:pt x="28" y="26"/>
                </a:cubicBezTo>
                <a:cubicBezTo>
                  <a:pt x="28" y="27"/>
                  <a:pt x="28" y="30"/>
                  <a:pt x="28" y="31"/>
                </a:cubicBezTo>
                <a:cubicBezTo>
                  <a:pt x="28" y="32"/>
                  <a:pt x="30" y="33"/>
                  <a:pt x="31" y="34"/>
                </a:cubicBezTo>
                <a:cubicBezTo>
                  <a:pt x="32" y="35"/>
                  <a:pt x="31" y="36"/>
                  <a:pt x="32" y="37"/>
                </a:cubicBezTo>
                <a:cubicBezTo>
                  <a:pt x="33" y="38"/>
                  <a:pt x="34" y="38"/>
                  <a:pt x="35" y="39"/>
                </a:cubicBezTo>
                <a:cubicBezTo>
                  <a:pt x="36" y="40"/>
                  <a:pt x="39" y="40"/>
                  <a:pt x="40" y="41"/>
                </a:cubicBezTo>
                <a:cubicBezTo>
                  <a:pt x="41" y="42"/>
                  <a:pt x="40" y="45"/>
                  <a:pt x="40" y="45"/>
                </a:cubicBezTo>
                <a:cubicBezTo>
                  <a:pt x="40" y="45"/>
                  <a:pt x="39" y="44"/>
                  <a:pt x="38" y="43"/>
                </a:cubicBezTo>
                <a:cubicBezTo>
                  <a:pt x="37" y="42"/>
                  <a:pt x="34" y="42"/>
                  <a:pt x="33" y="41"/>
                </a:cubicBezTo>
                <a:cubicBezTo>
                  <a:pt x="32" y="40"/>
                  <a:pt x="31" y="40"/>
                  <a:pt x="30" y="39"/>
                </a:cubicBezTo>
                <a:cubicBezTo>
                  <a:pt x="29" y="38"/>
                  <a:pt x="27" y="37"/>
                  <a:pt x="26" y="37"/>
                </a:cubicBezTo>
                <a:cubicBezTo>
                  <a:pt x="25" y="37"/>
                  <a:pt x="25" y="39"/>
                  <a:pt x="24" y="39"/>
                </a:cubicBezTo>
                <a:cubicBezTo>
                  <a:pt x="23" y="39"/>
                  <a:pt x="23" y="40"/>
                  <a:pt x="20" y="39"/>
                </a:cubicBezTo>
                <a:close/>
              </a:path>
            </a:pathLst>
          </a:custGeom>
          <a:solidFill>
            <a:srgbClr val="00FF00"/>
          </a:solidFill>
          <a:ln w="3175" cap="flat" cmpd="sng">
            <a:solidFill>
              <a:srgbClr val="000000"/>
            </a:solidFill>
            <a:prstDash val="solid"/>
            <a:round/>
            <a:headEnd/>
            <a:tailEnd/>
          </a:ln>
        </p:spPr>
        <p:txBody>
          <a:bodyPr/>
          <a:lstStyle/>
          <a:p>
            <a:endParaRPr lang="it-IT"/>
          </a:p>
        </p:txBody>
      </p:sp>
    </p:spTree>
    <p:extLst>
      <p:ext uri="{BB962C8B-B14F-4D97-AF65-F5344CB8AC3E}">
        <p14:creationId xmlns:p14="http://schemas.microsoft.com/office/powerpoint/2010/main" val="2885250939"/>
      </p:ext>
    </p:extLst>
  </p:cSld>
  <p:clrMapOvr>
    <a:masterClrMapping/>
  </p:clrMapOvr>
  <p:transition spd="med"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364377" y="1205515"/>
            <a:ext cx="8550365" cy="1110342"/>
          </a:xfrm>
        </p:spPr>
        <p:txBody>
          <a:bodyPr/>
          <a:lstStyle/>
          <a:p>
            <a:pPr algn="ctr"/>
            <a:r>
              <a:rPr lang="it-IT" sz="2800" dirty="0">
                <a:solidFill>
                  <a:srgbClr val="FF9900"/>
                </a:solidFill>
              </a:rPr>
              <a:t>Stato di attuazione territoriale dell’apprendistato</a:t>
            </a:r>
            <a:br>
              <a:rPr lang="it-IT" sz="2800" dirty="0">
                <a:solidFill>
                  <a:srgbClr val="FF9900"/>
                </a:solidFill>
              </a:rPr>
            </a:br>
            <a:r>
              <a:rPr lang="it-IT" sz="2800" dirty="0">
                <a:solidFill>
                  <a:srgbClr val="FF9900"/>
                </a:solidFill>
              </a:rPr>
              <a:t> di alta formazione e di ricerca</a:t>
            </a:r>
          </a:p>
        </p:txBody>
      </p:sp>
      <p:sp>
        <p:nvSpPr>
          <p:cNvPr id="3" name="Segnaposto contenuto 2"/>
          <p:cNvSpPr>
            <a:spLocks noGrp="1"/>
          </p:cNvSpPr>
          <p:nvPr>
            <p:ph idx="1"/>
          </p:nvPr>
        </p:nvSpPr>
        <p:spPr>
          <a:xfrm>
            <a:off x="3554962" y="2108718"/>
            <a:ext cx="7621037" cy="4292082"/>
          </a:xfrm>
        </p:spPr>
        <p:txBody>
          <a:bodyPr/>
          <a:lstStyle/>
          <a:p>
            <a:pPr marL="0" indent="0">
              <a:buNone/>
            </a:pPr>
            <a:endParaRPr lang="it-IT" dirty="0" smtClean="0"/>
          </a:p>
          <a:p>
            <a:pPr marL="0" indent="0">
              <a:buNone/>
            </a:pPr>
            <a:endParaRPr lang="it-IT" dirty="0" smtClean="0"/>
          </a:p>
          <a:p>
            <a:pPr marL="0" indent="0">
              <a:buNone/>
            </a:pPr>
            <a:endParaRPr lang="it-IT" dirty="0" smtClean="0"/>
          </a:p>
          <a:p>
            <a:pPr marL="0" indent="0">
              <a:buNone/>
            </a:pPr>
            <a:r>
              <a:rPr lang="it-IT" dirty="0" smtClean="0"/>
              <a:t>Tutte le Regioni e PA, hanno recepito con proprio atto il Testo Unico sull’Apprendistato. All’interno dei singoli territori esistono però vari livelli di definizione e attuazione della tipologia regolata dall’articolo 5.</a:t>
            </a:r>
          </a:p>
        </p:txBody>
      </p:sp>
    </p:spTree>
    <p:extLst>
      <p:ext uri="{BB962C8B-B14F-4D97-AF65-F5344CB8AC3E}">
        <p14:creationId xmlns:p14="http://schemas.microsoft.com/office/powerpoint/2010/main" val="664909710"/>
      </p:ext>
    </p:extLst>
  </p:cSld>
  <p:clrMapOvr>
    <a:masterClrMapping/>
  </p:clrMapOvr>
  <p:transition spd="med"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99063" y="990600"/>
            <a:ext cx="8876937" cy="558282"/>
          </a:xfrm>
        </p:spPr>
        <p:txBody>
          <a:bodyPr/>
          <a:lstStyle/>
          <a:p>
            <a:pPr algn="ctr"/>
            <a:r>
              <a:rPr lang="it-IT" dirty="0">
                <a:solidFill>
                  <a:srgbClr val="FF9900"/>
                </a:solidFill>
              </a:rPr>
              <a:t>Stato di attuazione territoriale </a:t>
            </a:r>
            <a:r>
              <a:rPr lang="it-IT" dirty="0" smtClean="0">
                <a:solidFill>
                  <a:srgbClr val="FF9900"/>
                </a:solidFill>
              </a:rPr>
              <a:t>dell’apprendistato di </a:t>
            </a:r>
            <a:r>
              <a:rPr lang="it-IT" dirty="0">
                <a:solidFill>
                  <a:srgbClr val="FF9900"/>
                </a:solidFill>
              </a:rPr>
              <a:t>alta </a:t>
            </a:r>
            <a:r>
              <a:rPr lang="it-IT" sz="2000" dirty="0">
                <a:solidFill>
                  <a:srgbClr val="FF9900"/>
                </a:solidFill>
              </a:rPr>
              <a:t>formazione</a:t>
            </a:r>
            <a:r>
              <a:rPr lang="it-IT" dirty="0">
                <a:solidFill>
                  <a:srgbClr val="FF9900"/>
                </a:solidFill>
              </a:rPr>
              <a:t> e di ricerca</a:t>
            </a:r>
            <a:endParaRPr lang="it-IT" dirty="0"/>
          </a:p>
        </p:txBody>
      </p:sp>
      <p:graphicFrame>
        <p:nvGraphicFramePr>
          <p:cNvPr id="10" name="Segnaposto contenuto 9"/>
          <p:cNvGraphicFramePr>
            <a:graphicFrameLocks noGrp="1"/>
          </p:cNvGraphicFramePr>
          <p:nvPr>
            <p:ph idx="1"/>
            <p:extLst>
              <p:ext uri="{D42A27DB-BD31-4B8C-83A1-F6EECF244321}">
                <p14:modId xmlns:p14="http://schemas.microsoft.com/office/powerpoint/2010/main" val="2409109027"/>
              </p:ext>
            </p:extLst>
          </p:nvPr>
        </p:nvGraphicFramePr>
        <p:xfrm>
          <a:off x="3526971" y="1644593"/>
          <a:ext cx="7912361" cy="4724030"/>
        </p:xfrm>
        <a:graphic>
          <a:graphicData uri="http://schemas.openxmlformats.org/drawingml/2006/table">
            <a:tbl>
              <a:tblPr firstRow="1" firstCol="1" lastRow="1" lastCol="1" bandRow="1" bandCol="1"/>
              <a:tblGrid>
                <a:gridCol w="1092143"/>
                <a:gridCol w="1793045"/>
                <a:gridCol w="1926730"/>
                <a:gridCol w="1820236"/>
                <a:gridCol w="1280207"/>
              </a:tblGrid>
              <a:tr h="430298">
                <a:tc>
                  <a:txBody>
                    <a:bodyPr/>
                    <a:lstStyle/>
                    <a:p>
                      <a:pPr>
                        <a:spcAft>
                          <a:spcPts val="0"/>
                        </a:spcAft>
                      </a:pPr>
                      <a:r>
                        <a:rPr lang="it-IT" sz="900" b="1" dirty="0">
                          <a:solidFill>
                            <a:schemeClr val="bg2">
                              <a:lumMod val="10000"/>
                            </a:schemeClr>
                          </a:solidFill>
                          <a:effectLst/>
                          <a:latin typeface="Times New Roman" panose="02020603050405020304" pitchFamily="18" charset="0"/>
                          <a:ea typeface="Times New Roman" panose="02020603050405020304" pitchFamily="18" charset="0"/>
                        </a:rPr>
                        <a:t> </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p>
                      <a:pPr>
                        <a:spcAft>
                          <a:spcPts val="0"/>
                        </a:spcAft>
                      </a:pPr>
                      <a:r>
                        <a:rPr lang="it-IT" sz="900" b="1" dirty="0">
                          <a:solidFill>
                            <a:schemeClr val="bg2">
                              <a:lumMod val="10000"/>
                            </a:schemeClr>
                          </a:solidFill>
                          <a:effectLst/>
                          <a:latin typeface="Times New Roman" panose="02020603050405020304" pitchFamily="18" charset="0"/>
                          <a:ea typeface="Times New Roman" panose="02020603050405020304" pitchFamily="18" charset="0"/>
                        </a:rPr>
                        <a:t>Regione</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p>
                      <a:pPr>
                        <a:spcAft>
                          <a:spcPts val="0"/>
                        </a:spcAft>
                      </a:pPr>
                      <a:r>
                        <a:rPr lang="it-IT" sz="900" b="1" dirty="0">
                          <a:solidFill>
                            <a:schemeClr val="bg2">
                              <a:lumMod val="10000"/>
                            </a:schemeClr>
                          </a:solidFill>
                          <a:effectLst/>
                          <a:latin typeface="Times New Roman" panose="02020603050405020304" pitchFamily="18" charset="0"/>
                          <a:ea typeface="Times New Roman" panose="02020603050405020304" pitchFamily="18" charset="0"/>
                        </a:rPr>
                        <a:t> </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 </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p>
                      <a:pPr algn="ct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Recepimento </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p>
                      <a:pPr algn="ct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Testo Unico</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 </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p>
                      <a:pP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Atti specifici su art. 5 </a:t>
                      </a:r>
                      <a:r>
                        <a:rPr lang="it-IT" sz="700" b="1" dirty="0" err="1">
                          <a:solidFill>
                            <a:schemeClr val="bg2">
                              <a:lumMod val="10000"/>
                            </a:schemeClr>
                          </a:solidFill>
                          <a:effectLst/>
                          <a:latin typeface="Times New Roman" panose="02020603050405020304" pitchFamily="18" charset="0"/>
                          <a:ea typeface="Times New Roman" panose="02020603050405020304" pitchFamily="18" charset="0"/>
                        </a:rPr>
                        <a:t>Dlgs</a:t>
                      </a: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 167/11</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p>
                      <a:pP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 </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 </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p>
                      <a:pP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Bandi/Avvisi</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 </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p>
                      <a:pP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Accordi </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p>
                      <a:pP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Imprese/</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p>
                      <a:pPr>
                        <a:spcAft>
                          <a:spcPts val="0"/>
                        </a:spcAft>
                      </a:pPr>
                      <a:r>
                        <a:rPr lang="it-IT" sz="700" b="1" dirty="0">
                          <a:solidFill>
                            <a:schemeClr val="bg2">
                              <a:lumMod val="10000"/>
                            </a:schemeClr>
                          </a:solidFill>
                          <a:effectLst/>
                          <a:latin typeface="Times New Roman" panose="02020603050405020304" pitchFamily="18" charset="0"/>
                          <a:ea typeface="Times New Roman" panose="02020603050405020304" pitchFamily="18" charset="0"/>
                        </a:rPr>
                        <a:t>Università</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15149">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Piemonte</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4708">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Valle d’Aosta</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just">
                        <a:lnSpc>
                          <a:spcPts val="1200"/>
                        </a:lnSpc>
                        <a:spcBef>
                          <a:spcPts val="600"/>
                        </a:spcBef>
                        <a:spcAft>
                          <a:spcPts val="0"/>
                        </a:spcAft>
                        <a:tabLst>
                          <a:tab pos="432435" algn="l"/>
                          <a:tab pos="3002280" algn="l"/>
                        </a:tabLs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ts val="1200"/>
                        </a:lnSpc>
                        <a:spcBef>
                          <a:spcPts val="600"/>
                        </a:spcBef>
                        <a:spcAft>
                          <a:spcPts val="0"/>
                        </a:spcAft>
                        <a:tabLst>
                          <a:tab pos="1288415" algn="l"/>
                          <a:tab pos="3002280" algn="l"/>
                        </a:tabLs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ts val="1200"/>
                        </a:lnSpc>
                        <a:spcBef>
                          <a:spcPts val="600"/>
                        </a:spcBef>
                        <a:spcAft>
                          <a:spcPts val="0"/>
                        </a:spcAft>
                        <a:tabLst>
                          <a:tab pos="1288415" algn="l"/>
                          <a:tab pos="3002280" algn="l"/>
                        </a:tabLs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Bef>
                          <a:spcPts val="600"/>
                        </a:spcBef>
                        <a:spcAft>
                          <a:spcPts val="0"/>
                        </a:spcAft>
                        <a:tabLst>
                          <a:tab pos="1288415" algn="l"/>
                          <a:tab pos="3002280" algn="l"/>
                        </a:tabLs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149">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Lombardia</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49580">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marL="432435">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marL="449580" algn="ctr">
                        <a:spcAft>
                          <a:spcPts val="0"/>
                        </a:spcAf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marL="449580"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449580"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234708">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P.A. Trento</a:t>
                      </a:r>
                    </a:p>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354">
                <a:tc>
                  <a:txBody>
                    <a:bodyPr/>
                    <a:lstStyle/>
                    <a:p>
                      <a:pPr>
                        <a:spcAft>
                          <a:spcPts val="0"/>
                        </a:spcAft>
                      </a:pPr>
                      <a:r>
                        <a:rPr lang="it-IT" sz="800" b="1" dirty="0" err="1">
                          <a:solidFill>
                            <a:schemeClr val="bg2">
                              <a:lumMod val="10000"/>
                            </a:schemeClr>
                          </a:solidFill>
                          <a:effectLst/>
                          <a:latin typeface="Times New Roman" panose="02020603050405020304" pitchFamily="18" charset="0"/>
                          <a:ea typeface="Times New Roman" panose="02020603050405020304" pitchFamily="18" charset="0"/>
                        </a:rPr>
                        <a:t>P.A.Bolzano</a:t>
                      </a:r>
                      <a:endParaRPr lang="it-IT" sz="800" b="1" dirty="0">
                        <a:solidFill>
                          <a:schemeClr val="bg2">
                            <a:lumMod val="10000"/>
                          </a:schemeClr>
                        </a:solidFill>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just">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u="none" strike="noStrike" dirty="0">
                          <a:effectLst/>
                          <a:latin typeface="Times New Roman" panose="02020603050405020304" pitchFamily="18" charset="0"/>
                          <a:ea typeface="Times New Roman" panose="02020603050405020304" pitchFamily="18" charset="0"/>
                        </a:rPr>
                        <a:t> </a:t>
                      </a:r>
                      <a:endParaRPr lang="it-IT" sz="800" dirty="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u="none" strike="noStrike">
                          <a:effectLs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u="none" strike="noStrike">
                          <a:effectLs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354">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Veneto</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32435" algn="just">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234708">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Friuli V.G</a:t>
                      </a:r>
                    </a:p>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spcAft>
                          <a:spcPts val="0"/>
                        </a:spcAft>
                      </a:pPr>
                      <a:r>
                        <a:rPr lang="it-IT" sz="700" b="1" u="none" strike="noStrike">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marL="432435">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600" dirty="0">
                          <a:solidFill>
                            <a:srgbClr val="000080"/>
                          </a:solidFill>
                          <a:effectLst/>
                          <a:latin typeface="Arial" panose="020B0604020202020204" pitchFamily="34" charset="0"/>
                          <a:ea typeface="Times New Roman" panose="02020603050405020304" pitchFamily="18" charset="0"/>
                        </a:rPr>
                        <a:t>Work in progress </a:t>
                      </a:r>
                      <a:endParaRPr lang="it-IT" sz="800" dirty="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600">
                          <a:solidFill>
                            <a:srgbClr val="000080"/>
                          </a:solidFill>
                          <a:effectLst/>
                          <a:latin typeface="Arial" panose="020B0604020202020204" pitchFamily="34"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600">
                          <a:solidFill>
                            <a:srgbClr val="000080"/>
                          </a:solidFill>
                          <a:effectLst/>
                          <a:latin typeface="Arial" panose="020B0604020202020204" pitchFamily="34"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4708">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Emilia Romagna</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just">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algn="just">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117354">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Liguria</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32435">
                        <a:spcAft>
                          <a:spcPts val="0"/>
                        </a:spcAft>
                      </a:pPr>
                      <a:r>
                        <a:rPr lang="it-IT" sz="700" b="1">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422">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Toscana</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R="45720" algn="just">
                        <a:lnSpc>
                          <a:spcPct val="115000"/>
                        </a:lnSpc>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marL="457200" marR="45720" algn="just">
                        <a:lnSpc>
                          <a:spcPct val="115000"/>
                        </a:lnSpc>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4708">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Lazio</a:t>
                      </a:r>
                    </a:p>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marL="432435">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b="1" u="none" strike="noStrike" dirty="0">
                          <a:effectLst/>
                          <a:latin typeface="Times New Roman" panose="02020603050405020304" pitchFamily="18" charset="0"/>
                          <a:ea typeface="Times New Roman" panose="02020603050405020304" pitchFamily="18" charset="0"/>
                        </a:rPr>
                        <a:t> </a:t>
                      </a:r>
                      <a:endParaRPr lang="it-IT" sz="800" dirty="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b="1" u="none" strike="noStrike">
                          <a:effectLs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b="1" u="none" strike="noStrike">
                          <a:effectLs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929">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Umbria</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spcAft>
                          <a:spcPts val="0"/>
                        </a:spcAft>
                      </a:pPr>
                      <a:r>
                        <a:rPr lang="it-IT" sz="700" b="1" u="none" strike="noStrike">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a:spcAft>
                          <a:spcPts val="0"/>
                        </a:spcAft>
                      </a:pPr>
                      <a:r>
                        <a:rPr lang="it-IT" sz="8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b="1" u="none" strike="noStrike">
                          <a:effectLs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b="1" u="none" strike="noStrike">
                          <a:effectLs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b="1" u="none" strike="noStrike">
                          <a:effectLs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354">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Marche</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32435">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4708">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Abruzzo</a:t>
                      </a:r>
                    </a:p>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spcAft>
                          <a:spcPts val="0"/>
                        </a:spcAft>
                      </a:pPr>
                      <a:r>
                        <a:rPr lang="it-IT" sz="800">
                          <a:effectLst/>
                          <a:highlight>
                            <a:srgbClr val="FF0000"/>
                          </a:highlight>
                          <a:latin typeface="Garamond" panose="02020404030301010803"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600">
                          <a:solidFill>
                            <a:srgbClr val="000080"/>
                          </a:solidFill>
                          <a:effectLst/>
                          <a:latin typeface="Arial" panose="020B0604020202020204" pitchFamily="34" charset="0"/>
                          <a:ea typeface="Times New Roman" panose="02020603050405020304" pitchFamily="18" charset="0"/>
                        </a:rPr>
                        <a:t>Work in progress</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929">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Molise</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spcAft>
                          <a:spcPts val="0"/>
                        </a:spcAft>
                      </a:pPr>
                      <a:r>
                        <a:rPr lang="it-IT" sz="800">
                          <a:effectLst/>
                          <a:highlight>
                            <a:srgbClr val="FF0000"/>
                          </a:highlight>
                          <a:latin typeface="Garamond" panose="02020404030301010803"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marL="432435">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600">
                          <a:solidFill>
                            <a:srgbClr val="000080"/>
                          </a:solidFill>
                          <a:effectLst/>
                          <a:latin typeface="Arial" panose="020B0604020202020204" pitchFamily="34" charset="0"/>
                          <a:ea typeface="Times New Roman" panose="02020603050405020304" pitchFamily="18" charset="0"/>
                        </a:rPr>
                        <a:t>Work in progress</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4708">
                <a:tc>
                  <a:txBody>
                    <a:bodyPr/>
                    <a:lstStyle/>
                    <a:p>
                      <a:pPr algn="just">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Campania</a:t>
                      </a:r>
                    </a:p>
                    <a:p>
                      <a:pPr algn="just">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354">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Calabria</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149">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Puglia</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spcAft>
                          <a:spcPts val="0"/>
                        </a:spcAft>
                      </a:pPr>
                      <a:r>
                        <a:rPr lang="it-IT" sz="700" b="1" u="none" strike="noStrike">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marL="457200">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b="1" u="none" strike="noStrike">
                          <a:effectLs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b="1" u="none" strike="noStrike">
                          <a:effectLs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b="1" u="none" strike="noStrike">
                          <a:effectLs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149">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Basilicata</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marL="457200" algn="just">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600">
                          <a:solidFill>
                            <a:srgbClr val="000080"/>
                          </a:solidFill>
                          <a:effectLst/>
                          <a:latin typeface="Arial" panose="020B0604020202020204" pitchFamily="34" charset="0"/>
                          <a:ea typeface="Times New Roman" panose="02020603050405020304" pitchFamily="18" charset="0"/>
                        </a:rPr>
                        <a:t>Work in progress</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149">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Sicilia</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marL="457200" algn="just">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149">
                <a:tc>
                  <a:txBody>
                    <a:bodyPr/>
                    <a:lstStyle/>
                    <a:p>
                      <a:pPr>
                        <a:spcAft>
                          <a:spcPts val="0"/>
                        </a:spcAft>
                      </a:pPr>
                      <a:r>
                        <a:rPr lang="it-IT" sz="800" b="1" dirty="0">
                          <a:solidFill>
                            <a:schemeClr val="bg2">
                              <a:lumMod val="10000"/>
                            </a:schemeClr>
                          </a:solidFill>
                          <a:effectLst/>
                          <a:latin typeface="Times New Roman" panose="02020603050405020304" pitchFamily="18" charset="0"/>
                          <a:ea typeface="Times New Roman" panose="02020603050405020304" pitchFamily="18" charset="0"/>
                        </a:rPr>
                        <a:t>Sardegna</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p>
                      <a:pPr marL="457200">
                        <a:spcAft>
                          <a:spcPts val="0"/>
                        </a:spcAft>
                      </a:pPr>
                      <a:r>
                        <a:rPr lang="it-IT" sz="700">
                          <a:effectLst/>
                          <a:highlight>
                            <a:srgbClr val="FF0000"/>
                          </a:highlight>
                          <a:latin typeface="Times New Roman" panose="02020603050405020304" pitchFamily="18" charset="0"/>
                          <a:ea typeface="Times New Roman" panose="02020603050405020304" pitchFamily="18" charset="0"/>
                        </a:rPr>
                        <a:t> </a:t>
                      </a:r>
                      <a:endParaRPr lang="it-IT" sz="800">
                        <a:effectLst/>
                        <a:latin typeface="Times New Roman" panose="02020603050405020304" pitchFamily="18" charset="0"/>
                        <a:ea typeface="Times New Roman" panose="02020603050405020304" pitchFamily="18" charset="0"/>
                      </a:endParaRP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spcAft>
                          <a:spcPts val="0"/>
                        </a:spcAf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spcAft>
                          <a:spcPts val="0"/>
                        </a:spcAft>
                      </a:pPr>
                      <a:r>
                        <a:rPr lang="it-IT" sz="80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t-IT" sz="800" dirty="0">
                          <a:effectLst/>
                          <a:latin typeface="Times New Roman" panose="02020603050405020304" pitchFamily="18" charset="0"/>
                          <a:ea typeface="Times New Roman" panose="02020603050405020304" pitchFamily="18" charset="0"/>
                        </a:rPr>
                        <a:t> </a:t>
                      </a:r>
                    </a:p>
                  </a:txBody>
                  <a:tcPr marL="44008" marR="440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24079921"/>
      </p:ext>
    </p:extLst>
  </p:cSld>
  <p:clrMapOvr>
    <a:masterClrMapping/>
  </p:clrMapOvr>
  <p:transition spd="med"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01074" y="966651"/>
            <a:ext cx="9448800" cy="1063690"/>
          </a:xfrm>
        </p:spPr>
        <p:txBody>
          <a:bodyPr/>
          <a:lstStyle/>
          <a:p>
            <a:pPr algn="ctr">
              <a:lnSpc>
                <a:spcPct val="100000"/>
              </a:lnSpc>
            </a:pPr>
            <a:r>
              <a:rPr lang="it-IT" sz="2800" dirty="0">
                <a:solidFill>
                  <a:srgbClr val="FF9900"/>
                </a:solidFill>
              </a:rPr>
              <a:t>Stato di attuazione territoriale </a:t>
            </a:r>
            <a:r>
              <a:rPr lang="it-IT" sz="2800" dirty="0" smtClean="0">
                <a:solidFill>
                  <a:srgbClr val="FF9900"/>
                </a:solidFill>
              </a:rPr>
              <a:t>dell’apprendistato</a:t>
            </a:r>
            <a:br>
              <a:rPr lang="it-IT" sz="2800" dirty="0" smtClean="0">
                <a:solidFill>
                  <a:srgbClr val="FF9900"/>
                </a:solidFill>
              </a:rPr>
            </a:br>
            <a:r>
              <a:rPr lang="it-IT" sz="2800" dirty="0" smtClean="0">
                <a:solidFill>
                  <a:srgbClr val="FF9900"/>
                </a:solidFill>
              </a:rPr>
              <a:t> </a:t>
            </a:r>
            <a:r>
              <a:rPr lang="it-IT" sz="2800" dirty="0">
                <a:solidFill>
                  <a:srgbClr val="FF9900"/>
                </a:solidFill>
              </a:rPr>
              <a:t>di alta formazione e di ricerca</a:t>
            </a:r>
            <a:endParaRPr lang="it-IT" sz="2800" dirty="0"/>
          </a:p>
        </p:txBody>
      </p:sp>
      <p:sp>
        <p:nvSpPr>
          <p:cNvPr id="3" name="Segnaposto contenuto 2"/>
          <p:cNvSpPr>
            <a:spLocks noGrp="1"/>
          </p:cNvSpPr>
          <p:nvPr>
            <p:ph idx="1"/>
          </p:nvPr>
        </p:nvSpPr>
        <p:spPr>
          <a:xfrm>
            <a:off x="3621315" y="2543525"/>
            <a:ext cx="7620000" cy="3805024"/>
          </a:xfrm>
        </p:spPr>
        <p:txBody>
          <a:bodyPr/>
          <a:lstStyle/>
          <a:p>
            <a:pPr marL="0" indent="0">
              <a:buNone/>
            </a:pPr>
            <a:r>
              <a:rPr lang="it-IT" b="1" dirty="0" smtClean="0"/>
              <a:t>14 </a:t>
            </a:r>
            <a:r>
              <a:rPr lang="it-IT" b="1" dirty="0"/>
              <a:t>Regioni e PA hanno provveduto con atti alla regolamentazione ulteriore di tale tipologia </a:t>
            </a:r>
            <a:endParaRPr lang="it-IT" b="1" dirty="0" smtClean="0"/>
          </a:p>
          <a:p>
            <a:pPr marL="0" indent="0">
              <a:buNone/>
            </a:pPr>
            <a:r>
              <a:rPr lang="it-IT" dirty="0" smtClean="0"/>
              <a:t>(</a:t>
            </a:r>
            <a:r>
              <a:rPr lang="it-IT" dirty="0" err="1"/>
              <a:t>Vd’A</a:t>
            </a:r>
            <a:r>
              <a:rPr lang="it-IT" dirty="0"/>
              <a:t>; Piemonte; Lombardia, PA di Trento; PA di Bolzano; Veneto; Emilia Romagna; Liguria</a:t>
            </a:r>
            <a:r>
              <a:rPr lang="it-IT" dirty="0" smtClean="0"/>
              <a:t>; Toscana</a:t>
            </a:r>
            <a:r>
              <a:rPr lang="it-IT" dirty="0"/>
              <a:t>; </a:t>
            </a:r>
            <a:r>
              <a:rPr lang="it-IT" dirty="0" smtClean="0"/>
              <a:t>Lazio; Marche</a:t>
            </a:r>
            <a:r>
              <a:rPr lang="it-IT" dirty="0"/>
              <a:t>; Calabria; Sicilia; Sardegna);</a:t>
            </a:r>
          </a:p>
          <a:p>
            <a:pPr marL="0" indent="0">
              <a:buNone/>
            </a:pPr>
            <a:r>
              <a:rPr lang="it-IT" b="1" dirty="0"/>
              <a:t>4</a:t>
            </a:r>
            <a:r>
              <a:rPr lang="it-IT" b="1" dirty="0" smtClean="0"/>
              <a:t> Regioni hanno, per </a:t>
            </a:r>
            <a:r>
              <a:rPr lang="it-IT" b="1" dirty="0"/>
              <a:t>ora, </a:t>
            </a:r>
            <a:r>
              <a:rPr lang="it-IT" b="1" dirty="0" smtClean="0"/>
              <a:t>recepito il </a:t>
            </a:r>
            <a:r>
              <a:rPr lang="it-IT" b="1" dirty="0"/>
              <a:t>testo unico </a:t>
            </a:r>
            <a:r>
              <a:rPr lang="it-IT" b="1" dirty="0" smtClean="0"/>
              <a:t>e sono in fase di elaborazione di una ulteriore regolamentazione</a:t>
            </a:r>
          </a:p>
          <a:p>
            <a:pPr marL="0" indent="0">
              <a:buNone/>
            </a:pPr>
            <a:r>
              <a:rPr lang="it-IT" dirty="0" smtClean="0"/>
              <a:t>(</a:t>
            </a:r>
            <a:r>
              <a:rPr lang="it-IT" dirty="0"/>
              <a:t>FVG; </a:t>
            </a:r>
            <a:r>
              <a:rPr lang="it-IT" dirty="0" smtClean="0"/>
              <a:t>Abruzzo</a:t>
            </a:r>
            <a:r>
              <a:rPr lang="it-IT" dirty="0"/>
              <a:t>; Molise; </a:t>
            </a:r>
            <a:r>
              <a:rPr lang="it-IT" dirty="0" smtClean="0"/>
              <a:t>Basilicata)</a:t>
            </a:r>
            <a:endParaRPr lang="it-IT" dirty="0"/>
          </a:p>
          <a:p>
            <a:pPr marL="0" indent="0">
              <a:buNone/>
            </a:pPr>
            <a:endParaRPr lang="it-IT" dirty="0"/>
          </a:p>
        </p:txBody>
      </p:sp>
    </p:spTree>
    <p:extLst>
      <p:ext uri="{BB962C8B-B14F-4D97-AF65-F5344CB8AC3E}">
        <p14:creationId xmlns:p14="http://schemas.microsoft.com/office/powerpoint/2010/main" val="2861126395"/>
      </p:ext>
    </p:extLst>
  </p:cSld>
  <p:clrMapOvr>
    <a:masterClrMapping/>
  </p:clrMapOvr>
  <p:transition spd="med"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53326" y="1212668"/>
            <a:ext cx="9448800" cy="955766"/>
          </a:xfrm>
        </p:spPr>
        <p:txBody>
          <a:bodyPr/>
          <a:lstStyle/>
          <a:p>
            <a:pPr algn="ctr">
              <a:lnSpc>
                <a:spcPct val="100000"/>
              </a:lnSpc>
            </a:pPr>
            <a:r>
              <a:rPr lang="it-IT" sz="2800" dirty="0">
                <a:solidFill>
                  <a:srgbClr val="FF9900"/>
                </a:solidFill>
              </a:rPr>
              <a:t>Tipologie di percorsi attivabili in alto apprendistato </a:t>
            </a:r>
            <a:r>
              <a:rPr lang="it-IT" sz="2800" dirty="0" smtClean="0">
                <a:solidFill>
                  <a:srgbClr val="FF9900"/>
                </a:solidFill>
              </a:rPr>
              <a:t/>
            </a:r>
            <a:br>
              <a:rPr lang="it-IT" sz="2800" dirty="0" smtClean="0">
                <a:solidFill>
                  <a:srgbClr val="FF9900"/>
                </a:solidFill>
              </a:rPr>
            </a:br>
            <a:r>
              <a:rPr lang="it-IT" sz="2800" dirty="0" smtClean="0">
                <a:solidFill>
                  <a:srgbClr val="FF9900"/>
                </a:solidFill>
              </a:rPr>
              <a:t>previste </a:t>
            </a:r>
            <a:r>
              <a:rPr lang="it-IT" sz="2800" dirty="0">
                <a:solidFill>
                  <a:srgbClr val="FF9900"/>
                </a:solidFill>
              </a:rPr>
              <a:t>nei provvedimenti attuativi regionali</a:t>
            </a:r>
          </a:p>
        </p:txBody>
      </p:sp>
      <p:sp>
        <p:nvSpPr>
          <p:cNvPr id="3" name="Segnaposto contenuto 2"/>
          <p:cNvSpPr>
            <a:spLocks noGrp="1"/>
          </p:cNvSpPr>
          <p:nvPr>
            <p:ph idx="1"/>
          </p:nvPr>
        </p:nvSpPr>
        <p:spPr>
          <a:xfrm>
            <a:off x="2009813" y="2495006"/>
            <a:ext cx="9113935" cy="3853543"/>
          </a:xfrm>
        </p:spPr>
        <p:txBody>
          <a:bodyPr/>
          <a:lstStyle/>
          <a:p>
            <a:pPr marL="0" indent="0">
              <a:buNone/>
            </a:pPr>
            <a:endParaRPr lang="it-IT" sz="2000" b="1" dirty="0" smtClean="0"/>
          </a:p>
          <a:p>
            <a:r>
              <a:rPr lang="it-IT" sz="2000" b="1" dirty="0"/>
              <a:t> </a:t>
            </a:r>
            <a:r>
              <a:rPr lang="it-IT" sz="2000" b="1" dirty="0" smtClean="0"/>
              <a:t>Diploma di secondaria superiore </a:t>
            </a:r>
            <a:r>
              <a:rPr lang="it-IT" sz="2000" dirty="0" smtClean="0"/>
              <a:t>(Trento; Lombardia; Bolzano)</a:t>
            </a:r>
            <a:endParaRPr lang="it-IT" sz="2000" dirty="0"/>
          </a:p>
          <a:p>
            <a:r>
              <a:rPr lang="it-IT" sz="2000" b="1" dirty="0" smtClean="0"/>
              <a:t>Laura triennale </a:t>
            </a:r>
            <a:r>
              <a:rPr lang="it-IT" sz="2000" dirty="0"/>
              <a:t>(Trento; Lombardia</a:t>
            </a:r>
            <a:r>
              <a:rPr lang="it-IT" sz="2000" dirty="0" smtClean="0"/>
              <a:t>; Piemonte; </a:t>
            </a:r>
            <a:r>
              <a:rPr lang="it-IT" sz="2000" dirty="0" err="1" smtClean="0"/>
              <a:t>Vd’A</a:t>
            </a:r>
            <a:r>
              <a:rPr lang="it-IT" sz="2000" dirty="0" smtClean="0"/>
              <a:t>; Bolzano; Emilia Romagna; Liguria; Marche; Calabria; Sardegna)</a:t>
            </a:r>
          </a:p>
          <a:p>
            <a:r>
              <a:rPr lang="it-IT" sz="2000" b="1" dirty="0" smtClean="0"/>
              <a:t>Laurea specialistica</a:t>
            </a:r>
            <a:r>
              <a:rPr lang="it-IT" sz="2000" b="1" dirty="0"/>
              <a:t> </a:t>
            </a:r>
            <a:r>
              <a:rPr lang="it-IT" sz="2000" dirty="0"/>
              <a:t>(Trento; Lombardia</a:t>
            </a:r>
            <a:r>
              <a:rPr lang="it-IT" sz="2000" dirty="0" smtClean="0"/>
              <a:t>; Piemonte</a:t>
            </a:r>
            <a:r>
              <a:rPr lang="it-IT" sz="2000" dirty="0"/>
              <a:t>; </a:t>
            </a:r>
            <a:r>
              <a:rPr lang="it-IT" sz="2000" dirty="0" err="1" smtClean="0"/>
              <a:t>Vd’A</a:t>
            </a:r>
            <a:r>
              <a:rPr lang="it-IT" sz="2000" dirty="0" smtClean="0"/>
              <a:t>; Bolzano</a:t>
            </a:r>
            <a:r>
              <a:rPr lang="it-IT" sz="2000" dirty="0"/>
              <a:t> ; Emilia Romagna</a:t>
            </a:r>
            <a:r>
              <a:rPr lang="it-IT" sz="2000" dirty="0" smtClean="0"/>
              <a:t>;</a:t>
            </a:r>
            <a:r>
              <a:rPr lang="it-IT" sz="2000" dirty="0"/>
              <a:t> </a:t>
            </a:r>
            <a:r>
              <a:rPr lang="it-IT" sz="2000" dirty="0" smtClean="0"/>
              <a:t>Liguria</a:t>
            </a:r>
            <a:r>
              <a:rPr lang="it-IT" sz="2000" dirty="0"/>
              <a:t> ; </a:t>
            </a:r>
            <a:r>
              <a:rPr lang="it-IT" sz="2000" dirty="0" smtClean="0"/>
              <a:t>Marche; Calabria; Sardegna) </a:t>
            </a:r>
          </a:p>
          <a:p>
            <a:r>
              <a:rPr lang="it-IT" sz="2000" b="1" dirty="0" smtClean="0"/>
              <a:t>Dottorato di ricerca</a:t>
            </a:r>
            <a:r>
              <a:rPr lang="it-IT" sz="2000" b="1" dirty="0"/>
              <a:t> </a:t>
            </a:r>
            <a:r>
              <a:rPr lang="it-IT" sz="2000" dirty="0"/>
              <a:t>(Trento; Lombardia</a:t>
            </a:r>
            <a:r>
              <a:rPr lang="it-IT" sz="2000" dirty="0" smtClean="0"/>
              <a:t>; Veneto;</a:t>
            </a:r>
            <a:r>
              <a:rPr lang="it-IT" sz="2000" dirty="0"/>
              <a:t> </a:t>
            </a:r>
            <a:r>
              <a:rPr lang="it-IT" sz="2000" dirty="0" smtClean="0"/>
              <a:t>Piemonte</a:t>
            </a:r>
            <a:r>
              <a:rPr lang="it-IT" sz="2000" dirty="0"/>
              <a:t>; </a:t>
            </a:r>
            <a:r>
              <a:rPr lang="it-IT" sz="2000" dirty="0" err="1" smtClean="0"/>
              <a:t>Vd’A</a:t>
            </a:r>
            <a:r>
              <a:rPr lang="it-IT" sz="2000" dirty="0" smtClean="0"/>
              <a:t>; Bolzano</a:t>
            </a:r>
            <a:r>
              <a:rPr lang="it-IT" sz="2000" dirty="0"/>
              <a:t> ; Emilia Romagna</a:t>
            </a:r>
            <a:r>
              <a:rPr lang="it-IT" sz="2000" dirty="0" smtClean="0"/>
              <a:t>;</a:t>
            </a:r>
            <a:r>
              <a:rPr lang="it-IT" sz="2000" dirty="0"/>
              <a:t> </a:t>
            </a:r>
            <a:r>
              <a:rPr lang="it-IT" sz="2000" dirty="0" smtClean="0"/>
              <a:t>Liguria; Toscana;</a:t>
            </a:r>
            <a:r>
              <a:rPr lang="it-IT" sz="2000" dirty="0"/>
              <a:t> </a:t>
            </a:r>
            <a:r>
              <a:rPr lang="it-IT" sz="2000" dirty="0" smtClean="0"/>
              <a:t>Marche; Calabria</a:t>
            </a:r>
            <a:r>
              <a:rPr lang="it-IT" sz="2000" dirty="0"/>
              <a:t> ; </a:t>
            </a:r>
            <a:r>
              <a:rPr lang="it-IT" sz="2000" dirty="0" smtClean="0"/>
              <a:t>Sardegna)</a:t>
            </a:r>
            <a:endParaRPr lang="it-IT" sz="2000" dirty="0"/>
          </a:p>
          <a:p>
            <a:r>
              <a:rPr lang="it-IT" sz="2000" b="1" dirty="0"/>
              <a:t>Master </a:t>
            </a:r>
            <a:r>
              <a:rPr lang="it-IT" sz="2000" dirty="0"/>
              <a:t>(Trento; Lombardia; Veneto; Piemonte; </a:t>
            </a:r>
            <a:r>
              <a:rPr lang="it-IT" sz="2000" dirty="0" err="1" smtClean="0"/>
              <a:t>Vd’A</a:t>
            </a:r>
            <a:r>
              <a:rPr lang="it-IT" sz="2000" dirty="0" smtClean="0"/>
              <a:t>; Bolzano</a:t>
            </a:r>
            <a:r>
              <a:rPr lang="it-IT" sz="2000" dirty="0"/>
              <a:t> ; Emilia Romagna</a:t>
            </a:r>
            <a:r>
              <a:rPr lang="it-IT" sz="2000" dirty="0" smtClean="0"/>
              <a:t>;</a:t>
            </a:r>
            <a:r>
              <a:rPr lang="it-IT" sz="2000" dirty="0"/>
              <a:t> </a:t>
            </a:r>
            <a:r>
              <a:rPr lang="it-IT" sz="2000" dirty="0" smtClean="0"/>
              <a:t>Liguria; Marche; Calabria</a:t>
            </a:r>
            <a:r>
              <a:rPr lang="it-IT" sz="2000" dirty="0"/>
              <a:t> ; </a:t>
            </a:r>
            <a:r>
              <a:rPr lang="it-IT" sz="2000" dirty="0" smtClean="0"/>
              <a:t>Sardegna; Sicilia)</a:t>
            </a:r>
          </a:p>
          <a:p>
            <a:r>
              <a:rPr lang="it-IT" sz="2000" b="1" dirty="0" smtClean="0"/>
              <a:t>ITS</a:t>
            </a:r>
            <a:r>
              <a:rPr lang="it-IT" sz="2000" b="1" dirty="0"/>
              <a:t> </a:t>
            </a:r>
            <a:r>
              <a:rPr lang="it-IT" sz="2000" dirty="0"/>
              <a:t>(Trento; Lombardia</a:t>
            </a:r>
            <a:r>
              <a:rPr lang="it-IT" sz="2000" dirty="0" smtClean="0"/>
              <a:t>; Veneto; Bolzano; Marche)</a:t>
            </a:r>
            <a:endParaRPr lang="it-IT" sz="2000" dirty="0"/>
          </a:p>
        </p:txBody>
      </p:sp>
    </p:spTree>
    <p:extLst>
      <p:ext uri="{BB962C8B-B14F-4D97-AF65-F5344CB8AC3E}">
        <p14:creationId xmlns:p14="http://schemas.microsoft.com/office/powerpoint/2010/main" val="3085884928"/>
      </p:ext>
    </p:extLst>
  </p:cSld>
  <p:clrMapOvr>
    <a:masterClrMapping/>
  </p:clrMapOvr>
  <p:transition spd="med"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90057" y="1160417"/>
            <a:ext cx="9601199" cy="533400"/>
          </a:xfrm>
        </p:spPr>
        <p:txBody>
          <a:bodyPr/>
          <a:lstStyle/>
          <a:p>
            <a:r>
              <a:rPr lang="it-IT" sz="2800" dirty="0" smtClean="0">
                <a:solidFill>
                  <a:srgbClr val="FF9900"/>
                </a:solidFill>
              </a:rPr>
              <a:t>Contributi erogatiti </a:t>
            </a:r>
            <a:r>
              <a:rPr lang="it-IT" sz="2800" dirty="0">
                <a:solidFill>
                  <a:srgbClr val="FF9900"/>
                </a:solidFill>
              </a:rPr>
              <a:t>dalle Regioni e P.A</a:t>
            </a:r>
            <a:r>
              <a:rPr lang="it-IT" sz="2800" dirty="0" smtClean="0">
                <a:solidFill>
                  <a:srgbClr val="FF9900"/>
                </a:solidFill>
              </a:rPr>
              <a:t>.: alcuni esempi</a:t>
            </a:r>
            <a:endParaRPr lang="it-IT" sz="2800" dirty="0">
              <a:solidFill>
                <a:srgbClr val="FF9900"/>
              </a:solidFill>
            </a:endParaRPr>
          </a:p>
        </p:txBody>
      </p:sp>
      <p:sp>
        <p:nvSpPr>
          <p:cNvPr id="3" name="Segnaposto contenuto 2"/>
          <p:cNvSpPr>
            <a:spLocks noGrp="1"/>
          </p:cNvSpPr>
          <p:nvPr>
            <p:ph idx="1"/>
          </p:nvPr>
        </p:nvSpPr>
        <p:spPr>
          <a:xfrm>
            <a:off x="2913017" y="2157548"/>
            <a:ext cx="8093166" cy="3942806"/>
          </a:xfrm>
        </p:spPr>
        <p:txBody>
          <a:bodyPr/>
          <a:lstStyle/>
          <a:p>
            <a:pPr marL="0" indent="0">
              <a:buNone/>
            </a:pPr>
            <a:r>
              <a:rPr lang="it-IT" sz="2000" dirty="0" smtClean="0"/>
              <a:t>La Regione </a:t>
            </a:r>
            <a:r>
              <a:rPr lang="it-IT" sz="2000" b="1" dirty="0" smtClean="0"/>
              <a:t>Emilia Romagna</a:t>
            </a:r>
            <a:r>
              <a:rPr lang="it-IT" sz="2000" dirty="0" smtClean="0"/>
              <a:t> prevede i seguenti contributi:</a:t>
            </a:r>
          </a:p>
          <a:p>
            <a:pPr marL="0" indent="0">
              <a:buNone/>
            </a:pPr>
            <a:endParaRPr lang="it-IT" sz="2000" dirty="0"/>
          </a:p>
          <a:p>
            <a:pPr>
              <a:buFont typeface="Wingdings" panose="05000000000000000000" pitchFamily="2" charset="2"/>
              <a:buChar char="§"/>
            </a:pPr>
            <a:r>
              <a:rPr lang="it-IT" sz="2000" b="1" dirty="0" smtClean="0"/>
              <a:t>Laurea – Laurea magistrale</a:t>
            </a:r>
            <a:r>
              <a:rPr lang="it-IT" sz="2000" dirty="0" smtClean="0"/>
              <a:t>: contributo massimo di 5.000,00 € per ogni anno, fino ad un massimo di 3 anni</a:t>
            </a:r>
          </a:p>
          <a:p>
            <a:pPr>
              <a:buFont typeface="Wingdings" panose="05000000000000000000" pitchFamily="2" charset="2"/>
              <a:buChar char="§"/>
            </a:pPr>
            <a:r>
              <a:rPr lang="it-IT" sz="2000" b="1" dirty="0" smtClean="0"/>
              <a:t>Dottorato</a:t>
            </a:r>
            <a:r>
              <a:rPr lang="it-IT" sz="2000" dirty="0" smtClean="0"/>
              <a:t>: contributo massimo di 2.500,00 € per ogni anno, fino ad un massimo di 3 anni</a:t>
            </a:r>
          </a:p>
          <a:p>
            <a:pPr>
              <a:buFont typeface="Wingdings" panose="05000000000000000000" pitchFamily="2" charset="2"/>
              <a:buChar char="§"/>
            </a:pPr>
            <a:r>
              <a:rPr lang="it-IT" sz="2000" b="1" dirty="0" smtClean="0"/>
              <a:t>Master I° e II° livello: </a:t>
            </a:r>
            <a:r>
              <a:rPr lang="it-IT" sz="2000" dirty="0" smtClean="0"/>
              <a:t>contributo massimo di 6.000,00 € per l’intero percorso</a:t>
            </a:r>
            <a:endParaRPr lang="it-IT" sz="2000" b="1" dirty="0" smtClean="0"/>
          </a:p>
          <a:p>
            <a:pPr>
              <a:buFont typeface="Wingdings" panose="05000000000000000000" pitchFamily="2" charset="2"/>
              <a:buChar char="§"/>
            </a:pPr>
            <a:endParaRPr lang="it-IT" sz="2000" dirty="0" smtClean="0"/>
          </a:p>
          <a:p>
            <a:pPr marL="0" indent="0">
              <a:buNone/>
            </a:pPr>
            <a:r>
              <a:rPr lang="it-IT" sz="2000" dirty="0" smtClean="0"/>
              <a:t>Nel caso della Regione Emilia Romagna il titolare del contributo (voucher) è l’apprendista.</a:t>
            </a:r>
            <a:endParaRPr lang="it-IT" sz="2000" dirty="0"/>
          </a:p>
        </p:txBody>
      </p:sp>
    </p:spTree>
    <p:extLst>
      <p:ext uri="{BB962C8B-B14F-4D97-AF65-F5344CB8AC3E}">
        <p14:creationId xmlns:p14="http://schemas.microsoft.com/office/powerpoint/2010/main" val="3537642583"/>
      </p:ext>
    </p:extLst>
  </p:cSld>
  <p:clrMapOvr>
    <a:masterClrMapping/>
  </p:clrMapOvr>
  <p:transition spd="med"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24744" y="1055914"/>
            <a:ext cx="9716900" cy="533400"/>
          </a:xfrm>
        </p:spPr>
        <p:txBody>
          <a:bodyPr/>
          <a:lstStyle/>
          <a:p>
            <a:r>
              <a:rPr lang="it-IT" sz="2800" dirty="0" smtClean="0">
                <a:solidFill>
                  <a:srgbClr val="FF9900"/>
                </a:solidFill>
              </a:rPr>
              <a:t> </a:t>
            </a:r>
            <a:r>
              <a:rPr lang="it-IT" sz="2800" dirty="0">
                <a:solidFill>
                  <a:srgbClr val="FF9900"/>
                </a:solidFill>
              </a:rPr>
              <a:t>Contributi erogatiti dalle Regioni e P.A</a:t>
            </a:r>
            <a:r>
              <a:rPr lang="it-IT" sz="2800" dirty="0" smtClean="0">
                <a:solidFill>
                  <a:srgbClr val="FF9900"/>
                </a:solidFill>
              </a:rPr>
              <a:t>. : alcuni esempi</a:t>
            </a:r>
            <a:endParaRPr lang="it-IT" sz="2800" dirty="0"/>
          </a:p>
        </p:txBody>
      </p:sp>
      <p:sp>
        <p:nvSpPr>
          <p:cNvPr id="3" name="Segnaposto contenuto 2"/>
          <p:cNvSpPr>
            <a:spLocks noGrp="1"/>
          </p:cNvSpPr>
          <p:nvPr>
            <p:ph idx="1"/>
          </p:nvPr>
        </p:nvSpPr>
        <p:spPr>
          <a:xfrm>
            <a:off x="3043646" y="1752600"/>
            <a:ext cx="8132354" cy="4582886"/>
          </a:xfrm>
        </p:spPr>
        <p:txBody>
          <a:bodyPr/>
          <a:lstStyle/>
          <a:p>
            <a:pPr marL="0" indent="0">
              <a:buNone/>
            </a:pPr>
            <a:r>
              <a:rPr lang="it-IT" dirty="0"/>
              <a:t>La Regione </a:t>
            </a:r>
            <a:r>
              <a:rPr lang="it-IT" b="1" dirty="0" smtClean="0"/>
              <a:t>Veneto </a:t>
            </a:r>
            <a:r>
              <a:rPr lang="it-IT" dirty="0" smtClean="0"/>
              <a:t>prevede </a:t>
            </a:r>
            <a:r>
              <a:rPr lang="it-IT" dirty="0"/>
              <a:t>i seguenti contributi</a:t>
            </a:r>
            <a:r>
              <a:rPr lang="it-IT" dirty="0" smtClean="0"/>
              <a:t>:</a:t>
            </a:r>
          </a:p>
          <a:p>
            <a:pPr marL="0" indent="0">
              <a:buNone/>
            </a:pPr>
            <a:endParaRPr lang="it-IT" dirty="0" smtClean="0"/>
          </a:p>
          <a:p>
            <a:pPr marL="0" indent="0">
              <a:buNone/>
            </a:pPr>
            <a:r>
              <a:rPr lang="it-IT" b="1" dirty="0" smtClean="0"/>
              <a:t>Dottorato</a:t>
            </a:r>
          </a:p>
          <a:p>
            <a:r>
              <a:rPr lang="it-IT" dirty="0"/>
              <a:t> </a:t>
            </a:r>
            <a:r>
              <a:rPr lang="it-IT" sz="2000" dirty="0" smtClean="0"/>
              <a:t>importo </a:t>
            </a:r>
            <a:r>
              <a:rPr lang="it-IT" sz="2000" dirty="0"/>
              <a:t>massimo </a:t>
            </a:r>
            <a:r>
              <a:rPr lang="it-IT" sz="2000" dirty="0" smtClean="0"/>
              <a:t>contributo pari </a:t>
            </a:r>
            <a:r>
              <a:rPr lang="it-IT" sz="2000" dirty="0"/>
              <a:t>a </a:t>
            </a:r>
            <a:r>
              <a:rPr lang="it-IT" sz="2000" dirty="0" smtClean="0"/>
              <a:t>2.500,00 € per </a:t>
            </a:r>
            <a:r>
              <a:rPr lang="it-IT" sz="2000" dirty="0"/>
              <a:t>ogni apprendista, per ciascun semestre </a:t>
            </a:r>
            <a:r>
              <a:rPr lang="it-IT" sz="2000" dirty="0" smtClean="0"/>
              <a:t>delle diverse </a:t>
            </a:r>
            <a:r>
              <a:rPr lang="it-IT" sz="2000" dirty="0"/>
              <a:t>annualità del percorso di dottorato. </a:t>
            </a:r>
            <a:endParaRPr lang="it-IT" sz="2000" dirty="0" smtClean="0"/>
          </a:p>
          <a:p>
            <a:r>
              <a:rPr lang="it-IT" sz="2000" dirty="0" smtClean="0"/>
              <a:t>un </a:t>
            </a:r>
            <a:r>
              <a:rPr lang="it-IT" sz="2000" dirty="0"/>
              <a:t>ulteriore contributo onnicomprensivo di </a:t>
            </a:r>
            <a:r>
              <a:rPr lang="it-IT" sz="2000" dirty="0" smtClean="0"/>
              <a:t>2.500,00 € </a:t>
            </a:r>
            <a:r>
              <a:rPr lang="it-IT" sz="2000" dirty="0"/>
              <a:t>per il 4°anno in </a:t>
            </a:r>
            <a:r>
              <a:rPr lang="it-IT" sz="2000" dirty="0" smtClean="0"/>
              <a:t>proroga eventualmente </a:t>
            </a:r>
            <a:r>
              <a:rPr lang="it-IT" sz="2000" dirty="0"/>
              <a:t>necessario per il completamento della tesi di dottorato.</a:t>
            </a:r>
          </a:p>
          <a:p>
            <a:r>
              <a:rPr lang="it-IT" sz="2000" dirty="0"/>
              <a:t>n</a:t>
            </a:r>
            <a:r>
              <a:rPr lang="it-IT" sz="2000" dirty="0" smtClean="0"/>
              <a:t>el </a:t>
            </a:r>
            <a:r>
              <a:rPr lang="it-IT" sz="2000" dirty="0"/>
              <a:t>caso i percorsi di dottorato prevedano un periodo di permanenza all’estero </a:t>
            </a:r>
            <a:r>
              <a:rPr lang="it-IT" sz="2000" dirty="0" smtClean="0"/>
              <a:t>un</a:t>
            </a:r>
            <a:r>
              <a:rPr lang="it-IT" sz="2000" dirty="0"/>
              <a:t> </a:t>
            </a:r>
            <a:r>
              <a:rPr lang="it-IT" sz="2000" dirty="0" smtClean="0"/>
              <a:t>ulteriore </a:t>
            </a:r>
            <a:r>
              <a:rPr lang="it-IT" sz="2000" dirty="0"/>
              <a:t>contributo di </a:t>
            </a:r>
            <a:r>
              <a:rPr lang="it-IT" sz="2000" dirty="0" smtClean="0"/>
              <a:t>500,00 € </a:t>
            </a:r>
            <a:r>
              <a:rPr lang="it-IT" sz="2000" dirty="0"/>
              <a:t>al mese per la copertura dei costi legati a tale permanenza (per una </a:t>
            </a:r>
            <a:r>
              <a:rPr lang="it-IT" sz="2000" dirty="0" smtClean="0"/>
              <a:t>durata massima </a:t>
            </a:r>
            <a:r>
              <a:rPr lang="it-IT" sz="2000" dirty="0"/>
              <a:t>di 12 mesi).</a:t>
            </a:r>
            <a:endParaRPr lang="it-IT" sz="2000" dirty="0" smtClean="0"/>
          </a:p>
          <a:p>
            <a:endParaRPr lang="it-IT" dirty="0"/>
          </a:p>
        </p:txBody>
      </p:sp>
    </p:spTree>
    <p:extLst>
      <p:ext uri="{BB962C8B-B14F-4D97-AF65-F5344CB8AC3E}">
        <p14:creationId xmlns:p14="http://schemas.microsoft.com/office/powerpoint/2010/main" val="1905947241"/>
      </p:ext>
    </p:extLst>
  </p:cSld>
  <p:clrMapOvr>
    <a:masterClrMapping/>
  </p:clrMapOvr>
  <p:transition spd="med"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63933" y="990600"/>
            <a:ext cx="9506026" cy="533400"/>
          </a:xfrm>
        </p:spPr>
        <p:txBody>
          <a:bodyPr/>
          <a:lstStyle/>
          <a:p>
            <a:r>
              <a:rPr lang="it-IT" sz="2800" dirty="0" smtClean="0">
                <a:solidFill>
                  <a:srgbClr val="FF9900"/>
                </a:solidFill>
              </a:rPr>
              <a:t>Contributi </a:t>
            </a:r>
            <a:r>
              <a:rPr lang="it-IT" sz="2800" dirty="0">
                <a:solidFill>
                  <a:srgbClr val="FF9900"/>
                </a:solidFill>
              </a:rPr>
              <a:t>erogatiti dalle Regioni e P.A</a:t>
            </a:r>
            <a:r>
              <a:rPr lang="it-IT" sz="2800" dirty="0" smtClean="0">
                <a:solidFill>
                  <a:srgbClr val="FF9900"/>
                </a:solidFill>
              </a:rPr>
              <a:t>. : alcuni esempi </a:t>
            </a:r>
            <a:endParaRPr lang="it-IT" sz="2800" dirty="0"/>
          </a:p>
        </p:txBody>
      </p:sp>
      <p:sp>
        <p:nvSpPr>
          <p:cNvPr id="3" name="Segnaposto contenuto 2"/>
          <p:cNvSpPr>
            <a:spLocks noGrp="1"/>
          </p:cNvSpPr>
          <p:nvPr>
            <p:ph idx="1"/>
          </p:nvPr>
        </p:nvSpPr>
        <p:spPr>
          <a:xfrm>
            <a:off x="2116184" y="1942012"/>
            <a:ext cx="9020628" cy="4576354"/>
          </a:xfrm>
        </p:spPr>
        <p:txBody>
          <a:bodyPr/>
          <a:lstStyle/>
          <a:p>
            <a:pPr marL="0" indent="0">
              <a:buNone/>
            </a:pPr>
            <a:r>
              <a:rPr lang="it-IT" b="1" dirty="0" smtClean="0"/>
              <a:t>Regione Veneto – Master I° e </a:t>
            </a:r>
            <a:r>
              <a:rPr lang="it-IT" b="1" dirty="0" err="1" smtClean="0"/>
              <a:t>II°</a:t>
            </a:r>
            <a:r>
              <a:rPr lang="it-IT" b="1" dirty="0" smtClean="0"/>
              <a:t> livello</a:t>
            </a:r>
          </a:p>
          <a:p>
            <a:pPr marL="0" indent="0">
              <a:buNone/>
            </a:pPr>
            <a:endParaRPr lang="it-IT" b="1" dirty="0"/>
          </a:p>
          <a:p>
            <a:pPr marL="0" indent="0">
              <a:buNone/>
            </a:pPr>
            <a:r>
              <a:rPr lang="it-IT" sz="1800" dirty="0" smtClean="0"/>
              <a:t>Il </a:t>
            </a:r>
            <a:r>
              <a:rPr lang="it-IT" sz="1800" dirty="0"/>
              <a:t>contributo finanziario, di natura forfettaria onnicomprensiva, indipendentemente dalla </a:t>
            </a:r>
            <a:r>
              <a:rPr lang="it-IT" sz="1800" dirty="0" smtClean="0"/>
              <a:t>durata complessiva </a:t>
            </a:r>
            <a:r>
              <a:rPr lang="it-IT" sz="1800" dirty="0"/>
              <a:t>della formazione, consiste in:</a:t>
            </a:r>
          </a:p>
          <a:p>
            <a:r>
              <a:rPr lang="it-IT" sz="1800" dirty="0"/>
              <a:t>- voucher formativo di importo fino ad un massimo di 6.000,00 €</a:t>
            </a:r>
            <a:r>
              <a:rPr lang="it-IT" sz="1800" dirty="0" smtClean="0"/>
              <a:t>, </a:t>
            </a:r>
            <a:r>
              <a:rPr lang="it-IT" sz="1800" dirty="0"/>
              <a:t>per ciascun apprendista, per </a:t>
            </a:r>
            <a:r>
              <a:rPr lang="it-IT" sz="1800" dirty="0" smtClean="0"/>
              <a:t>la partecipazione </a:t>
            </a:r>
            <a:r>
              <a:rPr lang="it-IT" sz="1800" dirty="0"/>
              <a:t>all’attività formativa esterna all’azienda. </a:t>
            </a:r>
            <a:endParaRPr lang="it-IT" sz="1800" dirty="0" smtClean="0"/>
          </a:p>
          <a:p>
            <a:r>
              <a:rPr lang="it-IT" sz="1800" dirty="0" smtClean="0"/>
              <a:t>- </a:t>
            </a:r>
            <a:r>
              <a:rPr lang="it-IT" sz="1800" dirty="0"/>
              <a:t>voucher formativo di importo fino ad un massimo di 6.000,00 €</a:t>
            </a:r>
            <a:r>
              <a:rPr lang="it-IT" sz="1800" dirty="0" smtClean="0"/>
              <a:t>, </a:t>
            </a:r>
            <a:r>
              <a:rPr lang="it-IT" sz="1800" dirty="0"/>
              <a:t>per ciascun apprendista per </a:t>
            </a:r>
            <a:r>
              <a:rPr lang="it-IT" sz="1800" dirty="0" smtClean="0"/>
              <a:t>la partecipazione </a:t>
            </a:r>
            <a:r>
              <a:rPr lang="it-IT" sz="1800" dirty="0"/>
              <a:t>all’attività formativa interna all’azienda. </a:t>
            </a:r>
            <a:endParaRPr lang="it-IT" sz="1800" dirty="0" smtClean="0"/>
          </a:p>
          <a:p>
            <a:pPr marL="0" indent="0">
              <a:buNone/>
            </a:pPr>
            <a:r>
              <a:rPr lang="it-IT" sz="1800" dirty="0" smtClean="0"/>
              <a:t>I voucher, il cui titolare è l’apprendista, sono riconoscibili </a:t>
            </a:r>
            <a:r>
              <a:rPr lang="it-IT" sz="1800" dirty="0"/>
              <a:t>qualora </a:t>
            </a:r>
            <a:r>
              <a:rPr lang="it-IT" sz="1800" dirty="0" smtClean="0"/>
              <a:t>il destinatario </a:t>
            </a:r>
            <a:r>
              <a:rPr lang="it-IT" sz="1800" dirty="0"/>
              <a:t>abbia frequentato almeno il 70% delle ore di </a:t>
            </a:r>
            <a:r>
              <a:rPr lang="it-IT" sz="1800" dirty="0" smtClean="0"/>
              <a:t>formazione </a:t>
            </a:r>
            <a:r>
              <a:rPr lang="it-IT" sz="1800" dirty="0"/>
              <a:t>previste</a:t>
            </a:r>
            <a:r>
              <a:rPr lang="it-IT" sz="1800" dirty="0" smtClean="0"/>
              <a:t>.</a:t>
            </a:r>
          </a:p>
          <a:p>
            <a:pPr marL="0" indent="0">
              <a:buNone/>
            </a:pPr>
            <a:endParaRPr lang="it-IT" sz="1800" dirty="0" smtClean="0"/>
          </a:p>
          <a:p>
            <a:pPr marL="0" indent="0">
              <a:buNone/>
            </a:pPr>
            <a:r>
              <a:rPr lang="it-IT" sz="1800" dirty="0" smtClean="0"/>
              <a:t>Le </a:t>
            </a:r>
            <a:r>
              <a:rPr lang="it-IT" sz="1800" dirty="0"/>
              <a:t>richieste di voucher possono essere presentate da più apprendisti della stessa impresa anche per </a:t>
            </a:r>
            <a:r>
              <a:rPr lang="it-IT" sz="1800" dirty="0" smtClean="0"/>
              <a:t>la frequenza </a:t>
            </a:r>
            <a:r>
              <a:rPr lang="it-IT" sz="1800" dirty="0"/>
              <a:t>di Master diversi, ma l’importo riferito a ciascuna azienda potrà essere al massimo di </a:t>
            </a:r>
            <a:r>
              <a:rPr lang="it-IT" sz="1800" dirty="0" smtClean="0"/>
              <a:t>Euro 30.000,00</a:t>
            </a:r>
            <a:r>
              <a:rPr lang="it-IT" sz="1800" dirty="0"/>
              <a:t>.</a:t>
            </a:r>
          </a:p>
        </p:txBody>
      </p:sp>
    </p:spTree>
    <p:extLst>
      <p:ext uri="{BB962C8B-B14F-4D97-AF65-F5344CB8AC3E}">
        <p14:creationId xmlns:p14="http://schemas.microsoft.com/office/powerpoint/2010/main" val="3784814469"/>
      </p:ext>
    </p:extLst>
  </p:cSld>
  <p:clrMapOvr>
    <a:masterClrMapping/>
  </p:clrMapOvr>
  <p:transition spd="med"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63484" y="1277983"/>
            <a:ext cx="9797143" cy="533400"/>
          </a:xfrm>
        </p:spPr>
        <p:txBody>
          <a:bodyPr/>
          <a:lstStyle/>
          <a:p>
            <a:r>
              <a:rPr lang="it-IT" sz="2800" dirty="0" smtClean="0">
                <a:solidFill>
                  <a:srgbClr val="FF9900"/>
                </a:solidFill>
              </a:rPr>
              <a:t>Contributi </a:t>
            </a:r>
            <a:r>
              <a:rPr lang="it-IT" sz="2800" dirty="0">
                <a:solidFill>
                  <a:srgbClr val="FF9900"/>
                </a:solidFill>
              </a:rPr>
              <a:t>erogatiti dalle Regioni e </a:t>
            </a:r>
            <a:r>
              <a:rPr lang="it-IT" sz="2800" dirty="0" smtClean="0">
                <a:solidFill>
                  <a:srgbClr val="FF9900"/>
                </a:solidFill>
              </a:rPr>
              <a:t>P.A. : alcuni esempi</a:t>
            </a:r>
            <a:endParaRPr lang="it-IT" sz="2800" dirty="0"/>
          </a:p>
        </p:txBody>
      </p:sp>
      <p:sp>
        <p:nvSpPr>
          <p:cNvPr id="3" name="Segnaposto contenuto 2"/>
          <p:cNvSpPr>
            <a:spLocks noGrp="1"/>
          </p:cNvSpPr>
          <p:nvPr>
            <p:ph idx="1"/>
          </p:nvPr>
        </p:nvSpPr>
        <p:spPr>
          <a:xfrm>
            <a:off x="3477623" y="2457994"/>
            <a:ext cx="7620000" cy="3733800"/>
          </a:xfrm>
        </p:spPr>
        <p:txBody>
          <a:bodyPr/>
          <a:lstStyle/>
          <a:p>
            <a:pPr marL="0" lvl="0" indent="0">
              <a:buNone/>
            </a:pPr>
            <a:r>
              <a:rPr lang="it-IT" sz="2000" dirty="0"/>
              <a:t>La </a:t>
            </a:r>
            <a:r>
              <a:rPr lang="it-IT" sz="2000" b="1" dirty="0" smtClean="0"/>
              <a:t>P.A. di Trento </a:t>
            </a:r>
            <a:r>
              <a:rPr lang="it-IT" sz="2000" dirty="0" smtClean="0"/>
              <a:t>prevede </a:t>
            </a:r>
            <a:r>
              <a:rPr lang="it-IT" sz="2000" dirty="0"/>
              <a:t>i seguenti contributi</a:t>
            </a:r>
            <a:r>
              <a:rPr lang="it-IT" sz="2000" dirty="0" smtClean="0"/>
              <a:t>:</a:t>
            </a:r>
          </a:p>
          <a:p>
            <a:pPr marL="0" lvl="0" indent="0">
              <a:buNone/>
            </a:pPr>
            <a:endParaRPr lang="it-IT" sz="2000" dirty="0"/>
          </a:p>
          <a:p>
            <a:pPr lvl="0">
              <a:buFont typeface="Wingdings" panose="05000000000000000000" pitchFamily="2" charset="2"/>
              <a:buChar char="§"/>
            </a:pPr>
            <a:r>
              <a:rPr lang="it-IT" sz="2000" b="1" dirty="0" smtClean="0"/>
              <a:t>Diploma di istruzione tecnica e professionale</a:t>
            </a:r>
            <a:r>
              <a:rPr lang="it-IT" sz="2000" dirty="0" smtClean="0"/>
              <a:t>: 1.500,00 € all’anno per apprendista</a:t>
            </a:r>
          </a:p>
          <a:p>
            <a:pPr lvl="0">
              <a:buFont typeface="Wingdings" panose="05000000000000000000" pitchFamily="2" charset="2"/>
              <a:buChar char="§"/>
            </a:pPr>
            <a:r>
              <a:rPr lang="it-IT" sz="2000" b="1" dirty="0" smtClean="0"/>
              <a:t>Diploma di tecnico superiore</a:t>
            </a:r>
            <a:r>
              <a:rPr lang="it-IT" sz="2000" dirty="0" smtClean="0"/>
              <a:t>: 4.000,00 € durante il primo anno o all’inizio del secondo anno</a:t>
            </a:r>
          </a:p>
          <a:p>
            <a:pPr lvl="0">
              <a:buFont typeface="Wingdings" panose="05000000000000000000" pitchFamily="2" charset="2"/>
              <a:buChar char="§"/>
            </a:pPr>
            <a:r>
              <a:rPr lang="it-IT" sz="2000" b="1" dirty="0" smtClean="0"/>
              <a:t>Attività di ricerca: </a:t>
            </a:r>
            <a:r>
              <a:rPr lang="it-IT" sz="2000" dirty="0" smtClean="0"/>
              <a:t>2.000,00 € all’anno per i primi due anni se uomo – 2.500,00 </a:t>
            </a:r>
            <a:r>
              <a:rPr lang="it-IT" sz="2000" dirty="0"/>
              <a:t>€ all’anno per i primi due anni se </a:t>
            </a:r>
            <a:r>
              <a:rPr lang="it-IT" sz="2000" dirty="0" smtClean="0"/>
              <a:t>donna</a:t>
            </a:r>
          </a:p>
          <a:p>
            <a:pPr lvl="0">
              <a:buFont typeface="Wingdings" panose="05000000000000000000" pitchFamily="2" charset="2"/>
              <a:buChar char="§"/>
            </a:pPr>
            <a:endParaRPr lang="it-IT" sz="2000" dirty="0"/>
          </a:p>
          <a:p>
            <a:pPr marL="0" indent="0">
              <a:buNone/>
            </a:pPr>
            <a:r>
              <a:rPr lang="it-IT" sz="2000" dirty="0" smtClean="0"/>
              <a:t>I </a:t>
            </a:r>
            <a:r>
              <a:rPr lang="it-IT" sz="2000" dirty="0"/>
              <a:t>finanziamenti vengono erogati alle aziende.</a:t>
            </a:r>
          </a:p>
        </p:txBody>
      </p:sp>
    </p:spTree>
    <p:extLst>
      <p:ext uri="{BB962C8B-B14F-4D97-AF65-F5344CB8AC3E}">
        <p14:creationId xmlns:p14="http://schemas.microsoft.com/office/powerpoint/2010/main" val="1709240105"/>
      </p:ext>
    </p:extLst>
  </p:cSld>
  <p:clrMapOvr>
    <a:masterClrMapping/>
  </p:clrMapOvr>
  <p:transition spd="med"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37926" y="914399"/>
            <a:ext cx="8638073" cy="625151"/>
          </a:xfrm>
        </p:spPr>
        <p:txBody>
          <a:bodyPr/>
          <a:lstStyle/>
          <a:p>
            <a:pPr algn="ctr">
              <a:lnSpc>
                <a:spcPct val="100000"/>
              </a:lnSpc>
            </a:pPr>
            <a:r>
              <a:rPr lang="it-IT" sz="2000" dirty="0" smtClean="0">
                <a:solidFill>
                  <a:srgbClr val="FF9900"/>
                </a:solidFill>
              </a:rPr>
              <a:t>Il quadro di riferimento Europeo:</a:t>
            </a:r>
            <a:br>
              <a:rPr lang="it-IT" sz="2000" dirty="0" smtClean="0">
                <a:solidFill>
                  <a:srgbClr val="FF9900"/>
                </a:solidFill>
              </a:rPr>
            </a:br>
            <a:r>
              <a:rPr lang="it-IT" sz="2000" dirty="0" smtClean="0">
                <a:solidFill>
                  <a:srgbClr val="FF9900"/>
                </a:solidFill>
              </a:rPr>
              <a:t>Youth </a:t>
            </a:r>
            <a:r>
              <a:rPr lang="it-IT" sz="2000" dirty="0" err="1" smtClean="0">
                <a:solidFill>
                  <a:srgbClr val="FF9900"/>
                </a:solidFill>
              </a:rPr>
              <a:t>garantee</a:t>
            </a:r>
            <a:r>
              <a:rPr lang="it-IT" sz="2000" dirty="0" smtClean="0">
                <a:solidFill>
                  <a:srgbClr val="FF9900"/>
                </a:solidFill>
              </a:rPr>
              <a:t> e </a:t>
            </a:r>
            <a:r>
              <a:rPr lang="it-IT" sz="2000" dirty="0" err="1" smtClean="0">
                <a:solidFill>
                  <a:srgbClr val="FF9900"/>
                </a:solidFill>
              </a:rPr>
              <a:t>European</a:t>
            </a:r>
            <a:r>
              <a:rPr lang="it-IT" sz="2000" dirty="0" smtClean="0">
                <a:solidFill>
                  <a:srgbClr val="FF9900"/>
                </a:solidFill>
              </a:rPr>
              <a:t> </a:t>
            </a:r>
            <a:r>
              <a:rPr lang="it-IT" sz="2000" dirty="0" err="1" smtClean="0">
                <a:solidFill>
                  <a:srgbClr val="FF9900"/>
                </a:solidFill>
              </a:rPr>
              <a:t>Alliance</a:t>
            </a:r>
            <a:r>
              <a:rPr lang="it-IT" sz="2000" dirty="0" smtClean="0">
                <a:solidFill>
                  <a:srgbClr val="FF9900"/>
                </a:solidFill>
              </a:rPr>
              <a:t> for </a:t>
            </a:r>
            <a:r>
              <a:rPr lang="it-IT" sz="2000" dirty="0" err="1" smtClean="0">
                <a:solidFill>
                  <a:srgbClr val="FF9900"/>
                </a:solidFill>
              </a:rPr>
              <a:t>Apprentiships</a:t>
            </a:r>
            <a:endParaRPr lang="it-IT" sz="2000" dirty="0"/>
          </a:p>
        </p:txBody>
      </p:sp>
      <p:sp>
        <p:nvSpPr>
          <p:cNvPr id="3" name="Segnaposto contenuto 2"/>
          <p:cNvSpPr>
            <a:spLocks noGrp="1"/>
          </p:cNvSpPr>
          <p:nvPr>
            <p:ph idx="1"/>
          </p:nvPr>
        </p:nvSpPr>
        <p:spPr/>
        <p:txBody>
          <a:bodyPr/>
          <a:lstStyle/>
          <a:p>
            <a:r>
              <a:rPr lang="it-IT" sz="2200" dirty="0" smtClean="0"/>
              <a:t> Nell’aprile 2013 il Consiglio europeo adotta la «Garanzia per i Giovani», la proposta della Commissione nell’ambito del Pacchetto sull’occupazione giovanile</a:t>
            </a:r>
          </a:p>
          <a:p>
            <a:r>
              <a:rPr lang="it-IT" sz="2200" dirty="0"/>
              <a:t>A fronte dei livelli inaccettabili di disoccupazione giovanile è necessario che i responsabili dell'istruzione e dell'occupazione collaborino urgentemente per agevolare il passaggio dei giovani europei dalla scuola al mondo del </a:t>
            </a:r>
            <a:r>
              <a:rPr lang="it-IT" sz="2200" dirty="0" smtClean="0"/>
              <a:t>lavoro</a:t>
            </a:r>
          </a:p>
          <a:p>
            <a:r>
              <a:rPr lang="it-IT" sz="2200" dirty="0" smtClean="0"/>
              <a:t>La Commissione, inoltre, </a:t>
            </a:r>
            <a:r>
              <a:rPr lang="it-IT" sz="2200" dirty="0"/>
              <a:t>nel suo ultimo esame trimestrale sull'occupazione e sulla situazione sociale nell'UE, ha rilevato </a:t>
            </a:r>
            <a:r>
              <a:rPr lang="it-IT" sz="2200" dirty="0" smtClean="0"/>
              <a:t>che l’apprendistato </a:t>
            </a:r>
            <a:r>
              <a:rPr lang="it-IT" sz="2200" dirty="0"/>
              <a:t>e i tirocini sono spesso un trampolino verso un posto di lavoro fisso (cfr. </a:t>
            </a:r>
            <a:r>
              <a:rPr lang="it-IT" sz="2200" dirty="0">
                <a:hlinkClick r:id="rId2"/>
              </a:rPr>
              <a:t>IP/13/601</a:t>
            </a:r>
            <a:r>
              <a:rPr lang="it-IT" sz="2200" dirty="0" smtClean="0"/>
              <a:t>).</a:t>
            </a:r>
          </a:p>
          <a:p>
            <a:endParaRPr lang="it-IT" dirty="0"/>
          </a:p>
          <a:p>
            <a:endParaRPr lang="it-IT" dirty="0"/>
          </a:p>
        </p:txBody>
      </p:sp>
    </p:spTree>
    <p:extLst>
      <p:ext uri="{BB962C8B-B14F-4D97-AF65-F5344CB8AC3E}">
        <p14:creationId xmlns:p14="http://schemas.microsoft.com/office/powerpoint/2010/main" val="1185687847"/>
      </p:ext>
    </p:extLst>
  </p:cSld>
  <p:clrMapOvr>
    <a:masterClrMapping/>
  </p:clrMapOvr>
  <p:transition spd="med"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03567" y="990600"/>
            <a:ext cx="9045094" cy="533400"/>
          </a:xfrm>
        </p:spPr>
        <p:txBody>
          <a:bodyPr/>
          <a:lstStyle/>
          <a:p>
            <a:r>
              <a:rPr lang="it-IT" dirty="0" smtClean="0">
                <a:solidFill>
                  <a:srgbClr val="FF9900"/>
                </a:solidFill>
              </a:rPr>
              <a:t>Articolazione </a:t>
            </a:r>
            <a:r>
              <a:rPr lang="it-IT" dirty="0">
                <a:solidFill>
                  <a:srgbClr val="FF9900"/>
                </a:solidFill>
              </a:rPr>
              <a:t>e durata percorsi </a:t>
            </a:r>
            <a:r>
              <a:rPr lang="it-IT" dirty="0" smtClean="0">
                <a:solidFill>
                  <a:srgbClr val="FF9900"/>
                </a:solidFill>
              </a:rPr>
              <a:t>formativi : alcuni esempi</a:t>
            </a:r>
            <a:endParaRPr lang="it-IT" dirty="0"/>
          </a:p>
        </p:txBody>
      </p:sp>
      <p:sp>
        <p:nvSpPr>
          <p:cNvPr id="3" name="Segnaposto contenuto 2"/>
          <p:cNvSpPr>
            <a:spLocks noGrp="1"/>
          </p:cNvSpPr>
          <p:nvPr>
            <p:ph idx="1"/>
          </p:nvPr>
        </p:nvSpPr>
        <p:spPr>
          <a:xfrm>
            <a:off x="3556000" y="1752599"/>
            <a:ext cx="7620000" cy="4937449"/>
          </a:xfrm>
        </p:spPr>
        <p:txBody>
          <a:bodyPr/>
          <a:lstStyle/>
          <a:p>
            <a:pPr marL="0" indent="0">
              <a:buNone/>
            </a:pPr>
            <a:r>
              <a:rPr lang="it-IT" sz="2000" dirty="0"/>
              <a:t>La </a:t>
            </a:r>
            <a:r>
              <a:rPr lang="it-IT" sz="2000" b="1" dirty="0"/>
              <a:t>Regione </a:t>
            </a:r>
            <a:r>
              <a:rPr lang="it-IT" sz="2000" b="1" dirty="0" smtClean="0"/>
              <a:t>Emilia Romagna </a:t>
            </a:r>
            <a:r>
              <a:rPr lang="it-IT" sz="2000" dirty="0" smtClean="0"/>
              <a:t>con </a:t>
            </a:r>
            <a:r>
              <a:rPr lang="it-IT" sz="2000" dirty="0"/>
              <a:t>riferimento </a:t>
            </a:r>
            <a:r>
              <a:rPr lang="it-IT" sz="2000" dirty="0" smtClean="0"/>
              <a:t>alle diverse tipologie prevede:</a:t>
            </a:r>
            <a:endParaRPr lang="it-IT" sz="2000" dirty="0"/>
          </a:p>
          <a:p>
            <a:r>
              <a:rPr lang="it-IT" sz="2000" b="1" dirty="0" smtClean="0"/>
              <a:t>Laurea e laurea magistrale</a:t>
            </a:r>
            <a:r>
              <a:rPr lang="it-IT" sz="2000" dirty="0" smtClean="0"/>
              <a:t>: </a:t>
            </a:r>
            <a:r>
              <a:rPr lang="it-IT" sz="2000" b="1" dirty="0" smtClean="0"/>
              <a:t>240 ore </a:t>
            </a:r>
            <a:r>
              <a:rPr lang="it-IT" sz="2000" dirty="0" smtClean="0"/>
              <a:t>annue di apprendimento formale obbligatorio  - </a:t>
            </a:r>
            <a:r>
              <a:rPr lang="it-IT" sz="2000" b="1" dirty="0" smtClean="0"/>
              <a:t>150 ore</a:t>
            </a:r>
            <a:r>
              <a:rPr lang="it-IT" sz="2000" dirty="0" smtClean="0"/>
              <a:t> in azienda e </a:t>
            </a:r>
            <a:r>
              <a:rPr lang="it-IT" sz="2000" b="1" dirty="0" smtClean="0"/>
              <a:t>90 ore </a:t>
            </a:r>
            <a:r>
              <a:rPr lang="it-IT" sz="2000" dirty="0" smtClean="0"/>
              <a:t>di attività accademiche </a:t>
            </a:r>
          </a:p>
          <a:p>
            <a:r>
              <a:rPr lang="it-IT" sz="2000" b="1" dirty="0" smtClean="0"/>
              <a:t>Dottorato</a:t>
            </a:r>
            <a:r>
              <a:rPr lang="it-IT" sz="2000" dirty="0" smtClean="0"/>
              <a:t>: non meno di </a:t>
            </a:r>
            <a:r>
              <a:rPr lang="it-IT" sz="2000" b="1" dirty="0" smtClean="0"/>
              <a:t>120 ore</a:t>
            </a:r>
            <a:r>
              <a:rPr lang="it-IT" sz="2000" dirty="0" smtClean="0"/>
              <a:t> per anno</a:t>
            </a:r>
          </a:p>
          <a:p>
            <a:r>
              <a:rPr lang="it-IT" sz="2000" b="1" dirty="0" smtClean="0"/>
              <a:t>Master I° e II° livello</a:t>
            </a:r>
            <a:r>
              <a:rPr lang="it-IT" sz="2000" dirty="0" smtClean="0"/>
              <a:t>: </a:t>
            </a:r>
            <a:r>
              <a:rPr lang="it-IT" sz="2000" b="1" dirty="0"/>
              <a:t>1500 </a:t>
            </a:r>
            <a:r>
              <a:rPr lang="it-IT" sz="2000" b="1" dirty="0" smtClean="0"/>
              <a:t>ore</a:t>
            </a:r>
            <a:r>
              <a:rPr lang="it-IT" sz="2000" dirty="0"/>
              <a:t> </a:t>
            </a:r>
            <a:r>
              <a:rPr lang="it-IT" sz="2000" dirty="0" smtClean="0"/>
              <a:t>corrispondenti </a:t>
            </a:r>
            <a:r>
              <a:rPr lang="it-IT" sz="2000" dirty="0"/>
              <a:t>a </a:t>
            </a:r>
            <a:r>
              <a:rPr lang="it-IT" sz="2000" b="1" dirty="0"/>
              <a:t>60 crediti </a:t>
            </a:r>
            <a:r>
              <a:rPr lang="it-IT" sz="2000" dirty="0"/>
              <a:t>di cui:</a:t>
            </a:r>
          </a:p>
          <a:p>
            <a:pPr marL="0" indent="0">
              <a:buNone/>
            </a:pPr>
            <a:r>
              <a:rPr lang="it-IT" sz="2000" dirty="0" smtClean="0"/>
              <a:t>   a</a:t>
            </a:r>
            <a:r>
              <a:rPr lang="it-IT" sz="2000" dirty="0"/>
              <a:t>) </a:t>
            </a:r>
            <a:r>
              <a:rPr lang="it-IT" sz="2000" b="1" dirty="0"/>
              <a:t>480 ore </a:t>
            </a:r>
            <a:r>
              <a:rPr lang="it-IT" sz="2000" dirty="0"/>
              <a:t>di didattica;</a:t>
            </a:r>
          </a:p>
          <a:p>
            <a:pPr marL="0" indent="0">
              <a:buNone/>
            </a:pPr>
            <a:r>
              <a:rPr lang="it-IT" sz="2000" dirty="0" smtClean="0"/>
              <a:t>   b</a:t>
            </a:r>
            <a:r>
              <a:rPr lang="it-IT" sz="2000" dirty="0"/>
              <a:t>) Almeno </a:t>
            </a:r>
            <a:r>
              <a:rPr lang="it-IT" sz="2000" b="1" dirty="0"/>
              <a:t>500 ore </a:t>
            </a:r>
            <a:r>
              <a:rPr lang="it-IT" sz="2000" dirty="0"/>
              <a:t>di formazione interna </a:t>
            </a:r>
            <a:r>
              <a:rPr lang="it-IT" sz="2000" dirty="0" smtClean="0"/>
              <a:t>all’impresa</a:t>
            </a:r>
          </a:p>
          <a:p>
            <a:pPr marL="0" indent="0">
              <a:buNone/>
            </a:pPr>
            <a:r>
              <a:rPr lang="it-IT" sz="2000" dirty="0" smtClean="0"/>
              <a:t>       opportunamente </a:t>
            </a:r>
            <a:r>
              <a:rPr lang="it-IT" sz="2000" dirty="0"/>
              <a:t>assistita e verificata;</a:t>
            </a:r>
          </a:p>
          <a:p>
            <a:pPr marL="0" indent="0">
              <a:buNone/>
            </a:pPr>
            <a:r>
              <a:rPr lang="it-IT" sz="2000" dirty="0" smtClean="0"/>
              <a:t>   c</a:t>
            </a:r>
            <a:r>
              <a:rPr lang="it-IT" sz="2000" dirty="0"/>
              <a:t>) Il restante monte ore orario di “studio personale o altra attività </a:t>
            </a:r>
          </a:p>
          <a:p>
            <a:pPr marL="0" indent="0">
              <a:buNone/>
            </a:pPr>
            <a:r>
              <a:rPr lang="it-IT" sz="2000" dirty="0" smtClean="0"/>
              <a:t>       formativa </a:t>
            </a:r>
            <a:r>
              <a:rPr lang="it-IT" sz="2000" dirty="0"/>
              <a:t>di tipo individuale” sino </a:t>
            </a:r>
            <a:r>
              <a:rPr lang="it-IT" sz="2000" dirty="0" smtClean="0"/>
              <a:t>alla concorrenza </a:t>
            </a:r>
            <a:r>
              <a:rPr lang="it-IT" sz="2000" dirty="0"/>
              <a:t>delle </a:t>
            </a:r>
            <a:r>
              <a:rPr lang="it-IT" sz="2000" b="1" dirty="0" smtClean="0"/>
              <a:t>1500</a:t>
            </a:r>
          </a:p>
          <a:p>
            <a:pPr marL="0" indent="0">
              <a:buNone/>
            </a:pPr>
            <a:r>
              <a:rPr lang="it-IT" sz="2000" b="1" dirty="0"/>
              <a:t> </a:t>
            </a:r>
            <a:r>
              <a:rPr lang="it-IT" sz="2000" b="1" dirty="0" smtClean="0"/>
              <a:t>      </a:t>
            </a:r>
            <a:r>
              <a:rPr lang="it-IT" sz="2000" b="1" dirty="0"/>
              <a:t>ore</a:t>
            </a:r>
            <a:r>
              <a:rPr lang="it-IT" sz="2000" dirty="0"/>
              <a:t> previste.</a:t>
            </a:r>
            <a:endParaRPr lang="it-IT" sz="2000" dirty="0" smtClean="0"/>
          </a:p>
          <a:p>
            <a:pPr marL="0" indent="0">
              <a:buNone/>
            </a:pPr>
            <a:endParaRPr lang="it-IT" sz="2000" dirty="0"/>
          </a:p>
          <a:p>
            <a:pPr marL="0" indent="0">
              <a:buNone/>
            </a:pPr>
            <a:endParaRPr lang="it-IT" sz="2000" dirty="0"/>
          </a:p>
          <a:p>
            <a:endParaRPr lang="it-IT" dirty="0"/>
          </a:p>
        </p:txBody>
      </p:sp>
    </p:spTree>
    <p:extLst>
      <p:ext uri="{BB962C8B-B14F-4D97-AF65-F5344CB8AC3E}">
        <p14:creationId xmlns:p14="http://schemas.microsoft.com/office/powerpoint/2010/main" val="3271611229"/>
      </p:ext>
    </p:extLst>
  </p:cSld>
  <p:clrMapOvr>
    <a:masterClrMapping/>
  </p:clrMapOvr>
  <p:transition spd="med"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881051" y="990600"/>
            <a:ext cx="9698239" cy="533400"/>
          </a:xfrm>
        </p:spPr>
        <p:txBody>
          <a:bodyPr/>
          <a:lstStyle/>
          <a:p>
            <a:r>
              <a:rPr lang="it-IT" dirty="0" smtClean="0">
                <a:solidFill>
                  <a:srgbClr val="FF9900"/>
                </a:solidFill>
              </a:rPr>
              <a:t>Articolazione e durata percorsi formativi: alcuni esempi</a:t>
            </a:r>
            <a:endParaRPr lang="it-IT" dirty="0"/>
          </a:p>
        </p:txBody>
      </p:sp>
      <p:sp>
        <p:nvSpPr>
          <p:cNvPr id="3" name="Segnaposto contenuto 2"/>
          <p:cNvSpPr>
            <a:spLocks noGrp="1"/>
          </p:cNvSpPr>
          <p:nvPr>
            <p:ph idx="1"/>
          </p:nvPr>
        </p:nvSpPr>
        <p:spPr>
          <a:xfrm>
            <a:off x="3346994" y="1870166"/>
            <a:ext cx="7620000" cy="4321629"/>
          </a:xfrm>
        </p:spPr>
        <p:txBody>
          <a:bodyPr/>
          <a:lstStyle/>
          <a:p>
            <a:pPr marL="0" indent="0">
              <a:buNone/>
            </a:pPr>
            <a:r>
              <a:rPr lang="it-IT" dirty="0" smtClean="0"/>
              <a:t>La </a:t>
            </a:r>
            <a:r>
              <a:rPr lang="it-IT" b="1" dirty="0" smtClean="0"/>
              <a:t>Regione Sicilia </a:t>
            </a:r>
            <a:r>
              <a:rPr lang="it-IT" dirty="0" smtClean="0"/>
              <a:t>con riferimento ai Master di I° e II° livello prevede:</a:t>
            </a:r>
          </a:p>
          <a:p>
            <a:pPr marL="0" indent="0">
              <a:buNone/>
            </a:pPr>
            <a:endParaRPr lang="it-IT" sz="2000" dirty="0"/>
          </a:p>
          <a:p>
            <a:pPr lvl="0"/>
            <a:r>
              <a:rPr lang="it-IT" sz="2000" b="1" dirty="0"/>
              <a:t>400 ore</a:t>
            </a:r>
            <a:r>
              <a:rPr lang="it-IT" sz="2000" dirty="0"/>
              <a:t> di impegno per la “Formazione universitaria d’aula</a:t>
            </a:r>
            <a:r>
              <a:rPr lang="it-IT" sz="2000" dirty="0" smtClean="0"/>
              <a:t>”;</a:t>
            </a:r>
            <a:endParaRPr lang="it-IT" sz="2000" dirty="0"/>
          </a:p>
          <a:p>
            <a:pPr lvl="0"/>
            <a:r>
              <a:rPr lang="it-IT" sz="2000" b="1" dirty="0"/>
              <a:t>700 ore</a:t>
            </a:r>
            <a:r>
              <a:rPr lang="it-IT" sz="2000" dirty="0"/>
              <a:t> di impegno per la “Formazione in impresa e sperimentazione attiva dei contenuti appresi durante il percorso didattico formativo”;</a:t>
            </a:r>
          </a:p>
          <a:p>
            <a:pPr lvl="0"/>
            <a:r>
              <a:rPr lang="it-IT" sz="2000" b="1" dirty="0"/>
              <a:t>100 ore</a:t>
            </a:r>
            <a:r>
              <a:rPr lang="it-IT" sz="2000" dirty="0"/>
              <a:t> di impegno in “auto-apprendimento</a:t>
            </a:r>
            <a:r>
              <a:rPr lang="it-IT" sz="2000" dirty="0" smtClean="0"/>
              <a:t>”</a:t>
            </a:r>
          </a:p>
          <a:p>
            <a:pPr marL="0" lvl="0" indent="0">
              <a:buNone/>
            </a:pPr>
            <a:endParaRPr lang="it-IT" sz="2000" dirty="0"/>
          </a:p>
          <a:p>
            <a:pPr marL="0" indent="0">
              <a:buNone/>
            </a:pPr>
            <a:r>
              <a:rPr lang="it-IT" sz="2000" dirty="0" smtClean="0"/>
              <a:t>Sono </a:t>
            </a:r>
            <a:r>
              <a:rPr lang="it-IT" sz="2000" dirty="0"/>
              <a:t>ammessi percorsi formativi aventi durata superiore rispetto a quella minima prevista. </a:t>
            </a:r>
            <a:r>
              <a:rPr lang="x-none" sz="2000" dirty="0"/>
              <a:t> </a:t>
            </a:r>
            <a:endParaRPr lang="it-IT" sz="2000" dirty="0"/>
          </a:p>
          <a:p>
            <a:pPr marL="0" indent="0">
              <a:buNone/>
            </a:pPr>
            <a:endParaRPr lang="it-IT" dirty="0"/>
          </a:p>
        </p:txBody>
      </p:sp>
    </p:spTree>
    <p:extLst>
      <p:ext uri="{BB962C8B-B14F-4D97-AF65-F5344CB8AC3E}">
        <p14:creationId xmlns:p14="http://schemas.microsoft.com/office/powerpoint/2010/main" val="3766834162"/>
      </p:ext>
    </p:extLst>
  </p:cSld>
  <p:clrMapOvr>
    <a:masterClrMapping/>
  </p:clrMapOvr>
  <p:transition spd="med" advClick="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60320" y="990600"/>
            <a:ext cx="8981645" cy="533400"/>
          </a:xfrm>
        </p:spPr>
        <p:txBody>
          <a:bodyPr/>
          <a:lstStyle/>
          <a:p>
            <a:r>
              <a:rPr lang="it-IT" dirty="0" smtClean="0">
                <a:solidFill>
                  <a:srgbClr val="FF9900"/>
                </a:solidFill>
              </a:rPr>
              <a:t>Articolazione </a:t>
            </a:r>
            <a:r>
              <a:rPr lang="it-IT" dirty="0">
                <a:solidFill>
                  <a:srgbClr val="FF9900"/>
                </a:solidFill>
              </a:rPr>
              <a:t>e durata percorsi </a:t>
            </a:r>
            <a:r>
              <a:rPr lang="it-IT" dirty="0" smtClean="0">
                <a:solidFill>
                  <a:srgbClr val="FF9900"/>
                </a:solidFill>
              </a:rPr>
              <a:t>formativi : alcuni esempi</a:t>
            </a:r>
            <a:endParaRPr lang="it-IT" dirty="0"/>
          </a:p>
        </p:txBody>
      </p:sp>
      <p:sp>
        <p:nvSpPr>
          <p:cNvPr id="3" name="Segnaposto contenuto 2"/>
          <p:cNvSpPr>
            <a:spLocks noGrp="1"/>
          </p:cNvSpPr>
          <p:nvPr>
            <p:ph idx="1"/>
          </p:nvPr>
        </p:nvSpPr>
        <p:spPr>
          <a:xfrm>
            <a:off x="3451497" y="2248989"/>
            <a:ext cx="7620000" cy="3942806"/>
          </a:xfrm>
        </p:spPr>
        <p:txBody>
          <a:bodyPr/>
          <a:lstStyle/>
          <a:p>
            <a:pPr marL="0" lvl="0" indent="0">
              <a:buNone/>
            </a:pPr>
            <a:r>
              <a:rPr lang="it-IT" sz="2000" dirty="0"/>
              <a:t>La </a:t>
            </a:r>
            <a:r>
              <a:rPr lang="it-IT" sz="2000" b="1" dirty="0"/>
              <a:t>P.A. di </a:t>
            </a:r>
            <a:r>
              <a:rPr lang="it-IT" sz="2000" b="1" dirty="0" smtClean="0"/>
              <a:t>Trento </a:t>
            </a:r>
            <a:r>
              <a:rPr lang="it-IT" sz="2000" dirty="0" smtClean="0"/>
              <a:t>con riferimento ai percorsi di apprendistato per il diploma di istruzione tecnica e professionale prevede:</a:t>
            </a:r>
          </a:p>
          <a:p>
            <a:pPr marL="0" lvl="0" indent="0">
              <a:buNone/>
            </a:pPr>
            <a:endParaRPr lang="it-IT" sz="2000" dirty="0"/>
          </a:p>
          <a:p>
            <a:r>
              <a:rPr lang="it-IT" sz="2000" dirty="0" smtClean="0"/>
              <a:t> </a:t>
            </a:r>
            <a:r>
              <a:rPr lang="it-IT" sz="2000" b="1" dirty="0" smtClean="0"/>
              <a:t>460 ore</a:t>
            </a:r>
            <a:r>
              <a:rPr lang="it-IT" sz="2000" dirty="0" smtClean="0"/>
              <a:t> medie annue di formazione per </a:t>
            </a:r>
            <a:r>
              <a:rPr lang="it-IT" sz="2000" b="1" dirty="0" smtClean="0"/>
              <a:t>4 anni</a:t>
            </a:r>
          </a:p>
          <a:p>
            <a:r>
              <a:rPr lang="it-IT" sz="2000" dirty="0" smtClean="0"/>
              <a:t>Articolazione :</a:t>
            </a:r>
          </a:p>
          <a:p>
            <a:pPr>
              <a:buFont typeface="Wingdings" panose="05000000000000000000" pitchFamily="2" charset="2"/>
              <a:buChar char="Ø"/>
            </a:pPr>
            <a:r>
              <a:rPr lang="it-IT" sz="2000" dirty="0"/>
              <a:t> </a:t>
            </a:r>
            <a:r>
              <a:rPr lang="it-IT" sz="2000" b="1" dirty="0" smtClean="0"/>
              <a:t>200 ore</a:t>
            </a:r>
            <a:r>
              <a:rPr lang="it-IT" sz="2000" dirty="0" smtClean="0"/>
              <a:t> a carattere culturale;</a:t>
            </a:r>
          </a:p>
          <a:p>
            <a:pPr>
              <a:buFont typeface="Wingdings" panose="05000000000000000000" pitchFamily="2" charset="2"/>
              <a:buChar char="Ø"/>
            </a:pPr>
            <a:r>
              <a:rPr lang="it-IT" sz="2000" dirty="0" smtClean="0"/>
              <a:t> </a:t>
            </a:r>
            <a:r>
              <a:rPr lang="it-IT" sz="2000" b="1" dirty="0" smtClean="0"/>
              <a:t>260 ore </a:t>
            </a:r>
            <a:r>
              <a:rPr lang="it-IT" sz="2000" dirty="0" smtClean="0"/>
              <a:t>professionalizzanti, di cui indicativamente </a:t>
            </a:r>
            <a:r>
              <a:rPr lang="it-IT" sz="2000" b="1" dirty="0" smtClean="0"/>
              <a:t>100 ore </a:t>
            </a:r>
            <a:r>
              <a:rPr lang="it-IT" sz="2000" dirty="0" smtClean="0"/>
              <a:t>all’interno dell’azienda.</a:t>
            </a:r>
          </a:p>
          <a:p>
            <a:pPr marL="0" indent="0">
              <a:buNone/>
            </a:pPr>
            <a:endParaRPr lang="it-IT" sz="2000" dirty="0" smtClean="0"/>
          </a:p>
          <a:p>
            <a:pPr marL="0" indent="0">
              <a:buNone/>
            </a:pPr>
            <a:r>
              <a:rPr lang="it-IT" sz="2000" dirty="0" smtClean="0"/>
              <a:t>Eventuali crediti culturali o professionali possono modificare l’articolazione oraria.</a:t>
            </a:r>
            <a:endParaRPr lang="it-IT" sz="2000" dirty="0"/>
          </a:p>
          <a:p>
            <a:pPr marL="0" indent="0">
              <a:buNone/>
            </a:pPr>
            <a:endParaRPr lang="it-IT" sz="2000" dirty="0" smtClean="0"/>
          </a:p>
          <a:p>
            <a:pPr>
              <a:buFont typeface="Wingdings" panose="05000000000000000000" pitchFamily="2" charset="2"/>
              <a:buChar char="Ø"/>
            </a:pPr>
            <a:endParaRPr lang="it-IT" sz="2000" dirty="0"/>
          </a:p>
        </p:txBody>
      </p:sp>
    </p:spTree>
    <p:extLst>
      <p:ext uri="{BB962C8B-B14F-4D97-AF65-F5344CB8AC3E}">
        <p14:creationId xmlns:p14="http://schemas.microsoft.com/office/powerpoint/2010/main" val="3174733158"/>
      </p:ext>
    </p:extLst>
  </p:cSld>
  <p:clrMapOvr>
    <a:masterClrMapping/>
  </p:clrMapOvr>
  <p:transition spd="med" advClick="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633098" y="1317171"/>
            <a:ext cx="8320833" cy="595604"/>
          </a:xfrm>
        </p:spPr>
        <p:txBody>
          <a:bodyPr/>
          <a:lstStyle/>
          <a:p>
            <a:pPr algn="ctr"/>
            <a:r>
              <a:rPr lang="it-IT" sz="2800" dirty="0" smtClean="0">
                <a:solidFill>
                  <a:srgbClr val="FF9900"/>
                </a:solidFill>
              </a:rPr>
              <a:t>Le criticità/proposte individuate dalle Regioni</a:t>
            </a:r>
            <a:endParaRPr lang="it-IT" sz="2800" dirty="0"/>
          </a:p>
        </p:txBody>
      </p:sp>
      <p:sp>
        <p:nvSpPr>
          <p:cNvPr id="3" name="Segnaposto contenuto 2"/>
          <p:cNvSpPr>
            <a:spLocks noGrp="1"/>
          </p:cNvSpPr>
          <p:nvPr>
            <p:ph idx="1"/>
          </p:nvPr>
        </p:nvSpPr>
        <p:spPr>
          <a:xfrm>
            <a:off x="3370217" y="1752600"/>
            <a:ext cx="7805783" cy="4648200"/>
          </a:xfrm>
        </p:spPr>
        <p:txBody>
          <a:bodyPr/>
          <a:lstStyle/>
          <a:p>
            <a:pPr marL="0" indent="0" algn="just">
              <a:buNone/>
            </a:pPr>
            <a:endParaRPr lang="it-IT" dirty="0" smtClean="0"/>
          </a:p>
          <a:p>
            <a:pPr marL="0" indent="0" algn="just">
              <a:buNone/>
            </a:pPr>
            <a:endParaRPr lang="it-IT" dirty="0" smtClean="0"/>
          </a:p>
          <a:p>
            <a:pPr marL="0" indent="0" algn="just">
              <a:buNone/>
            </a:pPr>
            <a:r>
              <a:rPr lang="it-IT" dirty="0" smtClean="0"/>
              <a:t>Sin dalla prima fase </a:t>
            </a:r>
            <a:r>
              <a:rPr lang="it-IT" dirty="0"/>
              <a:t>di </a:t>
            </a:r>
            <a:r>
              <a:rPr lang="it-IT" dirty="0" smtClean="0"/>
              <a:t>attuazione delle previsioni del nuovo Testo Unico le Regioni hanno avviato un confronto </a:t>
            </a:r>
            <a:r>
              <a:rPr lang="it-IT" dirty="0"/>
              <a:t>con il MLPS </a:t>
            </a:r>
            <a:r>
              <a:rPr lang="it-IT" dirty="0" smtClean="0"/>
              <a:t>(agosto 2012), sintetizzando in un documento trasmesso  all’allora Ministro </a:t>
            </a:r>
            <a:r>
              <a:rPr lang="it-IT" dirty="0" err="1" smtClean="0"/>
              <a:t>Fornero</a:t>
            </a:r>
            <a:r>
              <a:rPr lang="it-IT" dirty="0" smtClean="0"/>
              <a:t> le principali </a:t>
            </a:r>
            <a:r>
              <a:rPr lang="it-IT" b="1" dirty="0" smtClean="0"/>
              <a:t>criticità </a:t>
            </a:r>
            <a:r>
              <a:rPr lang="it-IT" dirty="0"/>
              <a:t>emerse alla luce della progressiva entrata in vigore della </a:t>
            </a:r>
            <a:r>
              <a:rPr lang="it-IT" dirty="0" smtClean="0"/>
              <a:t>norma e recepimento/attuazione della stessa da parte delle Amministrazioni territoriali e individuando alcune possibili </a:t>
            </a:r>
            <a:r>
              <a:rPr lang="it-IT" b="1" dirty="0" smtClean="0"/>
              <a:t>proposte</a:t>
            </a:r>
            <a:r>
              <a:rPr lang="it-IT" dirty="0" smtClean="0"/>
              <a:t>.</a:t>
            </a:r>
            <a:endParaRPr lang="it-IT" dirty="0"/>
          </a:p>
          <a:p>
            <a:endParaRPr lang="it-IT" dirty="0"/>
          </a:p>
        </p:txBody>
      </p:sp>
    </p:spTree>
    <p:extLst>
      <p:ext uri="{BB962C8B-B14F-4D97-AF65-F5344CB8AC3E}">
        <p14:creationId xmlns:p14="http://schemas.microsoft.com/office/powerpoint/2010/main" val="179023099"/>
      </p:ext>
    </p:extLst>
  </p:cSld>
  <p:clrMapOvr>
    <a:masterClrMapping/>
  </p:clrMapOvr>
  <p:transition spd="med" advClick="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750666" y="1367867"/>
            <a:ext cx="8320832" cy="550508"/>
          </a:xfrm>
        </p:spPr>
        <p:txBody>
          <a:bodyPr/>
          <a:lstStyle/>
          <a:p>
            <a:pPr algn="ctr"/>
            <a:r>
              <a:rPr lang="it-IT" sz="2800" dirty="0" smtClean="0">
                <a:solidFill>
                  <a:srgbClr val="FF9900"/>
                </a:solidFill>
              </a:rPr>
              <a:t/>
            </a:r>
            <a:br>
              <a:rPr lang="it-IT" sz="2800" dirty="0" smtClean="0">
                <a:solidFill>
                  <a:srgbClr val="FF9900"/>
                </a:solidFill>
              </a:rPr>
            </a:br>
            <a:r>
              <a:rPr lang="it-IT" sz="2800" dirty="0" smtClean="0">
                <a:solidFill>
                  <a:srgbClr val="FF9900"/>
                </a:solidFill>
              </a:rPr>
              <a:t>Le criticità/proposte individuate dalle Regioni</a:t>
            </a:r>
            <a:r>
              <a:rPr lang="it-IT" sz="2800" dirty="0"/>
              <a:t/>
            </a:r>
            <a:br>
              <a:rPr lang="it-IT" sz="2800" dirty="0"/>
            </a:br>
            <a:endParaRPr lang="it-IT" sz="2800" dirty="0"/>
          </a:p>
        </p:txBody>
      </p:sp>
      <p:sp>
        <p:nvSpPr>
          <p:cNvPr id="3" name="Segnaposto contenuto 2"/>
          <p:cNvSpPr>
            <a:spLocks noGrp="1"/>
          </p:cNvSpPr>
          <p:nvPr>
            <p:ph idx="1"/>
          </p:nvPr>
        </p:nvSpPr>
        <p:spPr>
          <a:xfrm>
            <a:off x="3516811" y="1700349"/>
            <a:ext cx="7620000" cy="4648200"/>
          </a:xfrm>
        </p:spPr>
        <p:txBody>
          <a:bodyPr/>
          <a:lstStyle/>
          <a:p>
            <a:pPr marL="0" indent="0">
              <a:buNone/>
            </a:pPr>
            <a:endParaRPr lang="it-IT" sz="2200" dirty="0" smtClean="0"/>
          </a:p>
          <a:p>
            <a:pPr marL="0" indent="0">
              <a:buNone/>
            </a:pPr>
            <a:endParaRPr lang="it-IT" sz="2200" dirty="0" smtClean="0"/>
          </a:p>
          <a:p>
            <a:pPr>
              <a:buFont typeface="Wingdings" panose="05000000000000000000" pitchFamily="2" charset="2"/>
              <a:buChar char="§"/>
            </a:pPr>
            <a:r>
              <a:rPr lang="it-IT" sz="2200" dirty="0" smtClean="0"/>
              <a:t>l’opportunità </a:t>
            </a:r>
            <a:r>
              <a:rPr lang="it-IT" sz="2200" dirty="0"/>
              <a:t>di procedere ad una </a:t>
            </a:r>
            <a:r>
              <a:rPr lang="it-IT" sz="2200" b="1" dirty="0"/>
              <a:t>semplificazione </a:t>
            </a:r>
            <a:r>
              <a:rPr lang="it-IT" sz="2200" dirty="0"/>
              <a:t>degli adempimenti e delle procedure di attuazione</a:t>
            </a:r>
            <a:r>
              <a:rPr lang="it-IT" sz="2200" dirty="0" smtClean="0"/>
              <a:t>;</a:t>
            </a:r>
            <a:r>
              <a:rPr lang="it-IT" sz="2200" b="1" dirty="0"/>
              <a:t> </a:t>
            </a:r>
            <a:endParaRPr lang="it-IT" sz="2200" b="1" dirty="0" smtClean="0"/>
          </a:p>
          <a:p>
            <a:pPr>
              <a:buFont typeface="Wingdings" panose="05000000000000000000" pitchFamily="2" charset="2"/>
              <a:buChar char="§"/>
            </a:pPr>
            <a:endParaRPr lang="it-IT" sz="2200" dirty="0" smtClean="0"/>
          </a:p>
          <a:p>
            <a:pPr>
              <a:buFont typeface="Wingdings" panose="05000000000000000000" pitchFamily="2" charset="2"/>
              <a:buChar char="§"/>
            </a:pPr>
            <a:r>
              <a:rPr lang="it-IT" sz="2200" dirty="0" smtClean="0"/>
              <a:t>La necessita di disporre di </a:t>
            </a:r>
            <a:r>
              <a:rPr lang="it-IT" sz="2200" b="1" dirty="0" smtClean="0"/>
              <a:t>certezza</a:t>
            </a:r>
            <a:r>
              <a:rPr lang="it-IT" sz="2200" dirty="0" smtClean="0"/>
              <a:t> </a:t>
            </a:r>
            <a:r>
              <a:rPr lang="it-IT" sz="2200" dirty="0"/>
              <a:t>sulle prospettive di </a:t>
            </a:r>
            <a:r>
              <a:rPr lang="it-IT" sz="2200" b="1" dirty="0"/>
              <a:t>finanziamento</a:t>
            </a:r>
            <a:r>
              <a:rPr lang="it-IT" sz="2200" dirty="0"/>
              <a:t> di tale </a:t>
            </a:r>
            <a:r>
              <a:rPr lang="it-IT" sz="2200" dirty="0" smtClean="0"/>
              <a:t>istituto, un aspetto di centrale importanza se l’intento prefissato è quello di rendere realmente effettivo l’impatto di tale Istituto in riferimento ad un ingresso certo e stabile nel mondo del lavoro</a:t>
            </a:r>
            <a:endParaRPr lang="it-IT" dirty="0"/>
          </a:p>
          <a:p>
            <a:pPr marL="0" indent="0">
              <a:buNone/>
            </a:pPr>
            <a:endParaRPr lang="it-IT" dirty="0"/>
          </a:p>
          <a:p>
            <a:pPr marL="0" indent="0">
              <a:buNone/>
            </a:pPr>
            <a:r>
              <a:rPr lang="it-IT" dirty="0" smtClean="0"/>
              <a:t> </a:t>
            </a:r>
            <a:endParaRPr lang="it-IT" b="1" dirty="0"/>
          </a:p>
          <a:p>
            <a:pPr marL="0" indent="0">
              <a:buNone/>
            </a:pPr>
            <a:endParaRPr lang="it-IT" dirty="0"/>
          </a:p>
        </p:txBody>
      </p:sp>
    </p:spTree>
    <p:extLst>
      <p:ext uri="{BB962C8B-B14F-4D97-AF65-F5344CB8AC3E}">
        <p14:creationId xmlns:p14="http://schemas.microsoft.com/office/powerpoint/2010/main" val="3860917341"/>
      </p:ext>
    </p:extLst>
  </p:cSld>
  <p:clrMapOvr>
    <a:masterClrMapping/>
  </p:clrMapOvr>
  <p:transition spd="med" advClick="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743200" y="1367867"/>
            <a:ext cx="8380549" cy="565435"/>
          </a:xfrm>
        </p:spPr>
        <p:txBody>
          <a:bodyPr/>
          <a:lstStyle/>
          <a:p>
            <a:pPr algn="ctr">
              <a:lnSpc>
                <a:spcPct val="100000"/>
              </a:lnSpc>
            </a:pPr>
            <a:r>
              <a:rPr lang="it-IT" dirty="0" smtClean="0">
                <a:solidFill>
                  <a:srgbClr val="FF9900"/>
                </a:solidFill>
              </a:rPr>
              <a:t/>
            </a:r>
            <a:br>
              <a:rPr lang="it-IT" dirty="0" smtClean="0">
                <a:solidFill>
                  <a:srgbClr val="FF9900"/>
                </a:solidFill>
              </a:rPr>
            </a:br>
            <a:r>
              <a:rPr lang="it-IT" dirty="0" smtClean="0">
                <a:solidFill>
                  <a:srgbClr val="FF9900"/>
                </a:solidFill>
              </a:rPr>
              <a:t/>
            </a:r>
            <a:br>
              <a:rPr lang="it-IT" dirty="0" smtClean="0">
                <a:solidFill>
                  <a:srgbClr val="FF9900"/>
                </a:solidFill>
              </a:rPr>
            </a:br>
            <a:r>
              <a:rPr lang="it-IT" sz="2800" dirty="0" smtClean="0">
                <a:solidFill>
                  <a:srgbClr val="FF9900"/>
                </a:solidFill>
              </a:rPr>
              <a:t>Le criticità/proposte individuate dalle Regioni</a:t>
            </a:r>
            <a:r>
              <a:rPr lang="it-IT" sz="2800" dirty="0">
                <a:solidFill>
                  <a:srgbClr val="FF9900"/>
                </a:solidFill>
              </a:rPr>
              <a:t/>
            </a:r>
            <a:br>
              <a:rPr lang="it-IT" sz="2800" dirty="0">
                <a:solidFill>
                  <a:srgbClr val="FF9900"/>
                </a:solidFill>
              </a:rPr>
            </a:br>
            <a:r>
              <a:rPr lang="it-IT" dirty="0"/>
              <a:t/>
            </a:r>
            <a:br>
              <a:rPr lang="it-IT" dirty="0"/>
            </a:br>
            <a:endParaRPr lang="it-IT" dirty="0"/>
          </a:p>
        </p:txBody>
      </p:sp>
      <p:sp>
        <p:nvSpPr>
          <p:cNvPr id="3" name="Segnaposto contenuto 2"/>
          <p:cNvSpPr>
            <a:spLocks noGrp="1"/>
          </p:cNvSpPr>
          <p:nvPr>
            <p:ph idx="1"/>
          </p:nvPr>
        </p:nvSpPr>
        <p:spPr>
          <a:xfrm>
            <a:off x="3516811" y="2269205"/>
            <a:ext cx="7620000" cy="3609081"/>
          </a:xfrm>
        </p:spPr>
        <p:txBody>
          <a:bodyPr/>
          <a:lstStyle/>
          <a:p>
            <a:pPr>
              <a:buFont typeface="Wingdings" panose="05000000000000000000" pitchFamily="2" charset="2"/>
              <a:buChar char="§"/>
            </a:pPr>
            <a:endParaRPr lang="it-IT" dirty="0" smtClean="0"/>
          </a:p>
          <a:p>
            <a:pPr>
              <a:buFont typeface="Wingdings" panose="05000000000000000000" pitchFamily="2" charset="2"/>
              <a:buChar char="§"/>
            </a:pPr>
            <a:r>
              <a:rPr lang="it-IT" dirty="0" smtClean="0"/>
              <a:t>opportunità </a:t>
            </a:r>
            <a:r>
              <a:rPr lang="it-IT" dirty="0"/>
              <a:t>di individuare forme di </a:t>
            </a:r>
            <a:r>
              <a:rPr lang="it-IT" b="1" dirty="0"/>
              <a:t>incentivazione</a:t>
            </a:r>
            <a:r>
              <a:rPr lang="it-IT" dirty="0"/>
              <a:t> in grado di promuovere il ricorso all’apprendistato di </a:t>
            </a:r>
            <a:r>
              <a:rPr lang="it-IT" dirty="0" smtClean="0"/>
              <a:t>terzo livello</a:t>
            </a:r>
          </a:p>
          <a:p>
            <a:pPr marL="0" indent="0">
              <a:buNone/>
            </a:pPr>
            <a:endParaRPr lang="it-IT" dirty="0" smtClean="0"/>
          </a:p>
          <a:p>
            <a:pPr marL="0" indent="0">
              <a:buNone/>
            </a:pPr>
            <a:endParaRPr lang="it-IT" dirty="0" smtClean="0"/>
          </a:p>
          <a:p>
            <a:pPr>
              <a:buFont typeface="Wingdings" panose="05000000000000000000" pitchFamily="2" charset="2"/>
              <a:buChar char="§"/>
            </a:pPr>
            <a:r>
              <a:rPr lang="it-IT" dirty="0" smtClean="0"/>
              <a:t>introduzione </a:t>
            </a:r>
            <a:r>
              <a:rPr lang="it-IT" dirty="0"/>
              <a:t>di </a:t>
            </a:r>
            <a:r>
              <a:rPr lang="it-IT" b="1" dirty="0"/>
              <a:t>elementi di flessibilità nella </a:t>
            </a:r>
            <a:r>
              <a:rPr lang="it-IT" b="1" dirty="0" smtClean="0"/>
              <a:t>retribuzione</a:t>
            </a:r>
            <a:endParaRPr lang="it-IT" dirty="0"/>
          </a:p>
        </p:txBody>
      </p:sp>
    </p:spTree>
    <p:extLst>
      <p:ext uri="{BB962C8B-B14F-4D97-AF65-F5344CB8AC3E}">
        <p14:creationId xmlns:p14="http://schemas.microsoft.com/office/powerpoint/2010/main" val="3788267915"/>
      </p:ext>
    </p:extLst>
  </p:cSld>
  <p:clrMapOvr>
    <a:masterClrMapping/>
  </p:clrMapOvr>
  <p:transition spd="med"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621902" y="961053"/>
            <a:ext cx="8554098" cy="562947"/>
          </a:xfrm>
        </p:spPr>
        <p:txBody>
          <a:bodyPr/>
          <a:lstStyle/>
          <a:p>
            <a:pPr algn="ctr">
              <a:lnSpc>
                <a:spcPct val="100000"/>
              </a:lnSpc>
            </a:pPr>
            <a:r>
              <a:rPr lang="it-IT" sz="2000" dirty="0">
                <a:solidFill>
                  <a:srgbClr val="FF9900"/>
                </a:solidFill>
              </a:rPr>
              <a:t>Il quadro di riferimento Europeo: </a:t>
            </a:r>
            <a:r>
              <a:rPr lang="it-IT" sz="2000" dirty="0" smtClean="0">
                <a:solidFill>
                  <a:srgbClr val="FF9900"/>
                </a:solidFill>
              </a:rPr>
              <a:t/>
            </a:r>
            <a:br>
              <a:rPr lang="it-IT" sz="2000" dirty="0" smtClean="0">
                <a:solidFill>
                  <a:srgbClr val="FF9900"/>
                </a:solidFill>
              </a:rPr>
            </a:br>
            <a:r>
              <a:rPr lang="it-IT" sz="2000" dirty="0">
                <a:solidFill>
                  <a:srgbClr val="FF9900"/>
                </a:solidFill>
              </a:rPr>
              <a:t>Y</a:t>
            </a:r>
            <a:r>
              <a:rPr lang="it-IT" sz="2000" dirty="0" smtClean="0">
                <a:solidFill>
                  <a:srgbClr val="FF9900"/>
                </a:solidFill>
              </a:rPr>
              <a:t>outh </a:t>
            </a:r>
            <a:r>
              <a:rPr lang="it-IT" sz="2000" dirty="0" err="1">
                <a:solidFill>
                  <a:srgbClr val="FF9900"/>
                </a:solidFill>
              </a:rPr>
              <a:t>garantee</a:t>
            </a:r>
            <a:r>
              <a:rPr lang="it-IT" sz="2000" dirty="0">
                <a:solidFill>
                  <a:srgbClr val="FF9900"/>
                </a:solidFill>
              </a:rPr>
              <a:t> e </a:t>
            </a:r>
            <a:r>
              <a:rPr lang="it-IT" sz="2000" dirty="0" err="1">
                <a:solidFill>
                  <a:srgbClr val="FF9900"/>
                </a:solidFill>
              </a:rPr>
              <a:t>European</a:t>
            </a:r>
            <a:r>
              <a:rPr lang="it-IT" sz="2000" dirty="0">
                <a:solidFill>
                  <a:srgbClr val="FF9900"/>
                </a:solidFill>
              </a:rPr>
              <a:t> </a:t>
            </a:r>
            <a:r>
              <a:rPr lang="it-IT" sz="2000" dirty="0" err="1">
                <a:solidFill>
                  <a:srgbClr val="FF9900"/>
                </a:solidFill>
              </a:rPr>
              <a:t>Alliance</a:t>
            </a:r>
            <a:r>
              <a:rPr lang="it-IT" sz="2000" dirty="0">
                <a:solidFill>
                  <a:srgbClr val="FF9900"/>
                </a:solidFill>
              </a:rPr>
              <a:t> for </a:t>
            </a:r>
            <a:r>
              <a:rPr lang="it-IT" sz="2000" dirty="0" err="1">
                <a:solidFill>
                  <a:srgbClr val="FF9900"/>
                </a:solidFill>
              </a:rPr>
              <a:t>Apprentiships</a:t>
            </a:r>
            <a:endParaRPr lang="it-IT" sz="2000" dirty="0"/>
          </a:p>
        </p:txBody>
      </p:sp>
      <p:sp>
        <p:nvSpPr>
          <p:cNvPr id="3" name="Segnaposto contenuto 2"/>
          <p:cNvSpPr>
            <a:spLocks noGrp="1"/>
          </p:cNvSpPr>
          <p:nvPr>
            <p:ph idx="1"/>
          </p:nvPr>
        </p:nvSpPr>
        <p:spPr>
          <a:xfrm>
            <a:off x="3556000" y="2105298"/>
            <a:ext cx="7620000" cy="4177937"/>
          </a:xfrm>
        </p:spPr>
        <p:txBody>
          <a:bodyPr/>
          <a:lstStyle/>
          <a:p>
            <a:r>
              <a:rPr lang="it-IT" sz="2200" dirty="0" smtClean="0"/>
              <a:t>L’alleanza intende sostenere riforme nazionali volte a sviluppare e/o rafforzare i programmi di apprendistato</a:t>
            </a:r>
          </a:p>
          <a:p>
            <a:pPr>
              <a:buNone/>
            </a:pPr>
            <a:endParaRPr lang="it-IT" sz="2200" dirty="0" smtClean="0"/>
          </a:p>
          <a:p>
            <a:r>
              <a:rPr lang="it-IT" sz="2200" dirty="0" smtClean="0"/>
              <a:t>La Commissione </a:t>
            </a:r>
            <a:r>
              <a:rPr lang="it-IT" sz="2200" dirty="0"/>
              <a:t>invita tutti i potenziali </a:t>
            </a:r>
            <a:r>
              <a:rPr lang="it-IT" sz="2200" dirty="0" smtClean="0"/>
              <a:t>partner (soggetti pubblici, </a:t>
            </a:r>
            <a:r>
              <a:rPr lang="it-IT" sz="2200" dirty="0"/>
              <a:t>imprese, sindacati, camere di commercio, </a:t>
            </a:r>
            <a:r>
              <a:rPr lang="it-IT" sz="2200" dirty="0" smtClean="0"/>
              <a:t>scuole, centri </a:t>
            </a:r>
            <a:r>
              <a:rPr lang="it-IT" sz="2200" dirty="0"/>
              <a:t>di </a:t>
            </a:r>
            <a:r>
              <a:rPr lang="it-IT" sz="2200" dirty="0" smtClean="0"/>
              <a:t>formazione </a:t>
            </a:r>
            <a:r>
              <a:rPr lang="it-IT" sz="2200" dirty="0"/>
              <a:t>professionale, rappresentanti delle organizzazioni giovanili e servizi per </a:t>
            </a:r>
            <a:r>
              <a:rPr lang="it-IT" sz="2200" dirty="0" smtClean="0"/>
              <a:t>l’occupazione) </a:t>
            </a:r>
            <a:r>
              <a:rPr lang="it-IT" sz="2200" dirty="0"/>
              <a:t>ad aderire </a:t>
            </a:r>
            <a:r>
              <a:rPr lang="it-IT" sz="2200" dirty="0" smtClean="0"/>
              <a:t>all’Alleanza, incoraggiandoli ad </a:t>
            </a:r>
            <a:r>
              <a:rPr lang="it-IT" sz="2200" dirty="0"/>
              <a:t>assumere impegni concreti per la mobilitazione di fondi pubblici e privati a favore di programmi di formazione sul modello dell'apprendistato.</a:t>
            </a:r>
          </a:p>
        </p:txBody>
      </p:sp>
    </p:spTree>
    <p:extLst>
      <p:ext uri="{BB962C8B-B14F-4D97-AF65-F5344CB8AC3E}">
        <p14:creationId xmlns:p14="http://schemas.microsoft.com/office/powerpoint/2010/main" val="2793983997"/>
      </p:ext>
    </p:extLst>
  </p:cSld>
  <p:clrMapOvr>
    <a:masterClrMapping/>
  </p:clrMapOvr>
  <p:transition spd="med"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32449" y="923731"/>
            <a:ext cx="8724122" cy="600269"/>
          </a:xfrm>
        </p:spPr>
        <p:txBody>
          <a:bodyPr/>
          <a:lstStyle/>
          <a:p>
            <a:pPr algn="ctr">
              <a:lnSpc>
                <a:spcPct val="100000"/>
              </a:lnSpc>
            </a:pPr>
            <a:r>
              <a:rPr lang="it-IT" sz="2000" dirty="0">
                <a:solidFill>
                  <a:srgbClr val="FF9900"/>
                </a:solidFill>
              </a:rPr>
              <a:t>Il quadro di riferimento Nazionale</a:t>
            </a:r>
            <a:r>
              <a:rPr lang="it-IT" sz="2000" dirty="0" smtClean="0">
                <a:solidFill>
                  <a:srgbClr val="FF9900"/>
                </a:solidFill>
              </a:rPr>
              <a:t>:</a:t>
            </a:r>
            <a:br>
              <a:rPr lang="it-IT" sz="2000" dirty="0" smtClean="0">
                <a:solidFill>
                  <a:srgbClr val="FF9900"/>
                </a:solidFill>
              </a:rPr>
            </a:br>
            <a:r>
              <a:rPr lang="it-IT" sz="2000" dirty="0">
                <a:solidFill>
                  <a:srgbClr val="FF9900"/>
                </a:solidFill>
              </a:rPr>
              <a:t>I</a:t>
            </a:r>
            <a:r>
              <a:rPr lang="it-IT" sz="2000" dirty="0" smtClean="0">
                <a:solidFill>
                  <a:srgbClr val="FF9900"/>
                </a:solidFill>
              </a:rPr>
              <a:t>l </a:t>
            </a:r>
            <a:r>
              <a:rPr lang="it-IT" sz="2000" dirty="0">
                <a:solidFill>
                  <a:srgbClr val="FF9900"/>
                </a:solidFill>
              </a:rPr>
              <a:t>nuovo Testo Unico </a:t>
            </a:r>
            <a:r>
              <a:rPr lang="it-IT" sz="2000" dirty="0" smtClean="0">
                <a:solidFill>
                  <a:srgbClr val="FF9900"/>
                </a:solidFill>
              </a:rPr>
              <a:t>Apprendistato ex </a:t>
            </a:r>
            <a:r>
              <a:rPr lang="it-IT" sz="2000" dirty="0" err="1">
                <a:solidFill>
                  <a:srgbClr val="FF9900"/>
                </a:solidFill>
              </a:rPr>
              <a:t>D.Lgs</a:t>
            </a:r>
            <a:r>
              <a:rPr lang="it-IT" sz="2000" dirty="0">
                <a:solidFill>
                  <a:srgbClr val="FF9900"/>
                </a:solidFill>
              </a:rPr>
              <a:t> </a:t>
            </a:r>
            <a:r>
              <a:rPr lang="it-IT" sz="2000" dirty="0" smtClean="0">
                <a:solidFill>
                  <a:srgbClr val="FF9900"/>
                </a:solidFill>
              </a:rPr>
              <a:t>167/11</a:t>
            </a:r>
            <a:endParaRPr lang="it-IT" sz="2000" dirty="0">
              <a:solidFill>
                <a:srgbClr val="FF9900"/>
              </a:solidFill>
            </a:endParaRPr>
          </a:p>
        </p:txBody>
      </p:sp>
      <p:sp>
        <p:nvSpPr>
          <p:cNvPr id="3" name="Segnaposto contenuto 2"/>
          <p:cNvSpPr>
            <a:spLocks noGrp="1"/>
          </p:cNvSpPr>
          <p:nvPr>
            <p:ph idx="1"/>
          </p:nvPr>
        </p:nvSpPr>
        <p:spPr>
          <a:xfrm>
            <a:off x="3582125" y="2105296"/>
            <a:ext cx="7620000" cy="4125686"/>
          </a:xfrm>
        </p:spPr>
        <p:txBody>
          <a:bodyPr/>
          <a:lstStyle/>
          <a:p>
            <a:pPr marL="0" indent="0" eaLnBrk="1" hangingPunct="1">
              <a:buNone/>
            </a:pPr>
            <a:r>
              <a:rPr lang="it-IT" sz="2200" dirty="0" smtClean="0"/>
              <a:t>L’Italia già nel 2011 ha adottato il nuovo Testo Unico dell’Apprendistato, che lo ridefinisce secondo le tipologie di seguito elencate:</a:t>
            </a:r>
          </a:p>
          <a:p>
            <a:pPr marL="0" indent="0" eaLnBrk="1" hangingPunct="1">
              <a:buNone/>
            </a:pPr>
            <a:endParaRPr lang="it-IT" sz="2200" dirty="0" smtClean="0"/>
          </a:p>
          <a:p>
            <a:pPr marL="0" indent="0" eaLnBrk="1" hangingPunct="1"/>
            <a:r>
              <a:rPr lang="it-IT" sz="2200" dirty="0" smtClean="0"/>
              <a:t>Art</a:t>
            </a:r>
            <a:r>
              <a:rPr lang="it-IT" sz="2200" dirty="0"/>
              <a:t>. 3 «Apprendistato per la </a:t>
            </a:r>
            <a:r>
              <a:rPr lang="it-IT" sz="2200" b="1" dirty="0"/>
              <a:t>qualifica e per il diploma professionale</a:t>
            </a:r>
            <a:r>
              <a:rPr lang="it-IT" sz="2200" dirty="0"/>
              <a:t>»</a:t>
            </a:r>
          </a:p>
          <a:p>
            <a:pPr marL="0" indent="0" eaLnBrk="1" hangingPunct="1"/>
            <a:r>
              <a:rPr lang="it-IT" sz="2200" dirty="0"/>
              <a:t> Art. 4 «Apprendistato </a:t>
            </a:r>
            <a:r>
              <a:rPr lang="it-IT" sz="2200" b="1" dirty="0"/>
              <a:t>professionalizzante o contratto di mestiere</a:t>
            </a:r>
            <a:r>
              <a:rPr lang="it-IT" sz="2200" dirty="0"/>
              <a:t>»</a:t>
            </a:r>
          </a:p>
          <a:p>
            <a:pPr marL="0" indent="0" eaLnBrk="1" hangingPunct="1"/>
            <a:r>
              <a:rPr lang="it-IT" sz="2200" dirty="0"/>
              <a:t> Art. 5 «Apprendistato di </a:t>
            </a:r>
            <a:r>
              <a:rPr lang="it-IT" sz="2200" b="1" dirty="0"/>
              <a:t>alta formazione e di ricerca</a:t>
            </a:r>
            <a:r>
              <a:rPr lang="it-IT" sz="2200" dirty="0" smtClean="0"/>
              <a:t>»</a:t>
            </a:r>
            <a:endParaRPr lang="it-IT" sz="2200" dirty="0"/>
          </a:p>
          <a:p>
            <a:pPr marL="0" indent="0" eaLnBrk="1" hangingPunct="1">
              <a:buNone/>
            </a:pPr>
            <a:endParaRPr lang="it-IT" sz="1800" dirty="0"/>
          </a:p>
          <a:p>
            <a:pPr marL="0" indent="0">
              <a:buNone/>
            </a:pPr>
            <a:endParaRPr lang="it-IT" dirty="0"/>
          </a:p>
        </p:txBody>
      </p:sp>
    </p:spTree>
    <p:extLst>
      <p:ext uri="{BB962C8B-B14F-4D97-AF65-F5344CB8AC3E}">
        <p14:creationId xmlns:p14="http://schemas.microsoft.com/office/powerpoint/2010/main" val="4059531695"/>
      </p:ext>
    </p:extLst>
  </p:cSld>
  <p:clrMapOvr>
    <a:masterClrMapping/>
  </p:clrMapOvr>
  <p:transition spd="med"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65146" y="1264920"/>
            <a:ext cx="8684727" cy="533400"/>
          </a:xfrm>
        </p:spPr>
        <p:txBody>
          <a:bodyPr/>
          <a:lstStyle/>
          <a:p>
            <a:pPr algn="ctr"/>
            <a:r>
              <a:rPr lang="it-IT" sz="2800" dirty="0">
                <a:solidFill>
                  <a:srgbClr val="FFA41D"/>
                </a:solidFill>
              </a:rPr>
              <a:t>Apprendistato </a:t>
            </a:r>
            <a:r>
              <a:rPr lang="it-IT" sz="2800" dirty="0" smtClean="0">
                <a:solidFill>
                  <a:srgbClr val="FFA41D"/>
                </a:solidFill>
              </a:rPr>
              <a:t>di alta </a:t>
            </a:r>
            <a:r>
              <a:rPr lang="it-IT" sz="2800" dirty="0">
                <a:solidFill>
                  <a:srgbClr val="FFA41D"/>
                </a:solidFill>
              </a:rPr>
              <a:t>formazione e ricerca</a:t>
            </a:r>
            <a:endParaRPr lang="it-IT" sz="2800" dirty="0"/>
          </a:p>
        </p:txBody>
      </p:sp>
      <p:sp>
        <p:nvSpPr>
          <p:cNvPr id="3" name="Segnaposto contenuto 2"/>
          <p:cNvSpPr>
            <a:spLocks noGrp="1"/>
          </p:cNvSpPr>
          <p:nvPr>
            <p:ph idx="1"/>
          </p:nvPr>
        </p:nvSpPr>
        <p:spPr/>
        <p:txBody>
          <a:bodyPr/>
          <a:lstStyle/>
          <a:p>
            <a:pPr marL="0" indent="0">
              <a:buNone/>
            </a:pPr>
            <a:endParaRPr lang="it-IT" sz="2200" b="1" dirty="0" smtClean="0"/>
          </a:p>
          <a:p>
            <a:pPr marL="0" indent="0">
              <a:buNone/>
            </a:pPr>
            <a:endParaRPr lang="it-IT" sz="2200" b="1" dirty="0" smtClean="0"/>
          </a:p>
          <a:p>
            <a:pPr marL="0" indent="0">
              <a:buNone/>
            </a:pPr>
            <a:r>
              <a:rPr lang="it-IT" sz="2200" b="1" dirty="0" smtClean="0"/>
              <a:t>L’apprendistato di alta formazione e ricerca, </a:t>
            </a:r>
            <a:r>
              <a:rPr lang="it-IT" sz="2200" dirty="0" smtClean="0"/>
              <a:t>già avviato in via sperimentale a seguito delle modifiche introdotte dal 276/03, fino ad oggi ha registrato un livello di attivazione assai contenuto e ciò per due sostanziali ragioni:</a:t>
            </a:r>
          </a:p>
          <a:p>
            <a:pPr marL="0" indent="0">
              <a:buFontTx/>
              <a:buChar char="-"/>
            </a:pPr>
            <a:r>
              <a:rPr lang="it-IT" sz="2200" dirty="0" smtClean="0"/>
              <a:t>- carattere di </a:t>
            </a:r>
            <a:r>
              <a:rPr lang="it-IT" sz="2200" dirty="0" err="1" smtClean="0"/>
              <a:t>sperimentalità</a:t>
            </a:r>
            <a:r>
              <a:rPr lang="it-IT" sz="2200" dirty="0" smtClean="0"/>
              <a:t>;</a:t>
            </a:r>
          </a:p>
          <a:p>
            <a:pPr marL="0" indent="0">
              <a:buFontTx/>
              <a:buChar char="-"/>
            </a:pPr>
            <a:r>
              <a:rPr lang="it-IT" sz="2200" dirty="0" smtClean="0"/>
              <a:t>- effettiva appetibilità per le imprese, a fronte degli oneri formativi previsti.</a:t>
            </a:r>
            <a:endParaRPr lang="it-IT" sz="2200" dirty="0"/>
          </a:p>
        </p:txBody>
      </p:sp>
    </p:spTree>
    <p:extLst>
      <p:ext uri="{BB962C8B-B14F-4D97-AF65-F5344CB8AC3E}">
        <p14:creationId xmlns:p14="http://schemas.microsoft.com/office/powerpoint/2010/main" val="3838342249"/>
      </p:ext>
    </p:extLst>
  </p:cSld>
  <p:clrMapOvr>
    <a:masterClrMapping/>
  </p:clrMapOvr>
  <p:transition spd="med"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a:xfrm>
            <a:off x="2338252" y="886408"/>
            <a:ext cx="7718562" cy="1029705"/>
          </a:xfrm>
        </p:spPr>
        <p:txBody>
          <a:bodyPr/>
          <a:lstStyle/>
          <a:p>
            <a:pPr algn="ctr" eaLnBrk="1" hangingPunct="1"/>
            <a:r>
              <a:rPr lang="it-IT" sz="2000" dirty="0" smtClean="0">
                <a:solidFill>
                  <a:srgbClr val="FF9900"/>
                </a:solidFill>
              </a:rPr>
              <a:t/>
            </a:r>
            <a:br>
              <a:rPr lang="it-IT" sz="2000" dirty="0" smtClean="0">
                <a:solidFill>
                  <a:srgbClr val="FF9900"/>
                </a:solidFill>
              </a:rPr>
            </a:br>
            <a:r>
              <a:rPr lang="it-IT" sz="2800" dirty="0" smtClean="0">
                <a:solidFill>
                  <a:srgbClr val="FF9900"/>
                </a:solidFill>
              </a:rPr>
              <a:t>Apprendistato </a:t>
            </a:r>
            <a:r>
              <a:rPr lang="it-IT" sz="2800" dirty="0">
                <a:solidFill>
                  <a:srgbClr val="FF9900"/>
                </a:solidFill>
              </a:rPr>
              <a:t>di alta formazione e </a:t>
            </a:r>
            <a:r>
              <a:rPr lang="it-IT" sz="2800" dirty="0" smtClean="0">
                <a:solidFill>
                  <a:srgbClr val="FF9900"/>
                </a:solidFill>
              </a:rPr>
              <a:t>ricerca</a:t>
            </a:r>
            <a:r>
              <a:rPr lang="it-IT" sz="2800" dirty="0">
                <a:solidFill>
                  <a:srgbClr val="FF9900"/>
                </a:solidFill>
              </a:rPr>
              <a:t/>
            </a:r>
            <a:br>
              <a:rPr lang="it-IT" sz="2800" dirty="0">
                <a:solidFill>
                  <a:srgbClr val="FF9900"/>
                </a:solidFill>
              </a:rPr>
            </a:br>
            <a:endParaRPr lang="it-IT" sz="2800" dirty="0">
              <a:solidFill>
                <a:srgbClr val="FF9900"/>
              </a:solidFill>
            </a:endParaRPr>
          </a:p>
        </p:txBody>
      </p:sp>
      <p:sp>
        <p:nvSpPr>
          <p:cNvPr id="7171" name="Segnaposto contenuto 2"/>
          <p:cNvSpPr>
            <a:spLocks noGrp="1"/>
          </p:cNvSpPr>
          <p:nvPr>
            <p:ph idx="1"/>
          </p:nvPr>
        </p:nvSpPr>
        <p:spPr>
          <a:xfrm>
            <a:off x="3582955" y="1989138"/>
            <a:ext cx="6329396" cy="4195762"/>
          </a:xfrm>
        </p:spPr>
        <p:txBody>
          <a:bodyPr/>
          <a:lstStyle/>
          <a:p>
            <a:pPr eaLnBrk="1" hangingPunct="1"/>
            <a:r>
              <a:rPr lang="it-IT" b="1" dirty="0" smtClean="0"/>
              <a:t> Fine</a:t>
            </a:r>
            <a:r>
              <a:rPr lang="it-IT" dirty="0" smtClean="0"/>
              <a:t>: acquisizione di un titolo di studio di alta formazione, di diploma di scuola secondaria superiore o della qualificazione contrattuale di ricercatore</a:t>
            </a:r>
          </a:p>
          <a:p>
            <a:pPr eaLnBrk="1" hangingPunct="1">
              <a:buFont typeface="Wingdings" panose="05000000000000000000" pitchFamily="2" charset="2"/>
              <a:buNone/>
            </a:pPr>
            <a:endParaRPr lang="it-IT" sz="900" dirty="0"/>
          </a:p>
          <a:p>
            <a:pPr eaLnBrk="1" hangingPunct="1"/>
            <a:r>
              <a:rPr lang="it-IT" dirty="0" smtClean="0"/>
              <a:t> </a:t>
            </a:r>
            <a:r>
              <a:rPr lang="it-IT" b="1" dirty="0" smtClean="0"/>
              <a:t>Competenze</a:t>
            </a:r>
            <a:r>
              <a:rPr lang="it-IT" dirty="0" smtClean="0"/>
              <a:t>: regolato dalle Regioni e PA, sentite le parti sociali e le istituzioni formative.</a:t>
            </a:r>
            <a:br>
              <a:rPr lang="it-IT" dirty="0" smtClean="0"/>
            </a:br>
            <a:r>
              <a:rPr lang="it-IT" dirty="0" smtClean="0"/>
              <a:t>Può essere regolato tramite intese ad hoc tra impresa e istituzioni formative. </a:t>
            </a:r>
          </a:p>
          <a:p>
            <a:pPr eaLnBrk="1" hangingPunct="1">
              <a:buFont typeface="Wingdings" panose="05000000000000000000" pitchFamily="2" charset="2"/>
              <a:buNone/>
            </a:pPr>
            <a:endParaRPr lang="it-IT" sz="900" dirty="0"/>
          </a:p>
          <a:p>
            <a:pPr eaLnBrk="1" hangingPunct="1"/>
            <a:r>
              <a:rPr lang="it-IT" dirty="0" smtClean="0"/>
              <a:t> </a:t>
            </a:r>
            <a:r>
              <a:rPr lang="it-IT" b="1" dirty="0" smtClean="0"/>
              <a:t>Destinatari</a:t>
            </a:r>
            <a:r>
              <a:rPr lang="it-IT" dirty="0" smtClean="0"/>
              <a:t>: giovani dai </a:t>
            </a:r>
            <a:r>
              <a:rPr lang="it-IT" b="1" dirty="0" smtClean="0"/>
              <a:t>18 ai 29 anni </a:t>
            </a:r>
          </a:p>
          <a:p>
            <a:pPr eaLnBrk="1" hangingPunct="1">
              <a:buFont typeface="Wingdings" panose="05000000000000000000" pitchFamily="2" charset="2"/>
              <a:buNone/>
            </a:pPr>
            <a:endParaRPr lang="it-IT" dirty="0" smtClean="0"/>
          </a:p>
          <a:p>
            <a:pPr eaLnBrk="1" hangingPunct="1"/>
            <a:endParaRPr lang="it-IT" dirty="0" smtClean="0"/>
          </a:p>
        </p:txBody>
      </p:sp>
    </p:spTree>
    <p:extLst>
      <p:ext uri="{BB962C8B-B14F-4D97-AF65-F5344CB8AC3E}">
        <p14:creationId xmlns:p14="http://schemas.microsoft.com/office/powerpoint/2010/main" val="3267961847"/>
      </p:ext>
    </p:extLst>
  </p:cSld>
  <p:clrMapOvr>
    <a:masterClrMapping/>
  </p:clrMapOvr>
  <p:transition spd="med"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rot="10800000" flipV="1">
            <a:off x="1492898" y="1436914"/>
            <a:ext cx="9683102" cy="195944"/>
          </a:xfrm>
        </p:spPr>
        <p:txBody>
          <a:bodyPr/>
          <a:lstStyle/>
          <a:p>
            <a:pPr>
              <a:lnSpc>
                <a:spcPct val="100000"/>
              </a:lnSpc>
            </a:pPr>
            <a:r>
              <a:rPr lang="it-IT" sz="1800" dirty="0" smtClean="0">
                <a:solidFill>
                  <a:srgbClr val="FF9900"/>
                </a:solidFill>
              </a:rPr>
              <a:t>Ulteriori norme intervenute: </a:t>
            </a:r>
            <a:br>
              <a:rPr lang="it-IT" sz="1800" dirty="0" smtClean="0">
                <a:solidFill>
                  <a:srgbClr val="FF9900"/>
                </a:solidFill>
              </a:rPr>
            </a:br>
            <a:r>
              <a:rPr lang="it-IT" sz="1800" dirty="0" smtClean="0">
                <a:solidFill>
                  <a:srgbClr val="FF9900"/>
                </a:solidFill>
              </a:rPr>
              <a:t>Artt. 8bis e 14</a:t>
            </a:r>
            <a:r>
              <a:rPr lang="it-IT" sz="1800" dirty="0" smtClean="0">
                <a:solidFill>
                  <a:srgbClr val="FF59FF"/>
                </a:solidFill>
              </a:rPr>
              <a:t> </a:t>
            </a:r>
            <a:r>
              <a:rPr lang="it-IT" sz="1800" dirty="0" smtClean="0">
                <a:solidFill>
                  <a:srgbClr val="FF9900"/>
                </a:solidFill>
              </a:rPr>
              <a:t>della Legge 8 novembre 2013 n. 128, Conversione </a:t>
            </a:r>
            <a:r>
              <a:rPr lang="it-IT" sz="1800" dirty="0">
                <a:solidFill>
                  <a:srgbClr val="FF9900"/>
                </a:solidFill>
              </a:rPr>
              <a:t>in legge, con modificazioni, del decreto-legge </a:t>
            </a:r>
            <a:r>
              <a:rPr lang="it-IT" sz="1800" dirty="0" smtClean="0">
                <a:solidFill>
                  <a:srgbClr val="FF9900"/>
                </a:solidFill>
              </a:rPr>
              <a:t>12 settembre 2013</a:t>
            </a:r>
            <a:r>
              <a:rPr lang="it-IT" sz="1800" dirty="0">
                <a:solidFill>
                  <a:srgbClr val="FF9900"/>
                </a:solidFill>
              </a:rPr>
              <a:t>, n. 104, recante misure urgenti in materia </a:t>
            </a:r>
            <a:r>
              <a:rPr lang="it-IT" sz="1800" dirty="0" smtClean="0">
                <a:solidFill>
                  <a:srgbClr val="FF9900"/>
                </a:solidFill>
              </a:rPr>
              <a:t>di istruzione</a:t>
            </a:r>
            <a:r>
              <a:rPr lang="it-IT" sz="1800" dirty="0">
                <a:solidFill>
                  <a:srgbClr val="FF9900"/>
                </a:solidFill>
              </a:rPr>
              <a:t>, </a:t>
            </a:r>
            <a:r>
              <a:rPr lang="it-IT" sz="1800" dirty="0" err="1">
                <a:solidFill>
                  <a:srgbClr val="FF9900"/>
                </a:solidFill>
              </a:rPr>
              <a:t>U</a:t>
            </a:r>
            <a:r>
              <a:rPr lang="it-IT" sz="1800" dirty="0" err="1" smtClean="0">
                <a:solidFill>
                  <a:srgbClr val="FF9900"/>
                </a:solidFill>
              </a:rPr>
              <a:t>niversita</a:t>
            </a:r>
            <a:r>
              <a:rPr lang="it-IT" sz="1800" dirty="0" err="1">
                <a:solidFill>
                  <a:srgbClr val="FF9900"/>
                </a:solidFill>
              </a:rPr>
              <a:t>'</a:t>
            </a:r>
            <a:r>
              <a:rPr lang="it-IT" sz="1800" dirty="0">
                <a:solidFill>
                  <a:srgbClr val="FF9900"/>
                </a:solidFill>
              </a:rPr>
              <a:t> e ricerca.</a:t>
            </a:r>
          </a:p>
        </p:txBody>
      </p:sp>
      <p:sp>
        <p:nvSpPr>
          <p:cNvPr id="3" name="Segnaposto contenuto 2"/>
          <p:cNvSpPr>
            <a:spLocks noGrp="1"/>
          </p:cNvSpPr>
          <p:nvPr>
            <p:ph idx="1"/>
          </p:nvPr>
        </p:nvSpPr>
        <p:spPr>
          <a:xfrm>
            <a:off x="3265714" y="2435290"/>
            <a:ext cx="7910286" cy="3965510"/>
          </a:xfrm>
        </p:spPr>
        <p:txBody>
          <a:bodyPr/>
          <a:lstStyle/>
          <a:p>
            <a:pPr marL="0" indent="0">
              <a:buNone/>
            </a:pPr>
            <a:endParaRPr lang="it-IT" dirty="0" smtClean="0"/>
          </a:p>
          <a:p>
            <a:pPr marL="0" indent="0">
              <a:buNone/>
            </a:pPr>
            <a:r>
              <a:rPr lang="it-IT" b="1" dirty="0" smtClean="0"/>
              <a:t>L’art. 8bis </a:t>
            </a:r>
            <a:r>
              <a:rPr lang="it-IT" dirty="0" smtClean="0"/>
              <a:t>intende </a:t>
            </a:r>
            <a:r>
              <a:rPr lang="it-IT" i="1" dirty="0" smtClean="0"/>
              <a:t>sostenere </a:t>
            </a:r>
            <a:r>
              <a:rPr lang="it-IT" i="1" dirty="0"/>
              <a:t>la diffusione dell'apprendistato di alta formazione nei percorsi degli istituti tecnici superiori (ITS), anche attraverso misure di incentivazione finanziaria previste dalla programmazione regionale nell'ambito degli ordinari stanziamenti destinati agli ITS nel bilancio del </a:t>
            </a:r>
            <a:r>
              <a:rPr lang="it-IT" i="1" dirty="0" smtClean="0"/>
              <a:t>MIUR e </a:t>
            </a:r>
            <a:r>
              <a:rPr lang="it-IT" i="1" dirty="0"/>
              <a:t>di quelli destinati al sostegno all'apprendistato dal </a:t>
            </a:r>
            <a:r>
              <a:rPr lang="it-IT" i="1" dirty="0" smtClean="0"/>
              <a:t>MLPS.</a:t>
            </a:r>
            <a:endParaRPr lang="it-IT" dirty="0"/>
          </a:p>
        </p:txBody>
      </p:sp>
    </p:spTree>
    <p:extLst>
      <p:ext uri="{BB962C8B-B14F-4D97-AF65-F5344CB8AC3E}">
        <p14:creationId xmlns:p14="http://schemas.microsoft.com/office/powerpoint/2010/main" val="105264675"/>
      </p:ext>
    </p:extLst>
  </p:cSld>
  <p:clrMapOvr>
    <a:masterClrMapping/>
  </p:clrMapOvr>
  <p:transition spd="med"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rot="10800000" flipV="1">
            <a:off x="1502229" y="1250303"/>
            <a:ext cx="9673771" cy="559836"/>
          </a:xfrm>
        </p:spPr>
        <p:txBody>
          <a:bodyPr/>
          <a:lstStyle/>
          <a:p>
            <a:pPr>
              <a:lnSpc>
                <a:spcPct val="100000"/>
              </a:lnSpc>
            </a:pPr>
            <a:r>
              <a:rPr lang="it-IT" sz="1800" dirty="0">
                <a:solidFill>
                  <a:srgbClr val="FF9900"/>
                </a:solidFill>
              </a:rPr>
              <a:t>Ulteriori norme intervenute: </a:t>
            </a:r>
            <a:r>
              <a:rPr lang="it-IT" sz="1800" dirty="0" smtClean="0">
                <a:solidFill>
                  <a:srgbClr val="FF9900"/>
                </a:solidFill>
              </a:rPr>
              <a:t/>
            </a:r>
            <a:br>
              <a:rPr lang="it-IT" sz="1800" dirty="0" smtClean="0">
                <a:solidFill>
                  <a:srgbClr val="FF9900"/>
                </a:solidFill>
              </a:rPr>
            </a:br>
            <a:r>
              <a:rPr lang="it-IT" sz="1800" dirty="0" smtClean="0">
                <a:solidFill>
                  <a:srgbClr val="FF9900"/>
                </a:solidFill>
              </a:rPr>
              <a:t>Artt</a:t>
            </a:r>
            <a:r>
              <a:rPr lang="it-IT" sz="1800" dirty="0">
                <a:solidFill>
                  <a:srgbClr val="FF9900"/>
                </a:solidFill>
              </a:rPr>
              <a:t>. 8bis e 14</a:t>
            </a:r>
            <a:r>
              <a:rPr lang="it-IT" sz="1800" dirty="0">
                <a:solidFill>
                  <a:srgbClr val="FF59FF"/>
                </a:solidFill>
              </a:rPr>
              <a:t> </a:t>
            </a:r>
            <a:r>
              <a:rPr lang="it-IT" sz="1800" dirty="0">
                <a:solidFill>
                  <a:srgbClr val="FF9900"/>
                </a:solidFill>
              </a:rPr>
              <a:t>della Legge 8 novembre 2013 n. 128, Conversione in legge, con modificazioni, del decreto-legge 12 settembre 2013, n. 104, recante misure urgenti in materia di istruzione, </a:t>
            </a:r>
            <a:r>
              <a:rPr lang="it-IT" sz="1800" dirty="0" err="1">
                <a:solidFill>
                  <a:srgbClr val="FF9900"/>
                </a:solidFill>
              </a:rPr>
              <a:t>Universita'</a:t>
            </a:r>
            <a:r>
              <a:rPr lang="it-IT" sz="1800" dirty="0">
                <a:solidFill>
                  <a:srgbClr val="FF9900"/>
                </a:solidFill>
              </a:rPr>
              <a:t> e ricerca.</a:t>
            </a:r>
          </a:p>
        </p:txBody>
      </p:sp>
      <p:sp>
        <p:nvSpPr>
          <p:cNvPr id="3" name="Segnaposto contenuto 2"/>
          <p:cNvSpPr>
            <a:spLocks noGrp="1"/>
          </p:cNvSpPr>
          <p:nvPr>
            <p:ph idx="1"/>
          </p:nvPr>
        </p:nvSpPr>
        <p:spPr>
          <a:xfrm>
            <a:off x="3556000" y="2771192"/>
            <a:ext cx="7620000" cy="3629608"/>
          </a:xfrm>
        </p:spPr>
        <p:txBody>
          <a:bodyPr/>
          <a:lstStyle/>
          <a:p>
            <a:pPr marL="0" indent="0">
              <a:buNone/>
            </a:pPr>
            <a:r>
              <a:rPr lang="it-IT" dirty="0" smtClean="0"/>
              <a:t>L’art. 8 bis avvia inoltre </a:t>
            </a:r>
            <a:r>
              <a:rPr lang="it-IT" b="1" i="1" dirty="0" smtClean="0"/>
              <a:t>un </a:t>
            </a:r>
            <a:r>
              <a:rPr lang="it-IT" b="1" i="1" dirty="0"/>
              <a:t>programma sperimentale </a:t>
            </a:r>
            <a:r>
              <a:rPr lang="it-IT" i="1" dirty="0"/>
              <a:t>per lo svolgimento di periodi di formazione in azienda per gli studenti degli </a:t>
            </a:r>
            <a:r>
              <a:rPr lang="it-IT" b="1" i="1" dirty="0"/>
              <a:t>ultimi due anni delle scuole secondarie di secondo grado</a:t>
            </a:r>
            <a:r>
              <a:rPr lang="it-IT" i="1" dirty="0"/>
              <a:t> per il triennio 2014-2016. Il programma contempla la stipulazione di contratti di apprendistato, con oneri a carico delle imprese interessate e senza nuovi o maggiori oneri a carico della finanza pubblica</a:t>
            </a:r>
            <a:endParaRPr lang="it-IT" dirty="0"/>
          </a:p>
        </p:txBody>
      </p:sp>
    </p:spTree>
    <p:extLst>
      <p:ext uri="{BB962C8B-B14F-4D97-AF65-F5344CB8AC3E}">
        <p14:creationId xmlns:p14="http://schemas.microsoft.com/office/powerpoint/2010/main" val="3015760787"/>
      </p:ext>
    </p:extLst>
  </p:cSld>
  <p:clrMapOvr>
    <a:masterClrMapping/>
  </p:clrMapOvr>
  <p:transition spd="med"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20890" y="849087"/>
            <a:ext cx="9655110" cy="1362268"/>
          </a:xfrm>
        </p:spPr>
        <p:txBody>
          <a:bodyPr/>
          <a:lstStyle/>
          <a:p>
            <a:pPr>
              <a:lnSpc>
                <a:spcPct val="100000"/>
              </a:lnSpc>
            </a:pPr>
            <a:r>
              <a:rPr lang="it-IT" sz="1800" dirty="0">
                <a:solidFill>
                  <a:srgbClr val="FF9900"/>
                </a:solidFill>
              </a:rPr>
              <a:t>Ulteriori norme intervenute</a:t>
            </a:r>
            <a:r>
              <a:rPr lang="it-IT" sz="1800" dirty="0" smtClean="0">
                <a:solidFill>
                  <a:srgbClr val="FF9900"/>
                </a:solidFill>
              </a:rPr>
              <a:t>:</a:t>
            </a:r>
            <a:br>
              <a:rPr lang="it-IT" sz="1800" dirty="0" smtClean="0">
                <a:solidFill>
                  <a:srgbClr val="FF9900"/>
                </a:solidFill>
              </a:rPr>
            </a:br>
            <a:r>
              <a:rPr lang="it-IT" sz="1800" dirty="0" smtClean="0">
                <a:solidFill>
                  <a:srgbClr val="FF9900"/>
                </a:solidFill>
              </a:rPr>
              <a:t>Artt</a:t>
            </a:r>
            <a:r>
              <a:rPr lang="it-IT" sz="1800" dirty="0">
                <a:solidFill>
                  <a:srgbClr val="FF9900"/>
                </a:solidFill>
              </a:rPr>
              <a:t>. 8bis e 14</a:t>
            </a:r>
            <a:r>
              <a:rPr lang="it-IT" sz="1800" dirty="0">
                <a:solidFill>
                  <a:srgbClr val="FF59FF"/>
                </a:solidFill>
              </a:rPr>
              <a:t> </a:t>
            </a:r>
            <a:r>
              <a:rPr lang="it-IT" sz="1800" dirty="0">
                <a:solidFill>
                  <a:srgbClr val="FF9900"/>
                </a:solidFill>
              </a:rPr>
              <a:t>della Legge 8 novembre 2013 n. 128, Conversione in legge, con modificazioni, del decreto-legge 12 settembre 2013, n. 104, recante misure urgenti in materia di istruzione, </a:t>
            </a:r>
            <a:r>
              <a:rPr lang="it-IT" sz="1800" dirty="0" err="1">
                <a:solidFill>
                  <a:srgbClr val="FF9900"/>
                </a:solidFill>
              </a:rPr>
              <a:t>Universita'</a:t>
            </a:r>
            <a:r>
              <a:rPr lang="it-IT" sz="1800" dirty="0">
                <a:solidFill>
                  <a:srgbClr val="FF9900"/>
                </a:solidFill>
              </a:rPr>
              <a:t> e ricerca.</a:t>
            </a:r>
          </a:p>
        </p:txBody>
      </p:sp>
      <p:sp>
        <p:nvSpPr>
          <p:cNvPr id="3" name="Segnaposto contenuto 2"/>
          <p:cNvSpPr>
            <a:spLocks noGrp="1"/>
          </p:cNvSpPr>
          <p:nvPr>
            <p:ph idx="1"/>
          </p:nvPr>
        </p:nvSpPr>
        <p:spPr>
          <a:xfrm>
            <a:off x="3556000" y="2664822"/>
            <a:ext cx="7620000" cy="2860767"/>
          </a:xfrm>
        </p:spPr>
        <p:txBody>
          <a:bodyPr/>
          <a:lstStyle/>
          <a:p>
            <a:pPr marL="0" indent="0" algn="just">
              <a:buNone/>
            </a:pPr>
            <a:endParaRPr lang="it-IT" dirty="0" smtClean="0"/>
          </a:p>
          <a:p>
            <a:pPr algn="just">
              <a:buFont typeface="Wingdings" panose="05000000000000000000" pitchFamily="2" charset="2"/>
              <a:buChar char="§"/>
            </a:pPr>
            <a:r>
              <a:rPr lang="it-IT" sz="2000" dirty="0" smtClean="0"/>
              <a:t>L’articolo 14 ha previsto che </a:t>
            </a:r>
            <a:r>
              <a:rPr lang="it-IT" sz="2000" dirty="0"/>
              <a:t>le </a:t>
            </a:r>
            <a:r>
              <a:rPr lang="it-IT" sz="2000" b="1" dirty="0" err="1"/>
              <a:t>universita</a:t>
            </a:r>
            <a:r>
              <a:rPr lang="it-IT" sz="2000" dirty="0" err="1"/>
              <a:t>'</a:t>
            </a:r>
            <a:r>
              <a:rPr lang="it-IT" sz="2000" dirty="0"/>
              <a:t>, con esclusione di quelle telematiche</a:t>
            </a:r>
            <a:r>
              <a:rPr lang="it-IT" sz="2000" b="1" dirty="0"/>
              <a:t>, possono stipulare convenzioni con singole imprese o con gruppi di imprese </a:t>
            </a:r>
            <a:r>
              <a:rPr lang="it-IT" sz="2000" dirty="0"/>
              <a:t>per realizzare </a:t>
            </a:r>
            <a:r>
              <a:rPr lang="it-IT" sz="2000" b="1" dirty="0"/>
              <a:t>progetti formativi congiunti </a:t>
            </a:r>
            <a:r>
              <a:rPr lang="it-IT" sz="2000" dirty="0"/>
              <a:t>i quali prevedano che lo studente, nell'ambito del proprio curriculum di studi, svolga un adeguato periodo di formazione presso le aziende sulla base di un contratto di apprendistato. </a:t>
            </a:r>
            <a:endParaRPr lang="it-IT" sz="2000" dirty="0" smtClean="0"/>
          </a:p>
          <a:p>
            <a:pPr algn="just">
              <a:buFont typeface="Wingdings" panose="05000000000000000000" pitchFamily="2" charset="2"/>
              <a:buChar char="§"/>
            </a:pPr>
            <a:endParaRPr lang="it-IT" sz="2000" b="1" dirty="0"/>
          </a:p>
          <a:p>
            <a:pPr algn="just">
              <a:buFont typeface="Wingdings" panose="05000000000000000000" pitchFamily="2" charset="2"/>
              <a:buChar char="§"/>
            </a:pPr>
            <a:endParaRPr lang="it-IT" sz="1600" b="1" dirty="0" smtClean="0"/>
          </a:p>
        </p:txBody>
      </p:sp>
    </p:spTree>
    <p:extLst>
      <p:ext uri="{BB962C8B-B14F-4D97-AF65-F5344CB8AC3E}">
        <p14:creationId xmlns:p14="http://schemas.microsoft.com/office/powerpoint/2010/main" val="3503506766"/>
      </p:ext>
    </p:extLst>
  </p:cSld>
  <p:clrMapOvr>
    <a:masterClrMapping/>
  </p:clrMapOvr>
  <p:transition spd="med" advClick="0"/>
  <p:timing>
    <p:tnLst>
      <p:par>
        <p:cTn id="1" dur="indefinite" restart="never" nodeType="tmRoot"/>
      </p:par>
    </p:tnLst>
  </p:timing>
</p:sld>
</file>

<file path=ppt/theme/theme1.xml><?xml version="1.0" encoding="utf-8"?>
<a:theme xmlns:a="http://schemas.openxmlformats.org/drawingml/2006/main" name="Proporre una strategia">
  <a:themeElements>
    <a:clrScheme name="">
      <a:dk1>
        <a:srgbClr val="FFFFCC"/>
      </a:dk1>
      <a:lt1>
        <a:srgbClr val="FFFFFF"/>
      </a:lt1>
      <a:dk2>
        <a:srgbClr val="6699FF"/>
      </a:dk2>
      <a:lt2>
        <a:srgbClr val="FFCCFF"/>
      </a:lt2>
      <a:accent1>
        <a:srgbClr val="00CC99"/>
      </a:accent1>
      <a:accent2>
        <a:srgbClr val="FFFF66"/>
      </a:accent2>
      <a:accent3>
        <a:srgbClr val="B8CAFF"/>
      </a:accent3>
      <a:accent4>
        <a:srgbClr val="DADADA"/>
      </a:accent4>
      <a:accent5>
        <a:srgbClr val="AAE2CA"/>
      </a:accent5>
      <a:accent6>
        <a:srgbClr val="E7E75C"/>
      </a:accent6>
      <a:hlink>
        <a:srgbClr val="336699"/>
      </a:hlink>
      <a:folHlink>
        <a:srgbClr val="000099"/>
      </a:folHlink>
    </a:clrScheme>
    <a:fontScheme name="Proporre una strategi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lnDef>
  </a:objectDefaults>
  <a:extraClrSchemeLst>
    <a:extraClrScheme>
      <a:clrScheme name="Proporre una strategia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Proporre una strategi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porre una strategia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960</TotalTime>
  <Words>1807</Words>
  <Application>Microsoft Office PowerPoint</Application>
  <PresentationFormat>Widescreen</PresentationFormat>
  <Paragraphs>279</Paragraphs>
  <Slides>25</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25</vt:i4>
      </vt:variant>
    </vt:vector>
  </HeadingPairs>
  <TitlesOfParts>
    <vt:vector size="31" baseType="lpstr">
      <vt:lpstr>Arial</vt:lpstr>
      <vt:lpstr>Calibri</vt:lpstr>
      <vt:lpstr>Garamond</vt:lpstr>
      <vt:lpstr>Times New Roman</vt:lpstr>
      <vt:lpstr>Wingdings</vt:lpstr>
      <vt:lpstr>Proporre una strategia</vt:lpstr>
      <vt:lpstr>Apprendistato di alta formazione e ricerca: stato di attuazione di Regioni e P.A.</vt:lpstr>
      <vt:lpstr>Il quadro di riferimento Europeo: Youth garantee e European Alliance for Apprentiships</vt:lpstr>
      <vt:lpstr>Il quadro di riferimento Europeo:  Youth garantee e European Alliance for Apprentiships</vt:lpstr>
      <vt:lpstr>Il quadro di riferimento Nazionale: Il nuovo Testo Unico Apprendistato ex D.Lgs 167/11</vt:lpstr>
      <vt:lpstr>Apprendistato di alta formazione e ricerca</vt:lpstr>
      <vt:lpstr> Apprendistato di alta formazione e ricerca </vt:lpstr>
      <vt:lpstr>Ulteriori norme intervenute:  Artt. 8bis e 14 della Legge 8 novembre 2013 n. 128, Conversione in legge, con modificazioni, del decreto-legge 12 settembre 2013, n. 104, recante misure urgenti in materia di istruzione, Universita' e ricerca.</vt:lpstr>
      <vt:lpstr>Ulteriori norme intervenute:  Artt. 8bis e 14 della Legge 8 novembre 2013 n. 128, Conversione in legge, con modificazioni, del decreto-legge 12 settembre 2013, n. 104, recante misure urgenti in materia di istruzione, Universita' e ricerca.</vt:lpstr>
      <vt:lpstr>Ulteriori norme intervenute: Artt. 8bis e 14 della Legge 8 novembre 2013 n. 128, Conversione in legge, con modificazioni, del decreto-legge 12 settembre 2013, n. 104, recante misure urgenti in materia di istruzione, Universita' e ricerca.</vt:lpstr>
      <vt:lpstr>Ulteriori norme intervenute: Artt. 8bis e 14 della Legge 8 novembre 2013 n. 128, Conversione in legge, con modificazioni, del decreto-legge 12 settembre 2013, n. 104, recante misure urgenti in materia di istruzione, Universita' e ricerca.</vt:lpstr>
      <vt:lpstr>Stato di attuazione territoriale dell’apprendistato di alta formazione e di ricerca</vt:lpstr>
      <vt:lpstr>Stato di attuazione territoriale dell’apprendistato  di alta formazione e di ricerca</vt:lpstr>
      <vt:lpstr>Stato di attuazione territoriale dell’apprendistato di alta formazione e di ricerca</vt:lpstr>
      <vt:lpstr>Stato di attuazione territoriale dell’apprendistato  di alta formazione e di ricerca</vt:lpstr>
      <vt:lpstr>Tipologie di percorsi attivabili in alto apprendistato  previste nei provvedimenti attuativi regionali</vt:lpstr>
      <vt:lpstr>Contributi erogatiti dalle Regioni e P.A.: alcuni esempi</vt:lpstr>
      <vt:lpstr> Contributi erogatiti dalle Regioni e P.A. : alcuni esempi</vt:lpstr>
      <vt:lpstr>Contributi erogatiti dalle Regioni e P.A. : alcuni esempi </vt:lpstr>
      <vt:lpstr>Contributi erogatiti dalle Regioni e P.A. : alcuni esempi</vt:lpstr>
      <vt:lpstr>Articolazione e durata percorsi formativi : alcuni esempi</vt:lpstr>
      <vt:lpstr>Articolazione e durata percorsi formativi: alcuni esempi</vt:lpstr>
      <vt:lpstr>Articolazione e durata percorsi formativi : alcuni esempi</vt:lpstr>
      <vt:lpstr>Le criticità/proposte individuate dalle Regioni</vt:lpstr>
      <vt:lpstr> Le criticità/proposte individuate dalle Regioni </vt:lpstr>
      <vt:lpstr>  Le criticità/proposte individuate dalle Regioni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 5 del D.lgs. 167/11 «Apprendistato di alta formazione e di  ricerca»: ruolo delle Regioni, target e finalità formative</dc:title>
  <dc:creator>Flavio Manieri</dc:creator>
  <cp:lastModifiedBy>Luca Sciarretta</cp:lastModifiedBy>
  <cp:revision>89</cp:revision>
  <dcterms:created xsi:type="dcterms:W3CDTF">2013-11-12T16:32:12Z</dcterms:created>
  <dcterms:modified xsi:type="dcterms:W3CDTF">2013-12-06T16:35:04Z</dcterms:modified>
</cp:coreProperties>
</file>