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24"/>
  </p:notesMasterIdLst>
  <p:handoutMasterIdLst>
    <p:handoutMasterId r:id="rId25"/>
  </p:handoutMasterIdLst>
  <p:sldIdLst>
    <p:sldId id="267" r:id="rId3"/>
    <p:sldId id="340" r:id="rId4"/>
    <p:sldId id="333" r:id="rId5"/>
    <p:sldId id="334" r:id="rId6"/>
    <p:sldId id="319" r:id="rId7"/>
    <p:sldId id="324" r:id="rId8"/>
    <p:sldId id="342" r:id="rId9"/>
    <p:sldId id="345" r:id="rId10"/>
    <p:sldId id="341" r:id="rId11"/>
    <p:sldId id="350" r:id="rId12"/>
    <p:sldId id="328" r:id="rId13"/>
    <p:sldId id="336" r:id="rId14"/>
    <p:sldId id="352" r:id="rId15"/>
    <p:sldId id="329" r:id="rId16"/>
    <p:sldId id="330" r:id="rId17"/>
    <p:sldId id="356" r:id="rId18"/>
    <p:sldId id="279" r:id="rId19"/>
    <p:sldId id="317" r:id="rId20"/>
    <p:sldId id="353" r:id="rId21"/>
    <p:sldId id="354" r:id="rId22"/>
    <p:sldId id="355" r:id="rId23"/>
  </p:sldIdLst>
  <p:sldSz cx="12192000" cy="6858000"/>
  <p:notesSz cx="6669088" cy="98679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zione predefinita" id="{5D84CC22-1AA4-4C23-B3FD-42C30CDD6F39}">
          <p14:sldIdLst>
            <p14:sldId id="267"/>
            <p14:sldId id="340"/>
            <p14:sldId id="333"/>
            <p14:sldId id="334"/>
            <p14:sldId id="319"/>
            <p14:sldId id="324"/>
            <p14:sldId id="342"/>
            <p14:sldId id="345"/>
            <p14:sldId id="341"/>
            <p14:sldId id="350"/>
            <p14:sldId id="328"/>
            <p14:sldId id="336"/>
            <p14:sldId id="352"/>
            <p14:sldId id="329"/>
            <p14:sldId id="330"/>
            <p14:sldId id="356"/>
            <p14:sldId id="279"/>
            <p14:sldId id="317"/>
            <p14:sldId id="353"/>
            <p14:sldId id="354"/>
            <p14:sldId id="355"/>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ecilia Cellai" initials="CC" lastIdx="2" clrIdx="0">
    <p:extLst>
      <p:ext uri="{19B8F6BF-5375-455C-9EA6-DF929625EA0E}">
        <p15:presenceInfo xmlns:p15="http://schemas.microsoft.com/office/powerpoint/2012/main" userId="S-1-5-21-2678096895-3697994068-2191079056-115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9E0C"/>
    <a:srgbClr val="4F320B"/>
    <a:srgbClr val="E98B01"/>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ile medio 2 - Color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69CF1AB2-1976-4502-BF36-3FF5EA218861}" styleName="Stile medio 4 - Colore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00A15C55-8517-42AA-B614-E9B94910E393}" styleName="Stile medio 2 - Colore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84E427A-3D55-4303-BF80-6455036E1DE7}" styleName="Stile con tema 1 - Colore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775DCB02-9BB8-47FD-8907-85C794F793BA}" styleName="Stile con tema 1 - Colore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0505E3EF-67EA-436B-97B2-0124C06EBD24}" styleName="Stile medio 4 - Colore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981" autoAdjust="0"/>
    <p:restoredTop sz="85578" autoAdjust="0"/>
  </p:normalViewPr>
  <p:slideViewPr>
    <p:cSldViewPr snapToGrid="0">
      <p:cViewPr varScale="1">
        <p:scale>
          <a:sx n="96" d="100"/>
          <a:sy n="96" d="100"/>
        </p:scale>
        <p:origin x="390" y="84"/>
      </p:cViewPr>
      <p:guideLst>
        <p:guide orient="horz" pos="2160"/>
        <p:guide pos="3840"/>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commentAuthors" Target="commentAuthor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890568" cy="494981"/>
          </a:xfrm>
          <a:prstGeom prst="rect">
            <a:avLst/>
          </a:prstGeom>
        </p:spPr>
        <p:txBody>
          <a:bodyPr vert="horz" lIns="91083" tIns="45541" rIns="91083" bIns="45541" rtlCol="0"/>
          <a:lstStyle>
            <a:lvl1pPr algn="l">
              <a:defRPr sz="1200"/>
            </a:lvl1pPr>
          </a:lstStyle>
          <a:p>
            <a:endParaRPr lang="it-IT"/>
          </a:p>
        </p:txBody>
      </p:sp>
      <p:sp>
        <p:nvSpPr>
          <p:cNvPr id="3" name="Segnaposto data 2"/>
          <p:cNvSpPr>
            <a:spLocks noGrp="1"/>
          </p:cNvSpPr>
          <p:nvPr>
            <p:ph type="dt" sz="quarter" idx="1"/>
          </p:nvPr>
        </p:nvSpPr>
        <p:spPr>
          <a:xfrm>
            <a:off x="3776946" y="0"/>
            <a:ext cx="2890568" cy="494981"/>
          </a:xfrm>
          <a:prstGeom prst="rect">
            <a:avLst/>
          </a:prstGeom>
        </p:spPr>
        <p:txBody>
          <a:bodyPr vert="horz" lIns="91083" tIns="45541" rIns="91083" bIns="45541" rtlCol="0"/>
          <a:lstStyle>
            <a:lvl1pPr algn="r">
              <a:defRPr sz="1200"/>
            </a:lvl1pPr>
          </a:lstStyle>
          <a:p>
            <a:fld id="{B8CEA60A-4328-4F27-A10D-F40D7B2E40A0}" type="datetimeFigureOut">
              <a:rPr lang="it-IT" smtClean="0"/>
              <a:pPr/>
              <a:t>23/06/2015</a:t>
            </a:fld>
            <a:endParaRPr lang="it-IT"/>
          </a:p>
        </p:txBody>
      </p:sp>
      <p:sp>
        <p:nvSpPr>
          <p:cNvPr id="4" name="Segnaposto piè di pagina 3"/>
          <p:cNvSpPr>
            <a:spLocks noGrp="1"/>
          </p:cNvSpPr>
          <p:nvPr>
            <p:ph type="ftr" sz="quarter" idx="2"/>
          </p:nvPr>
        </p:nvSpPr>
        <p:spPr>
          <a:xfrm>
            <a:off x="0" y="9372920"/>
            <a:ext cx="2890568" cy="494981"/>
          </a:xfrm>
          <a:prstGeom prst="rect">
            <a:avLst/>
          </a:prstGeom>
        </p:spPr>
        <p:txBody>
          <a:bodyPr vert="horz" lIns="91083" tIns="45541" rIns="91083" bIns="45541" rtlCol="0" anchor="b"/>
          <a:lstStyle>
            <a:lvl1pPr algn="l">
              <a:defRPr sz="1200"/>
            </a:lvl1pPr>
          </a:lstStyle>
          <a:p>
            <a:endParaRPr lang="it-IT"/>
          </a:p>
        </p:txBody>
      </p:sp>
      <p:sp>
        <p:nvSpPr>
          <p:cNvPr id="5" name="Segnaposto numero diapositiva 4"/>
          <p:cNvSpPr>
            <a:spLocks noGrp="1"/>
          </p:cNvSpPr>
          <p:nvPr>
            <p:ph type="sldNum" sz="quarter" idx="3"/>
          </p:nvPr>
        </p:nvSpPr>
        <p:spPr>
          <a:xfrm>
            <a:off x="3776946" y="9372920"/>
            <a:ext cx="2890568" cy="494981"/>
          </a:xfrm>
          <a:prstGeom prst="rect">
            <a:avLst/>
          </a:prstGeom>
        </p:spPr>
        <p:txBody>
          <a:bodyPr vert="horz" lIns="91083" tIns="45541" rIns="91083" bIns="45541" rtlCol="0" anchor="b"/>
          <a:lstStyle>
            <a:lvl1pPr algn="r">
              <a:defRPr sz="1200"/>
            </a:lvl1pPr>
          </a:lstStyle>
          <a:p>
            <a:fld id="{8F4FEBD1-070D-4CB7-B0A0-2F1E89A00776}" type="slidenum">
              <a:rPr lang="it-IT" smtClean="0"/>
              <a:pPr/>
              <a:t>‹N›</a:t>
            </a:fld>
            <a:endParaRPr lang="it-IT"/>
          </a:p>
        </p:txBody>
      </p:sp>
    </p:spTree>
    <p:extLst>
      <p:ext uri="{BB962C8B-B14F-4D97-AF65-F5344CB8AC3E}">
        <p14:creationId xmlns:p14="http://schemas.microsoft.com/office/powerpoint/2010/main" val="273852131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3" y="3"/>
            <a:ext cx="2889938" cy="495108"/>
          </a:xfrm>
          <a:prstGeom prst="rect">
            <a:avLst/>
          </a:prstGeom>
        </p:spPr>
        <p:txBody>
          <a:bodyPr vert="horz" lIns="91083" tIns="45541" rIns="91083" bIns="45541" rtlCol="0"/>
          <a:lstStyle>
            <a:lvl1pPr algn="l">
              <a:defRPr sz="1200"/>
            </a:lvl1pPr>
          </a:lstStyle>
          <a:p>
            <a:endParaRPr lang="it-IT"/>
          </a:p>
        </p:txBody>
      </p:sp>
      <p:sp>
        <p:nvSpPr>
          <p:cNvPr id="3" name="Segnaposto data 2"/>
          <p:cNvSpPr>
            <a:spLocks noGrp="1"/>
          </p:cNvSpPr>
          <p:nvPr>
            <p:ph type="dt" idx="1"/>
          </p:nvPr>
        </p:nvSpPr>
        <p:spPr>
          <a:xfrm>
            <a:off x="3777607" y="3"/>
            <a:ext cx="2889938" cy="495108"/>
          </a:xfrm>
          <a:prstGeom prst="rect">
            <a:avLst/>
          </a:prstGeom>
        </p:spPr>
        <p:txBody>
          <a:bodyPr vert="horz" lIns="91083" tIns="45541" rIns="91083" bIns="45541" rtlCol="0"/>
          <a:lstStyle>
            <a:lvl1pPr algn="r">
              <a:defRPr sz="1200"/>
            </a:lvl1pPr>
          </a:lstStyle>
          <a:p>
            <a:fld id="{8773D6CE-4F95-4F64-B332-EE1FD0422E60}" type="datetimeFigureOut">
              <a:rPr lang="it-IT" smtClean="0"/>
              <a:pPr/>
              <a:t>23/06/2015</a:t>
            </a:fld>
            <a:endParaRPr lang="it-IT"/>
          </a:p>
        </p:txBody>
      </p:sp>
      <p:sp>
        <p:nvSpPr>
          <p:cNvPr id="4" name="Segnaposto immagine diapositiva 3"/>
          <p:cNvSpPr>
            <a:spLocks noGrp="1" noRot="1" noChangeAspect="1"/>
          </p:cNvSpPr>
          <p:nvPr>
            <p:ph type="sldImg" idx="2"/>
          </p:nvPr>
        </p:nvSpPr>
        <p:spPr>
          <a:xfrm>
            <a:off x="374650" y="1233488"/>
            <a:ext cx="5919788" cy="3330575"/>
          </a:xfrm>
          <a:prstGeom prst="rect">
            <a:avLst/>
          </a:prstGeom>
          <a:noFill/>
          <a:ln w="12700">
            <a:solidFill>
              <a:prstClr val="black"/>
            </a:solidFill>
          </a:ln>
        </p:spPr>
        <p:txBody>
          <a:bodyPr vert="horz" lIns="91083" tIns="45541" rIns="91083" bIns="45541" rtlCol="0" anchor="ctr"/>
          <a:lstStyle/>
          <a:p>
            <a:endParaRPr lang="it-IT"/>
          </a:p>
        </p:txBody>
      </p:sp>
      <p:sp>
        <p:nvSpPr>
          <p:cNvPr id="5" name="Segnaposto note 4"/>
          <p:cNvSpPr>
            <a:spLocks noGrp="1"/>
          </p:cNvSpPr>
          <p:nvPr>
            <p:ph type="body" sz="quarter" idx="3"/>
          </p:nvPr>
        </p:nvSpPr>
        <p:spPr>
          <a:xfrm>
            <a:off x="666909" y="4748927"/>
            <a:ext cx="5335270" cy="3885486"/>
          </a:xfrm>
          <a:prstGeom prst="rect">
            <a:avLst/>
          </a:prstGeom>
        </p:spPr>
        <p:txBody>
          <a:bodyPr vert="horz" lIns="91083" tIns="45541" rIns="91083" bIns="45541" rtlCol="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3" y="9372794"/>
            <a:ext cx="2889938" cy="495107"/>
          </a:xfrm>
          <a:prstGeom prst="rect">
            <a:avLst/>
          </a:prstGeom>
        </p:spPr>
        <p:txBody>
          <a:bodyPr vert="horz" lIns="91083" tIns="45541" rIns="91083" bIns="45541" rtlCol="0" anchor="b"/>
          <a:lstStyle>
            <a:lvl1pPr algn="l">
              <a:defRPr sz="1200"/>
            </a:lvl1pPr>
          </a:lstStyle>
          <a:p>
            <a:endParaRPr lang="it-IT"/>
          </a:p>
        </p:txBody>
      </p:sp>
      <p:sp>
        <p:nvSpPr>
          <p:cNvPr id="7" name="Segnaposto numero diapositiva 6"/>
          <p:cNvSpPr>
            <a:spLocks noGrp="1"/>
          </p:cNvSpPr>
          <p:nvPr>
            <p:ph type="sldNum" sz="quarter" idx="5"/>
          </p:nvPr>
        </p:nvSpPr>
        <p:spPr>
          <a:xfrm>
            <a:off x="3777607" y="9372794"/>
            <a:ext cx="2889938" cy="495107"/>
          </a:xfrm>
          <a:prstGeom prst="rect">
            <a:avLst/>
          </a:prstGeom>
        </p:spPr>
        <p:txBody>
          <a:bodyPr vert="horz" lIns="91083" tIns="45541" rIns="91083" bIns="45541" rtlCol="0" anchor="b"/>
          <a:lstStyle>
            <a:lvl1pPr algn="r">
              <a:defRPr sz="1200"/>
            </a:lvl1pPr>
          </a:lstStyle>
          <a:p>
            <a:fld id="{69384EA1-479F-456E-80BD-A7A15B9B2227}" type="slidenum">
              <a:rPr lang="it-IT" smtClean="0"/>
              <a:pPr/>
              <a:t>‹N›</a:t>
            </a:fld>
            <a:endParaRPr lang="it-IT"/>
          </a:p>
        </p:txBody>
      </p:sp>
    </p:spTree>
    <p:extLst>
      <p:ext uri="{BB962C8B-B14F-4D97-AF65-F5344CB8AC3E}">
        <p14:creationId xmlns:p14="http://schemas.microsoft.com/office/powerpoint/2010/main" val="1235543938"/>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69384EA1-479F-456E-80BD-A7A15B9B2227}" type="slidenum">
              <a:rPr lang="it-IT" smtClean="0"/>
              <a:pPr/>
              <a:t>1</a:t>
            </a:fld>
            <a:endParaRPr lang="it-IT"/>
          </a:p>
        </p:txBody>
      </p:sp>
    </p:spTree>
    <p:extLst>
      <p:ext uri="{BB962C8B-B14F-4D97-AF65-F5344CB8AC3E}">
        <p14:creationId xmlns:p14="http://schemas.microsoft.com/office/powerpoint/2010/main" val="79713730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69384EA1-479F-456E-80BD-A7A15B9B2227}" type="slidenum">
              <a:rPr lang="it-IT" smtClean="0"/>
              <a:pPr/>
              <a:t>10</a:t>
            </a:fld>
            <a:endParaRPr lang="it-IT"/>
          </a:p>
        </p:txBody>
      </p:sp>
    </p:spTree>
    <p:extLst>
      <p:ext uri="{BB962C8B-B14F-4D97-AF65-F5344CB8AC3E}">
        <p14:creationId xmlns:p14="http://schemas.microsoft.com/office/powerpoint/2010/main" val="70107771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69384EA1-479F-456E-80BD-A7A15B9B2227}" type="slidenum">
              <a:rPr lang="it-IT" smtClean="0"/>
              <a:pPr/>
              <a:t>11</a:t>
            </a:fld>
            <a:endParaRPr lang="it-IT"/>
          </a:p>
        </p:txBody>
      </p:sp>
    </p:spTree>
    <p:extLst>
      <p:ext uri="{BB962C8B-B14F-4D97-AF65-F5344CB8AC3E}">
        <p14:creationId xmlns:p14="http://schemas.microsoft.com/office/powerpoint/2010/main" val="184117801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69384EA1-479F-456E-80BD-A7A15B9B2227}" type="slidenum">
              <a:rPr lang="it-IT" smtClean="0"/>
              <a:pPr/>
              <a:t>12</a:t>
            </a:fld>
            <a:endParaRPr lang="it-IT"/>
          </a:p>
        </p:txBody>
      </p:sp>
    </p:spTree>
    <p:extLst>
      <p:ext uri="{BB962C8B-B14F-4D97-AF65-F5344CB8AC3E}">
        <p14:creationId xmlns:p14="http://schemas.microsoft.com/office/powerpoint/2010/main" val="91174246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69384EA1-479F-456E-80BD-A7A15B9B2227}" type="slidenum">
              <a:rPr lang="it-IT" smtClean="0"/>
              <a:pPr/>
              <a:t>14</a:t>
            </a:fld>
            <a:endParaRPr lang="it-IT"/>
          </a:p>
        </p:txBody>
      </p:sp>
    </p:spTree>
    <p:extLst>
      <p:ext uri="{BB962C8B-B14F-4D97-AF65-F5344CB8AC3E}">
        <p14:creationId xmlns:p14="http://schemas.microsoft.com/office/powerpoint/2010/main" val="273484223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69384EA1-479F-456E-80BD-A7A15B9B2227}" type="slidenum">
              <a:rPr lang="it-IT" smtClean="0"/>
              <a:pPr/>
              <a:t>15</a:t>
            </a:fld>
            <a:endParaRPr lang="it-IT"/>
          </a:p>
        </p:txBody>
      </p:sp>
    </p:spTree>
    <p:extLst>
      <p:ext uri="{BB962C8B-B14F-4D97-AF65-F5344CB8AC3E}">
        <p14:creationId xmlns:p14="http://schemas.microsoft.com/office/powerpoint/2010/main" val="95226115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69384EA1-479F-456E-80BD-A7A15B9B2227}" type="slidenum">
              <a:rPr lang="it-IT" smtClean="0"/>
              <a:pPr/>
              <a:t>16</a:t>
            </a:fld>
            <a:endParaRPr lang="it-IT"/>
          </a:p>
        </p:txBody>
      </p:sp>
    </p:spTree>
    <p:extLst>
      <p:ext uri="{BB962C8B-B14F-4D97-AF65-F5344CB8AC3E}">
        <p14:creationId xmlns:p14="http://schemas.microsoft.com/office/powerpoint/2010/main" val="223660425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69384EA1-479F-456E-80BD-A7A15B9B2227}" type="slidenum">
              <a:rPr lang="it-IT" smtClean="0"/>
              <a:pPr/>
              <a:t>17</a:t>
            </a:fld>
            <a:endParaRPr lang="it-IT"/>
          </a:p>
        </p:txBody>
      </p:sp>
    </p:spTree>
    <p:extLst>
      <p:ext uri="{BB962C8B-B14F-4D97-AF65-F5344CB8AC3E}">
        <p14:creationId xmlns:p14="http://schemas.microsoft.com/office/powerpoint/2010/main" val="151186664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69384EA1-479F-456E-80BD-A7A15B9B2227}" type="slidenum">
              <a:rPr lang="it-IT" smtClean="0"/>
              <a:pPr/>
              <a:t>18</a:t>
            </a:fld>
            <a:endParaRPr lang="it-IT"/>
          </a:p>
        </p:txBody>
      </p:sp>
    </p:spTree>
    <p:extLst>
      <p:ext uri="{BB962C8B-B14F-4D97-AF65-F5344CB8AC3E}">
        <p14:creationId xmlns:p14="http://schemas.microsoft.com/office/powerpoint/2010/main" val="417798940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69384EA1-479F-456E-80BD-A7A15B9B2227}" type="slidenum">
              <a:rPr lang="it-IT" smtClean="0"/>
              <a:pPr/>
              <a:t>19</a:t>
            </a:fld>
            <a:endParaRPr lang="it-IT"/>
          </a:p>
        </p:txBody>
      </p:sp>
    </p:spTree>
    <p:extLst>
      <p:ext uri="{BB962C8B-B14F-4D97-AF65-F5344CB8AC3E}">
        <p14:creationId xmlns:p14="http://schemas.microsoft.com/office/powerpoint/2010/main" val="35047507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69384EA1-479F-456E-80BD-A7A15B9B2227}" type="slidenum">
              <a:rPr lang="it-IT" smtClean="0"/>
              <a:pPr/>
              <a:t>20</a:t>
            </a:fld>
            <a:endParaRPr lang="it-IT"/>
          </a:p>
        </p:txBody>
      </p:sp>
    </p:spTree>
    <p:extLst>
      <p:ext uri="{BB962C8B-B14F-4D97-AF65-F5344CB8AC3E}">
        <p14:creationId xmlns:p14="http://schemas.microsoft.com/office/powerpoint/2010/main" val="5417746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69384EA1-479F-456E-80BD-A7A15B9B2227}" type="slidenum">
              <a:rPr lang="it-IT" smtClean="0"/>
              <a:pPr/>
              <a:t>2</a:t>
            </a:fld>
            <a:endParaRPr lang="it-IT"/>
          </a:p>
        </p:txBody>
      </p:sp>
    </p:spTree>
    <p:extLst>
      <p:ext uri="{BB962C8B-B14F-4D97-AF65-F5344CB8AC3E}">
        <p14:creationId xmlns:p14="http://schemas.microsoft.com/office/powerpoint/2010/main" val="292059487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69384EA1-479F-456E-80BD-A7A15B9B2227}" type="slidenum">
              <a:rPr lang="it-IT" smtClean="0"/>
              <a:pPr/>
              <a:t>21</a:t>
            </a:fld>
            <a:endParaRPr lang="it-IT"/>
          </a:p>
        </p:txBody>
      </p:sp>
    </p:spTree>
    <p:extLst>
      <p:ext uri="{BB962C8B-B14F-4D97-AF65-F5344CB8AC3E}">
        <p14:creationId xmlns:p14="http://schemas.microsoft.com/office/powerpoint/2010/main" val="6786283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defTabSz="914295"/>
            <a:r>
              <a:rPr lang="it-IT" dirty="0"/>
              <a:t>-All’approssimarsi della </a:t>
            </a:r>
            <a:r>
              <a:rPr lang="it-IT" i="1" dirty="0" err="1"/>
              <a:t>mid</a:t>
            </a:r>
            <a:r>
              <a:rPr lang="it-IT" i="1" dirty="0"/>
              <a:t> </a:t>
            </a:r>
            <a:r>
              <a:rPr lang="it-IT" i="1" dirty="0" err="1"/>
              <a:t>term</a:t>
            </a:r>
            <a:r>
              <a:rPr lang="it-IT" i="1" dirty="0"/>
              <a:t> </a:t>
            </a:r>
            <a:r>
              <a:rPr lang="it-IT" i="1" dirty="0" err="1"/>
              <a:t>review</a:t>
            </a:r>
            <a:r>
              <a:rPr lang="it-IT" dirty="0"/>
              <a:t> della Strategia EU2020, il Comitato delle Regioni aveva predisposto una piattaforma di monitoraggio dedicata, statuendo principi guida, elaborando posizioni comuni, organizzando scambi di opinioni. in seguito a un'ampia consultazione delle amministrazioni regionali e regionali dell'UE. E’ stata pubblicata dal </a:t>
            </a:r>
            <a:r>
              <a:rPr lang="it-IT" dirty="0" err="1"/>
              <a:t>CdR</a:t>
            </a:r>
            <a:r>
              <a:rPr lang="it-IT" dirty="0"/>
              <a:t> una verifica intermedia della Strategia.</a:t>
            </a:r>
          </a:p>
          <a:p>
            <a:pPr defTabSz="914295"/>
            <a:endParaRPr lang="it-IT" dirty="0"/>
          </a:p>
          <a:p>
            <a:pPr defTabSz="914295"/>
            <a:r>
              <a:rPr lang="it-IT" dirty="0"/>
              <a:t>- Nel Summit del 7 marzo 2014 “Dichiarazione di Atene sulla revisione intermedia della Strategia Europa 2020 – Una visione territoriale per la crescita e l’occupazione”, le Regioni d’Europa hanno ammonito che non sarà possibile raggiungere gli obiettivi di crescita e occupazione della Strategia senza assumere un approccio che tenga conto delle istanze territoriali.</a:t>
            </a:r>
          </a:p>
          <a:p>
            <a:endParaRPr lang="it-IT" dirty="0"/>
          </a:p>
        </p:txBody>
      </p:sp>
      <p:sp>
        <p:nvSpPr>
          <p:cNvPr id="4" name="Segnaposto numero diapositiva 3"/>
          <p:cNvSpPr>
            <a:spLocks noGrp="1"/>
          </p:cNvSpPr>
          <p:nvPr>
            <p:ph type="sldNum" sz="quarter" idx="10"/>
          </p:nvPr>
        </p:nvSpPr>
        <p:spPr/>
        <p:txBody>
          <a:bodyPr/>
          <a:lstStyle/>
          <a:p>
            <a:fld id="{69384EA1-479F-456E-80BD-A7A15B9B2227}" type="slidenum">
              <a:rPr lang="it-IT" smtClean="0"/>
              <a:pPr/>
              <a:t>3</a:t>
            </a:fld>
            <a:endParaRPr lang="it-IT"/>
          </a:p>
        </p:txBody>
      </p:sp>
    </p:spTree>
    <p:extLst>
      <p:ext uri="{BB962C8B-B14F-4D97-AF65-F5344CB8AC3E}">
        <p14:creationId xmlns:p14="http://schemas.microsoft.com/office/powerpoint/2010/main" val="21985408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69384EA1-479F-456E-80BD-A7A15B9B2227}" type="slidenum">
              <a:rPr lang="it-IT" smtClean="0"/>
              <a:pPr/>
              <a:t>4</a:t>
            </a:fld>
            <a:endParaRPr lang="it-IT"/>
          </a:p>
        </p:txBody>
      </p:sp>
    </p:spTree>
    <p:extLst>
      <p:ext uri="{BB962C8B-B14F-4D97-AF65-F5344CB8AC3E}">
        <p14:creationId xmlns:p14="http://schemas.microsoft.com/office/powerpoint/2010/main" val="19146613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b="1" dirty="0">
                <a:solidFill>
                  <a:schemeClr val="bg1">
                    <a:lumMod val="50000"/>
                  </a:schemeClr>
                </a:solidFill>
              </a:rPr>
              <a:t>GOVERNANCE MULTILIVELLO</a:t>
            </a:r>
          </a:p>
          <a:p>
            <a:pPr algn="just"/>
            <a:r>
              <a:rPr lang="it-IT" dirty="0">
                <a:solidFill>
                  <a:srgbClr val="002060"/>
                </a:solidFill>
              </a:rPr>
              <a:t>Principio consistente nell'azione coordinata dell'Unione, degli Stati membri e degli enti regionali e locali, fondata sui principi di sussidiarietà, proporzionalità e partenariato, che si concretizza in una cooperazione funzionale e istituzionalizzata volta a elaborare ed attuare le politiche dell'Unione europea. </a:t>
            </a:r>
            <a:r>
              <a:rPr lang="it-IT" i="1" dirty="0" err="1">
                <a:solidFill>
                  <a:srgbClr val="002060"/>
                </a:solidFill>
              </a:rPr>
              <a:t>CdR</a:t>
            </a:r>
            <a:r>
              <a:rPr lang="it-IT" i="1" dirty="0">
                <a:solidFill>
                  <a:srgbClr val="002060"/>
                </a:solidFill>
              </a:rPr>
              <a:t> 273/2011 fin</a:t>
            </a:r>
          </a:p>
          <a:p>
            <a:r>
              <a:rPr lang="it-IT" b="1" dirty="0">
                <a:solidFill>
                  <a:schemeClr val="bg1">
                    <a:lumMod val="50000"/>
                  </a:schemeClr>
                </a:solidFill>
              </a:rPr>
              <a:t>PRINCIPIO DI SUSSIDIARIETÀ</a:t>
            </a:r>
          </a:p>
          <a:p>
            <a:pPr algn="just"/>
            <a:r>
              <a:rPr lang="it-IT" dirty="0">
                <a:solidFill>
                  <a:srgbClr val="002060"/>
                </a:solidFill>
              </a:rPr>
              <a:t>In virtù del principio di sussidiarietà, nei settori che non sono di sua competenza esclusiva l'Unione interviene soltanto se e in quanto gli obiettivi dell'azione prevista non possono essere conseguiti in misura sufficiente dagli Stati membri, né a livello centrale né a livello regionale e locale, ma possono, a motivo della portata o degli effetti dell'azione in questione, essere conseguiti meglio a livello di Unione. </a:t>
            </a:r>
            <a:r>
              <a:rPr lang="it-IT" i="1" dirty="0">
                <a:solidFill>
                  <a:srgbClr val="002060"/>
                </a:solidFill>
              </a:rPr>
              <a:t>Trattato sull'Unione europea (TUE), articolo 5, paragrafo 3</a:t>
            </a:r>
          </a:p>
          <a:p>
            <a:r>
              <a:rPr lang="it-IT" b="1" dirty="0">
                <a:solidFill>
                  <a:schemeClr val="bg1">
                    <a:lumMod val="50000"/>
                  </a:schemeClr>
                </a:solidFill>
              </a:rPr>
              <a:t>PRINCIPIO DI PROPORZIONALITÀ</a:t>
            </a:r>
          </a:p>
          <a:p>
            <a:pPr algn="just"/>
            <a:r>
              <a:rPr lang="it-IT" dirty="0">
                <a:solidFill>
                  <a:srgbClr val="002060"/>
                </a:solidFill>
              </a:rPr>
              <a:t>In virtù del principio di proporzionalità, il contenuto e la forma dell'azione dell'Unione si limitano a quanto necessario per il conseguimento degli obiettivi dei trattati. </a:t>
            </a:r>
            <a:r>
              <a:rPr lang="it-IT" i="1" dirty="0">
                <a:solidFill>
                  <a:srgbClr val="002060"/>
                </a:solidFill>
              </a:rPr>
              <a:t>Trattato sull'Unione europea (TUE), articolo 5, paragrafo 4</a:t>
            </a:r>
          </a:p>
          <a:p>
            <a:r>
              <a:rPr lang="it-IT" b="1" dirty="0">
                <a:solidFill>
                  <a:schemeClr val="bg1">
                    <a:lumMod val="50000"/>
                  </a:schemeClr>
                </a:solidFill>
              </a:rPr>
              <a:t>PRINCIPIO DI PARTENARIATO</a:t>
            </a:r>
          </a:p>
          <a:p>
            <a:pPr algn="just"/>
            <a:r>
              <a:rPr lang="it-IT" dirty="0">
                <a:solidFill>
                  <a:srgbClr val="002060"/>
                </a:solidFill>
              </a:rPr>
              <a:t>Il principio di partenariato implica "una stretta cooperazione tra autorità pubbliche, parti economiche e sociali e organismi che rappresentano la società civile a livello nazionale, regionale e locale nel corso dell'intero ciclo del programma, che si articola in preparazione, attuazione, sorveglianza e valutazione". </a:t>
            </a:r>
            <a:r>
              <a:rPr lang="it-IT" sz="1000" i="1" dirty="0">
                <a:solidFill>
                  <a:srgbClr val="002060"/>
                </a:solidFill>
              </a:rPr>
              <a:t>Codice europeo di condotta sul partenariato nell'ambito dei fondi strutturali e di investimento europei (C (2013) 9651 </a:t>
            </a:r>
            <a:r>
              <a:rPr lang="it-IT" sz="1000" i="1" dirty="0" err="1">
                <a:solidFill>
                  <a:srgbClr val="002060"/>
                </a:solidFill>
              </a:rPr>
              <a:t>final</a:t>
            </a:r>
            <a:r>
              <a:rPr lang="it-IT" sz="1000" i="1" dirty="0">
                <a:solidFill>
                  <a:srgbClr val="002060"/>
                </a:solidFill>
              </a:rPr>
              <a:t>)</a:t>
            </a:r>
          </a:p>
          <a:p>
            <a:r>
              <a:rPr lang="it-IT" b="1" dirty="0">
                <a:solidFill>
                  <a:schemeClr val="bg1">
                    <a:lumMod val="50000"/>
                  </a:schemeClr>
                </a:solidFill>
              </a:rPr>
              <a:t>PARTECIPAZIONE</a:t>
            </a:r>
          </a:p>
          <a:p>
            <a:pPr algn="just"/>
            <a:r>
              <a:rPr lang="it-IT" dirty="0">
                <a:solidFill>
                  <a:srgbClr val="002060"/>
                </a:solidFill>
              </a:rPr>
              <a:t>La partecipazione sancisce il coinvolgimento di tutti i partner interessati riguardo all'analisi delle sfide da fronteggiare e alla scelta delle esigenze da soddisfare, ma anche alla selezione degli obiettivi e all'individuazione delle priorità per raggiungerli, nonché nelle strutture di coordinamento e negli accordi di </a:t>
            </a:r>
            <a:r>
              <a:rPr lang="it-IT" dirty="0" err="1">
                <a:solidFill>
                  <a:srgbClr val="002060"/>
                </a:solidFill>
              </a:rPr>
              <a:t>governance</a:t>
            </a:r>
            <a:r>
              <a:rPr lang="it-IT" dirty="0">
                <a:solidFill>
                  <a:srgbClr val="002060"/>
                </a:solidFill>
              </a:rPr>
              <a:t> a più livelli necessari per una realizzazione efficace delle politiche. </a:t>
            </a:r>
            <a:r>
              <a:rPr lang="it-IT" sz="1000" i="1" dirty="0">
                <a:solidFill>
                  <a:srgbClr val="002060"/>
                </a:solidFill>
              </a:rPr>
              <a:t>Codice europeo di condotta sul partenariato (C (2013) 9651 </a:t>
            </a:r>
            <a:r>
              <a:rPr lang="it-IT" sz="1000" i="1" dirty="0" err="1">
                <a:solidFill>
                  <a:srgbClr val="002060"/>
                </a:solidFill>
              </a:rPr>
              <a:t>final</a:t>
            </a:r>
            <a:r>
              <a:rPr lang="it-IT" sz="1000" i="1" dirty="0">
                <a:solidFill>
                  <a:srgbClr val="002060"/>
                </a:solidFill>
              </a:rPr>
              <a:t>)</a:t>
            </a:r>
          </a:p>
          <a:p>
            <a:r>
              <a:rPr lang="it-IT" b="1" dirty="0">
                <a:solidFill>
                  <a:schemeClr val="bg1">
                    <a:lumMod val="50000"/>
                  </a:schemeClr>
                </a:solidFill>
              </a:rPr>
              <a:t>COERENZA DELLE POLITICHE</a:t>
            </a:r>
          </a:p>
          <a:p>
            <a:pPr algn="just"/>
            <a:r>
              <a:rPr lang="it-IT" dirty="0">
                <a:solidFill>
                  <a:srgbClr val="002060"/>
                </a:solidFill>
              </a:rPr>
              <a:t>La coerenza delle politiche consiste nel coordinamento delle diverse politiche settoriali al fine di ottimizzarne l'impatto sui territori, massimizzarne la coerenza e contribuire così alla loro riuscita evitando gli effetti negativi dovuti a politiche contraddittorie, a tutti i livelli territoriali. </a:t>
            </a:r>
            <a:r>
              <a:rPr lang="it-IT" sz="1000" i="1" dirty="0">
                <a:solidFill>
                  <a:srgbClr val="002060"/>
                </a:solidFill>
              </a:rPr>
              <a:t>Agenda territoriale dell'Unione europea 2020, </a:t>
            </a:r>
            <a:r>
              <a:rPr lang="it-IT" sz="1000" i="1" dirty="0" err="1">
                <a:solidFill>
                  <a:srgbClr val="002060"/>
                </a:solidFill>
              </a:rPr>
              <a:t>Gödöllő</a:t>
            </a:r>
            <a:r>
              <a:rPr lang="it-IT" sz="1000" i="1" dirty="0">
                <a:solidFill>
                  <a:srgbClr val="002060"/>
                </a:solidFill>
              </a:rPr>
              <a:t> (Ungheria), 2011</a:t>
            </a:r>
          </a:p>
          <a:p>
            <a:r>
              <a:rPr lang="it-IT" sz="1100" b="1" dirty="0">
                <a:solidFill>
                  <a:schemeClr val="bg1">
                    <a:lumMod val="50000"/>
                  </a:schemeClr>
                </a:solidFill>
              </a:rPr>
              <a:t>SINERGIE DI BILANCIO</a:t>
            </a:r>
          </a:p>
          <a:p>
            <a:pPr algn="just"/>
            <a:r>
              <a:rPr lang="it-IT" sz="1000" dirty="0">
                <a:solidFill>
                  <a:srgbClr val="002060"/>
                </a:solidFill>
              </a:rPr>
              <a:t>La </a:t>
            </a:r>
            <a:r>
              <a:rPr lang="it-IT" sz="1000" i="1" dirty="0" err="1">
                <a:solidFill>
                  <a:srgbClr val="002060"/>
                </a:solidFill>
              </a:rPr>
              <a:t>governance</a:t>
            </a:r>
            <a:r>
              <a:rPr lang="it-IT" sz="1000" i="1" dirty="0">
                <a:solidFill>
                  <a:srgbClr val="002060"/>
                </a:solidFill>
              </a:rPr>
              <a:t> </a:t>
            </a:r>
            <a:r>
              <a:rPr lang="it-IT" sz="1000" dirty="0">
                <a:solidFill>
                  <a:srgbClr val="002060"/>
                </a:solidFill>
              </a:rPr>
              <a:t>multilivello implica la definizione e il rispetto di una serie di principi fondamentali allo scopo di ottenere maggiori sinergie tra il bilancio dell'Unione europea, i bilanci degli Stati membri e i bilanci degli enti regionali e locali. Tra questi principi figurano in particolare l'autonomia di bilancio, il partenariato, lo snellimento delle procedure e la trasparenza. </a:t>
            </a:r>
            <a:r>
              <a:rPr lang="it-IT" sz="800" i="1" dirty="0" err="1">
                <a:solidFill>
                  <a:srgbClr val="002060"/>
                </a:solidFill>
              </a:rPr>
              <a:t>CdR</a:t>
            </a:r>
            <a:r>
              <a:rPr lang="it-IT" sz="800" i="1" dirty="0">
                <a:solidFill>
                  <a:srgbClr val="002060"/>
                </a:solidFill>
              </a:rPr>
              <a:t> 1778/2012</a:t>
            </a:r>
          </a:p>
          <a:p>
            <a:r>
              <a:rPr lang="it-IT" sz="900" b="1" dirty="0">
                <a:solidFill>
                  <a:schemeClr val="bg1">
                    <a:lumMod val="50000"/>
                  </a:schemeClr>
                </a:solidFill>
              </a:rPr>
              <a:t>TUTELA A PIÙ LIVELLI DEI DIRITTI FONDAMENTALI</a:t>
            </a:r>
          </a:p>
          <a:p>
            <a:pPr algn="just"/>
            <a:r>
              <a:rPr lang="it-IT" sz="800" dirty="0">
                <a:solidFill>
                  <a:srgbClr val="002060"/>
                </a:solidFill>
              </a:rPr>
              <a:t>La tutela dei diritti fondamentali ha luogo a tutti i livelli, dato che la maggior parte di tali diritti (salute, istruzione, protezione dei consumatori, sicurezza e assistenza sociale, ecc.) viene garantita e attuata a livello locale e regionale. La promozione di questi diritti mira a sensibilizzare i cittadini e ad informare gli Stati membri e gli enti regionali e locali circa la portata della Carta dei diritti fondamentali dell'Unione europea in quanto diritto direttamente applicabile.</a:t>
            </a:r>
            <a:r>
              <a:rPr lang="it-IT" sz="900" dirty="0">
                <a:solidFill>
                  <a:srgbClr val="002060"/>
                </a:solidFill>
              </a:rPr>
              <a:t> </a:t>
            </a:r>
            <a:r>
              <a:rPr lang="it-IT" sz="800" i="1" dirty="0" err="1">
                <a:solidFill>
                  <a:srgbClr val="002060"/>
                </a:solidFill>
              </a:rPr>
              <a:t>CdR</a:t>
            </a:r>
            <a:r>
              <a:rPr lang="it-IT" sz="800" i="1" dirty="0">
                <a:solidFill>
                  <a:srgbClr val="002060"/>
                </a:solidFill>
              </a:rPr>
              <a:t> 406/2010 fin</a:t>
            </a:r>
          </a:p>
          <a:p>
            <a:r>
              <a:rPr lang="it-IT" sz="900" b="1" dirty="0">
                <a:solidFill>
                  <a:schemeClr val="bg1">
                    <a:lumMod val="50000"/>
                  </a:schemeClr>
                </a:solidFill>
              </a:rPr>
              <a:t>MENTALITÀ EUROPEA</a:t>
            </a:r>
          </a:p>
          <a:p>
            <a:pPr algn="just"/>
            <a:r>
              <a:rPr lang="it-IT" sz="800" dirty="0">
                <a:solidFill>
                  <a:srgbClr val="002060"/>
                </a:solidFill>
              </a:rPr>
              <a:t>Con il termine "mentalità europea" si può intendere un processo di integrazione delle dinamiche politiche ed economiche dell'Unione europea nella logica organizzativa del dibattito politico a livello nazionale, ma anche regionale e locale, che conduca a modificare il comportamento politico favorendo l'innovazione amministrativa ed eventualmente la modernizzazione dell'organizzazione in cui si esplica.</a:t>
            </a:r>
            <a:endParaRPr lang="it-IT" sz="800" i="1" dirty="0">
              <a:solidFill>
                <a:srgbClr val="002060"/>
              </a:solidFill>
            </a:endParaRPr>
          </a:p>
          <a:p>
            <a:pPr algn="just"/>
            <a:endParaRPr lang="it-IT" sz="800" i="1" dirty="0">
              <a:solidFill>
                <a:srgbClr val="002060"/>
              </a:solidFill>
            </a:endParaRPr>
          </a:p>
          <a:p>
            <a:pPr algn="just"/>
            <a:endParaRPr lang="it-IT" sz="800" i="1" dirty="0">
              <a:solidFill>
                <a:srgbClr val="002060"/>
              </a:solidFill>
            </a:endParaRPr>
          </a:p>
          <a:p>
            <a:pPr algn="just"/>
            <a:endParaRPr lang="it-IT" sz="1000" i="1" dirty="0">
              <a:solidFill>
                <a:srgbClr val="002060"/>
              </a:solidFill>
            </a:endParaRPr>
          </a:p>
          <a:p>
            <a:pPr algn="just"/>
            <a:endParaRPr lang="it-IT" i="1" dirty="0">
              <a:solidFill>
                <a:srgbClr val="002060"/>
              </a:solidFill>
            </a:endParaRPr>
          </a:p>
          <a:p>
            <a:endParaRPr lang="it-IT" dirty="0"/>
          </a:p>
        </p:txBody>
      </p:sp>
      <p:sp>
        <p:nvSpPr>
          <p:cNvPr id="4" name="Segnaposto numero diapositiva 3"/>
          <p:cNvSpPr>
            <a:spLocks noGrp="1"/>
          </p:cNvSpPr>
          <p:nvPr>
            <p:ph type="sldNum" sz="quarter" idx="10"/>
          </p:nvPr>
        </p:nvSpPr>
        <p:spPr/>
        <p:txBody>
          <a:bodyPr/>
          <a:lstStyle/>
          <a:p>
            <a:fld id="{69384EA1-479F-456E-80BD-A7A15B9B2227}" type="slidenum">
              <a:rPr lang="it-IT" smtClean="0"/>
              <a:pPr/>
              <a:t>5</a:t>
            </a:fld>
            <a:endParaRPr lang="it-IT"/>
          </a:p>
        </p:txBody>
      </p:sp>
    </p:spTree>
    <p:extLst>
      <p:ext uri="{BB962C8B-B14F-4D97-AF65-F5344CB8AC3E}">
        <p14:creationId xmlns:p14="http://schemas.microsoft.com/office/powerpoint/2010/main" val="34182208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69384EA1-479F-456E-80BD-A7A15B9B2227}" type="slidenum">
              <a:rPr lang="it-IT" smtClean="0"/>
              <a:pPr/>
              <a:t>6</a:t>
            </a:fld>
            <a:endParaRPr lang="it-IT"/>
          </a:p>
        </p:txBody>
      </p:sp>
    </p:spTree>
    <p:extLst>
      <p:ext uri="{BB962C8B-B14F-4D97-AF65-F5344CB8AC3E}">
        <p14:creationId xmlns:p14="http://schemas.microsoft.com/office/powerpoint/2010/main" val="31350521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r>
              <a:rPr lang="it-IT" dirty="0" smtClean="0"/>
              <a:t>Elementi organizzativi</a:t>
            </a:r>
            <a:endParaRPr lang="it-IT" dirty="0"/>
          </a:p>
        </p:txBody>
      </p:sp>
      <p:sp>
        <p:nvSpPr>
          <p:cNvPr id="4" name="Segnaposto numero diapositiva 3"/>
          <p:cNvSpPr>
            <a:spLocks noGrp="1"/>
          </p:cNvSpPr>
          <p:nvPr>
            <p:ph type="sldNum" sz="quarter" idx="10"/>
          </p:nvPr>
        </p:nvSpPr>
        <p:spPr/>
        <p:txBody>
          <a:bodyPr/>
          <a:lstStyle/>
          <a:p>
            <a:fld id="{69384EA1-479F-456E-80BD-A7A15B9B2227}" type="slidenum">
              <a:rPr lang="it-IT" smtClean="0"/>
              <a:pPr/>
              <a:t>7</a:t>
            </a:fld>
            <a:endParaRPr lang="it-IT"/>
          </a:p>
        </p:txBody>
      </p:sp>
    </p:spTree>
    <p:extLst>
      <p:ext uri="{BB962C8B-B14F-4D97-AF65-F5344CB8AC3E}">
        <p14:creationId xmlns:p14="http://schemas.microsoft.com/office/powerpoint/2010/main" val="5330847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69384EA1-479F-456E-80BD-A7A15B9B2227}" type="slidenum">
              <a:rPr lang="it-IT" smtClean="0"/>
              <a:pPr/>
              <a:t>8</a:t>
            </a:fld>
            <a:endParaRPr lang="it-IT"/>
          </a:p>
        </p:txBody>
      </p:sp>
    </p:spTree>
    <p:extLst>
      <p:ext uri="{BB962C8B-B14F-4D97-AF65-F5344CB8AC3E}">
        <p14:creationId xmlns:p14="http://schemas.microsoft.com/office/powerpoint/2010/main" val="17829284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69384EA1-479F-456E-80BD-A7A15B9B2227}" type="slidenum">
              <a:rPr lang="it-IT" smtClean="0"/>
              <a:pPr/>
              <a:t>9</a:t>
            </a:fld>
            <a:endParaRPr lang="it-IT"/>
          </a:p>
        </p:txBody>
      </p:sp>
    </p:spTree>
    <p:extLst>
      <p:ext uri="{BB962C8B-B14F-4D97-AF65-F5344CB8AC3E}">
        <p14:creationId xmlns:p14="http://schemas.microsoft.com/office/powerpoint/2010/main" val="11174130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Tree>
    <p:extLst>
      <p:ext uri="{BB962C8B-B14F-4D97-AF65-F5344CB8AC3E}">
        <p14:creationId xmlns:p14="http://schemas.microsoft.com/office/powerpoint/2010/main" val="2359473666"/>
      </p:ext>
    </p:extLst>
  </p:cSld>
  <p:clrMapOvr>
    <a:masterClrMapping/>
  </p:clrMapOvr>
  <p:transition spd="med" advClick="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Tree>
    <p:extLst>
      <p:ext uri="{BB962C8B-B14F-4D97-AF65-F5344CB8AC3E}">
        <p14:creationId xmlns:p14="http://schemas.microsoft.com/office/powerpoint/2010/main" val="2868026367"/>
      </p:ext>
    </p:extLst>
  </p:cSld>
  <p:clrMapOvr>
    <a:masterClrMapping/>
  </p:clrMapOvr>
  <p:transition spd="med" advClick="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813800" y="990600"/>
            <a:ext cx="2362200" cy="5410200"/>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1727200" y="990600"/>
            <a:ext cx="6883400" cy="5410200"/>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Tree>
    <p:extLst>
      <p:ext uri="{BB962C8B-B14F-4D97-AF65-F5344CB8AC3E}">
        <p14:creationId xmlns:p14="http://schemas.microsoft.com/office/powerpoint/2010/main" val="2730397512"/>
      </p:ext>
    </p:extLst>
  </p:cSld>
  <p:clrMapOvr>
    <a:masterClrMapping/>
  </p:clrMapOvr>
  <p:transition spd="med" advClick="0"/>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Tree>
    <p:extLst>
      <p:ext uri="{BB962C8B-B14F-4D97-AF65-F5344CB8AC3E}">
        <p14:creationId xmlns:p14="http://schemas.microsoft.com/office/powerpoint/2010/main" val="3016777570"/>
      </p:ext>
    </p:extLst>
  </p:cSld>
  <p:clrMapOvr>
    <a:masterClrMapping/>
  </p:clrMapOvr>
  <p:transition spd="med" advClick="0"/>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Tree>
    <p:extLst>
      <p:ext uri="{BB962C8B-B14F-4D97-AF65-F5344CB8AC3E}">
        <p14:creationId xmlns:p14="http://schemas.microsoft.com/office/powerpoint/2010/main" val="4139549994"/>
      </p:ext>
    </p:extLst>
  </p:cSld>
  <p:clrMapOvr>
    <a:masterClrMapping/>
  </p:clrMapOvr>
  <p:transition spd="med" advClick="0"/>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963084" y="4406901"/>
            <a:ext cx="103632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smtClean="0"/>
              <a:t>Fare clic per modificare stili del testo dello schema</a:t>
            </a:r>
          </a:p>
        </p:txBody>
      </p:sp>
    </p:spTree>
    <p:extLst>
      <p:ext uri="{BB962C8B-B14F-4D97-AF65-F5344CB8AC3E}">
        <p14:creationId xmlns:p14="http://schemas.microsoft.com/office/powerpoint/2010/main" val="71808897"/>
      </p:ext>
    </p:extLst>
  </p:cSld>
  <p:clrMapOvr>
    <a:masterClrMapping/>
  </p:clrMapOvr>
  <p:transition spd="med" advClick="0"/>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3556000" y="1752600"/>
            <a:ext cx="3708400"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7467600" y="1752600"/>
            <a:ext cx="3708400"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Tree>
    <p:extLst>
      <p:ext uri="{BB962C8B-B14F-4D97-AF65-F5344CB8AC3E}">
        <p14:creationId xmlns:p14="http://schemas.microsoft.com/office/powerpoint/2010/main" val="3443644597"/>
      </p:ext>
    </p:extLst>
  </p:cSld>
  <p:clrMapOvr>
    <a:masterClrMapping/>
  </p:clrMapOvr>
  <p:transition spd="med" advClick="0"/>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609600" y="274638"/>
            <a:ext cx="10972800" cy="1143000"/>
          </a:xfrm>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Tree>
    <p:extLst>
      <p:ext uri="{BB962C8B-B14F-4D97-AF65-F5344CB8AC3E}">
        <p14:creationId xmlns:p14="http://schemas.microsoft.com/office/powerpoint/2010/main" val="891296267"/>
      </p:ext>
    </p:extLst>
  </p:cSld>
  <p:clrMapOvr>
    <a:masterClrMapping/>
  </p:clrMapOvr>
  <p:transition spd="med" advClick="0"/>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Tree>
    <p:extLst>
      <p:ext uri="{BB962C8B-B14F-4D97-AF65-F5344CB8AC3E}">
        <p14:creationId xmlns:p14="http://schemas.microsoft.com/office/powerpoint/2010/main" val="168227929"/>
      </p:ext>
    </p:extLst>
  </p:cSld>
  <p:clrMapOvr>
    <a:masterClrMapping/>
  </p:clrMapOvr>
  <p:transition spd="med" advClick="0"/>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Tree>
    <p:extLst>
      <p:ext uri="{BB962C8B-B14F-4D97-AF65-F5344CB8AC3E}">
        <p14:creationId xmlns:p14="http://schemas.microsoft.com/office/powerpoint/2010/main" val="1417790880"/>
      </p:ext>
    </p:extLst>
  </p:cSld>
  <p:clrMapOvr>
    <a:masterClrMapping/>
  </p:clrMapOvr>
  <p:transition spd="med" advClick="0"/>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09601" y="273050"/>
            <a:ext cx="4011084"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Tree>
    <p:extLst>
      <p:ext uri="{BB962C8B-B14F-4D97-AF65-F5344CB8AC3E}">
        <p14:creationId xmlns:p14="http://schemas.microsoft.com/office/powerpoint/2010/main" val="2760201725"/>
      </p:ext>
    </p:extLst>
  </p:cSld>
  <p:clrMapOvr>
    <a:masterClrMapping/>
  </p:clrMapOvr>
  <p:transition spd="med" advClick="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Tree>
    <p:extLst>
      <p:ext uri="{BB962C8B-B14F-4D97-AF65-F5344CB8AC3E}">
        <p14:creationId xmlns:p14="http://schemas.microsoft.com/office/powerpoint/2010/main" val="3592885371"/>
      </p:ext>
    </p:extLst>
  </p:cSld>
  <p:clrMapOvr>
    <a:masterClrMapping/>
  </p:clrMapOvr>
  <p:transition spd="med" advClick="0"/>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2389717" y="4800600"/>
            <a:ext cx="73152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smtClean="0"/>
          </a:p>
        </p:txBody>
      </p:sp>
      <p:sp>
        <p:nvSpPr>
          <p:cNvPr id="4" name="Segnaposto testo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Tree>
    <p:extLst>
      <p:ext uri="{BB962C8B-B14F-4D97-AF65-F5344CB8AC3E}">
        <p14:creationId xmlns:p14="http://schemas.microsoft.com/office/powerpoint/2010/main" val="3606598002"/>
      </p:ext>
    </p:extLst>
  </p:cSld>
  <p:clrMapOvr>
    <a:masterClrMapping/>
  </p:clrMapOvr>
  <p:transition spd="med" advClick="0"/>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Tree>
    <p:extLst>
      <p:ext uri="{BB962C8B-B14F-4D97-AF65-F5344CB8AC3E}">
        <p14:creationId xmlns:p14="http://schemas.microsoft.com/office/powerpoint/2010/main" val="3234986554"/>
      </p:ext>
    </p:extLst>
  </p:cSld>
  <p:clrMapOvr>
    <a:masterClrMapping/>
  </p:clrMapOvr>
  <p:transition spd="med" advClick="0"/>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813800" y="990600"/>
            <a:ext cx="2362200" cy="5410200"/>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1727200" y="990600"/>
            <a:ext cx="6883400" cy="5410200"/>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Tree>
    <p:extLst>
      <p:ext uri="{BB962C8B-B14F-4D97-AF65-F5344CB8AC3E}">
        <p14:creationId xmlns:p14="http://schemas.microsoft.com/office/powerpoint/2010/main" val="3190675888"/>
      </p:ext>
    </p:extLst>
  </p:cSld>
  <p:clrMapOvr>
    <a:masterClrMapping/>
  </p:clrMapOvr>
  <p:transition spd="med" advClick="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963084" y="4406901"/>
            <a:ext cx="103632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smtClean="0"/>
              <a:t>Fare clic per modificare stili del testo dello schema</a:t>
            </a:r>
          </a:p>
        </p:txBody>
      </p:sp>
    </p:spTree>
    <p:extLst>
      <p:ext uri="{BB962C8B-B14F-4D97-AF65-F5344CB8AC3E}">
        <p14:creationId xmlns:p14="http://schemas.microsoft.com/office/powerpoint/2010/main" val="3483147080"/>
      </p:ext>
    </p:extLst>
  </p:cSld>
  <p:clrMapOvr>
    <a:masterClrMapping/>
  </p:clrMapOvr>
  <p:transition spd="med" advClick="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3556000" y="1752600"/>
            <a:ext cx="3708400"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7467600" y="1752600"/>
            <a:ext cx="3708400"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Tree>
    <p:extLst>
      <p:ext uri="{BB962C8B-B14F-4D97-AF65-F5344CB8AC3E}">
        <p14:creationId xmlns:p14="http://schemas.microsoft.com/office/powerpoint/2010/main" val="3142245450"/>
      </p:ext>
    </p:extLst>
  </p:cSld>
  <p:clrMapOvr>
    <a:masterClrMapping/>
  </p:clrMapOvr>
  <p:transition spd="med" advClick="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609600" y="274638"/>
            <a:ext cx="10972800" cy="1143000"/>
          </a:xfrm>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Tree>
    <p:extLst>
      <p:ext uri="{BB962C8B-B14F-4D97-AF65-F5344CB8AC3E}">
        <p14:creationId xmlns:p14="http://schemas.microsoft.com/office/powerpoint/2010/main" val="84185094"/>
      </p:ext>
    </p:extLst>
  </p:cSld>
  <p:clrMapOvr>
    <a:masterClrMapping/>
  </p:clrMapOvr>
  <p:transition spd="med" advClick="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Tree>
    <p:extLst>
      <p:ext uri="{BB962C8B-B14F-4D97-AF65-F5344CB8AC3E}">
        <p14:creationId xmlns:p14="http://schemas.microsoft.com/office/powerpoint/2010/main" val="621365545"/>
      </p:ext>
    </p:extLst>
  </p:cSld>
  <p:clrMapOvr>
    <a:masterClrMapping/>
  </p:clrMapOvr>
  <p:transition spd="med" advClick="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Tree>
    <p:extLst>
      <p:ext uri="{BB962C8B-B14F-4D97-AF65-F5344CB8AC3E}">
        <p14:creationId xmlns:p14="http://schemas.microsoft.com/office/powerpoint/2010/main" val="3570643333"/>
      </p:ext>
    </p:extLst>
  </p:cSld>
  <p:clrMapOvr>
    <a:masterClrMapping/>
  </p:clrMapOvr>
  <p:transition spd="med" advClick="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09601" y="273050"/>
            <a:ext cx="4011084"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Tree>
    <p:extLst>
      <p:ext uri="{BB962C8B-B14F-4D97-AF65-F5344CB8AC3E}">
        <p14:creationId xmlns:p14="http://schemas.microsoft.com/office/powerpoint/2010/main" val="1426817487"/>
      </p:ext>
    </p:extLst>
  </p:cSld>
  <p:clrMapOvr>
    <a:masterClrMapping/>
  </p:clrMapOvr>
  <p:transition spd="med" advClick="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2389717" y="4800600"/>
            <a:ext cx="73152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smtClean="0"/>
          </a:p>
        </p:txBody>
      </p:sp>
      <p:sp>
        <p:nvSpPr>
          <p:cNvPr id="4" name="Segnaposto testo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Tree>
    <p:extLst>
      <p:ext uri="{BB962C8B-B14F-4D97-AF65-F5344CB8AC3E}">
        <p14:creationId xmlns:p14="http://schemas.microsoft.com/office/powerpoint/2010/main" val="1331295272"/>
      </p:ext>
    </p:extLst>
  </p:cSld>
  <p:clrMapOvr>
    <a:masterClrMapping/>
  </p:clrMapOvr>
  <p:transition spd="med" advClick="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body" idx="1"/>
          </p:nvPr>
        </p:nvSpPr>
        <p:spPr bwMode="auto">
          <a:xfrm>
            <a:off x="3556000" y="1752600"/>
            <a:ext cx="7620000" cy="464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it-IT" smtClean="0"/>
              <a:t>Testo semplice</a:t>
            </a:r>
          </a:p>
          <a:p>
            <a:pPr lvl="0"/>
            <a:endParaRPr lang="it-IT" smtClean="0"/>
          </a:p>
          <a:p>
            <a:pPr lvl="0"/>
            <a:r>
              <a:rPr lang="it-IT" smtClean="0"/>
              <a:t>Fare clic per modificare gli stili del testo dello schema</a:t>
            </a:r>
          </a:p>
          <a:p>
            <a:pPr lvl="1"/>
            <a:r>
              <a:rPr lang="it-IT" smtClean="0"/>
              <a:t>Secondo livello</a:t>
            </a:r>
          </a:p>
        </p:txBody>
      </p:sp>
      <p:sp>
        <p:nvSpPr>
          <p:cNvPr id="1027" name="Rectangle 17"/>
          <p:cNvSpPr>
            <a:spLocks noGrp="1" noChangeArrowheads="1"/>
          </p:cNvSpPr>
          <p:nvPr>
            <p:ph type="title"/>
          </p:nvPr>
        </p:nvSpPr>
        <p:spPr bwMode="auto">
          <a:xfrm>
            <a:off x="1727200" y="990600"/>
            <a:ext cx="9448800" cy="533400"/>
          </a:xfrm>
          <a:prstGeom prst="rect">
            <a:avLst/>
          </a:prstGeom>
          <a:noFill/>
          <a:ln>
            <a:noFill/>
          </a:ln>
          <a:effectLst/>
          <a:extLst>
            <a:ext uri="{909E8E84-426E-40DD-AFC4-6F175D3DCCD1}">
              <a14:hiddenFill xmlns:a14="http://schemas.microsoft.com/office/drawing/2010/main">
                <a:solidFill>
                  <a:schemeClr val="hlink"/>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it-IT" smtClean="0"/>
              <a:t>Fare clic per modificare lo stile del titolo dello schema</a:t>
            </a:r>
          </a:p>
        </p:txBody>
      </p:sp>
    </p:spTree>
    <p:extLst>
      <p:ext uri="{BB962C8B-B14F-4D97-AF65-F5344CB8AC3E}">
        <p14:creationId xmlns:p14="http://schemas.microsoft.com/office/powerpoint/2010/main" val="3704397552"/>
      </p:ext>
    </p:extLst>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med" advClick="0"/>
  <p:hf hdr="0" ftr="0" dt="0"/>
  <p:txStyles>
    <p:titleStyle>
      <a:lvl1pPr algn="l" rtl="0" eaLnBrk="0" fontAlgn="base" hangingPunct="0">
        <a:lnSpc>
          <a:spcPct val="70000"/>
        </a:lnSpc>
        <a:spcBef>
          <a:spcPct val="0"/>
        </a:spcBef>
        <a:spcAft>
          <a:spcPct val="0"/>
        </a:spcAft>
        <a:defRPr sz="2400" b="1">
          <a:solidFill>
            <a:srgbClr val="00235A"/>
          </a:solidFill>
          <a:latin typeface="+mj-lt"/>
          <a:ea typeface="+mj-ea"/>
          <a:cs typeface="+mj-cs"/>
        </a:defRPr>
      </a:lvl1pPr>
      <a:lvl2pPr algn="l" rtl="0" eaLnBrk="0" fontAlgn="base" hangingPunct="0">
        <a:lnSpc>
          <a:spcPct val="70000"/>
        </a:lnSpc>
        <a:spcBef>
          <a:spcPct val="0"/>
        </a:spcBef>
        <a:spcAft>
          <a:spcPct val="0"/>
        </a:spcAft>
        <a:defRPr sz="2400" b="1">
          <a:solidFill>
            <a:srgbClr val="00235A"/>
          </a:solidFill>
          <a:latin typeface="Arial" charset="0"/>
        </a:defRPr>
      </a:lvl2pPr>
      <a:lvl3pPr algn="l" rtl="0" eaLnBrk="0" fontAlgn="base" hangingPunct="0">
        <a:lnSpc>
          <a:spcPct val="70000"/>
        </a:lnSpc>
        <a:spcBef>
          <a:spcPct val="0"/>
        </a:spcBef>
        <a:spcAft>
          <a:spcPct val="0"/>
        </a:spcAft>
        <a:defRPr sz="2400" b="1">
          <a:solidFill>
            <a:srgbClr val="00235A"/>
          </a:solidFill>
          <a:latin typeface="Arial" charset="0"/>
        </a:defRPr>
      </a:lvl3pPr>
      <a:lvl4pPr algn="l" rtl="0" eaLnBrk="0" fontAlgn="base" hangingPunct="0">
        <a:lnSpc>
          <a:spcPct val="70000"/>
        </a:lnSpc>
        <a:spcBef>
          <a:spcPct val="0"/>
        </a:spcBef>
        <a:spcAft>
          <a:spcPct val="0"/>
        </a:spcAft>
        <a:defRPr sz="2400" b="1">
          <a:solidFill>
            <a:srgbClr val="00235A"/>
          </a:solidFill>
          <a:latin typeface="Arial" charset="0"/>
        </a:defRPr>
      </a:lvl4pPr>
      <a:lvl5pPr algn="l" rtl="0" eaLnBrk="0" fontAlgn="base" hangingPunct="0">
        <a:lnSpc>
          <a:spcPct val="70000"/>
        </a:lnSpc>
        <a:spcBef>
          <a:spcPct val="0"/>
        </a:spcBef>
        <a:spcAft>
          <a:spcPct val="0"/>
        </a:spcAft>
        <a:defRPr sz="2400" b="1">
          <a:solidFill>
            <a:srgbClr val="00235A"/>
          </a:solidFill>
          <a:latin typeface="Arial" charset="0"/>
        </a:defRPr>
      </a:lvl5pPr>
      <a:lvl6pPr marL="457200" algn="l" rtl="0" fontAlgn="base">
        <a:lnSpc>
          <a:spcPct val="70000"/>
        </a:lnSpc>
        <a:spcBef>
          <a:spcPct val="0"/>
        </a:spcBef>
        <a:spcAft>
          <a:spcPct val="0"/>
        </a:spcAft>
        <a:defRPr sz="2400" b="1">
          <a:solidFill>
            <a:srgbClr val="00235A"/>
          </a:solidFill>
          <a:latin typeface="Arial" charset="0"/>
        </a:defRPr>
      </a:lvl6pPr>
      <a:lvl7pPr marL="914400" algn="l" rtl="0" fontAlgn="base">
        <a:lnSpc>
          <a:spcPct val="70000"/>
        </a:lnSpc>
        <a:spcBef>
          <a:spcPct val="0"/>
        </a:spcBef>
        <a:spcAft>
          <a:spcPct val="0"/>
        </a:spcAft>
        <a:defRPr sz="2400" b="1">
          <a:solidFill>
            <a:srgbClr val="00235A"/>
          </a:solidFill>
          <a:latin typeface="Arial" charset="0"/>
        </a:defRPr>
      </a:lvl7pPr>
      <a:lvl8pPr marL="1371600" algn="l" rtl="0" fontAlgn="base">
        <a:lnSpc>
          <a:spcPct val="70000"/>
        </a:lnSpc>
        <a:spcBef>
          <a:spcPct val="0"/>
        </a:spcBef>
        <a:spcAft>
          <a:spcPct val="0"/>
        </a:spcAft>
        <a:defRPr sz="2400" b="1">
          <a:solidFill>
            <a:srgbClr val="00235A"/>
          </a:solidFill>
          <a:latin typeface="Arial" charset="0"/>
        </a:defRPr>
      </a:lvl8pPr>
      <a:lvl9pPr marL="1828800" algn="l" rtl="0" fontAlgn="base">
        <a:lnSpc>
          <a:spcPct val="70000"/>
        </a:lnSpc>
        <a:spcBef>
          <a:spcPct val="0"/>
        </a:spcBef>
        <a:spcAft>
          <a:spcPct val="0"/>
        </a:spcAft>
        <a:defRPr sz="2400" b="1">
          <a:solidFill>
            <a:srgbClr val="00235A"/>
          </a:solidFill>
          <a:latin typeface="Arial" charset="0"/>
        </a:defRPr>
      </a:lvl9pPr>
    </p:titleStyle>
    <p:bodyStyle>
      <a:lvl1pPr marL="190500" indent="-190500" algn="l" rtl="0" eaLnBrk="0" fontAlgn="base" hangingPunct="0">
        <a:spcBef>
          <a:spcPct val="20000"/>
        </a:spcBef>
        <a:spcAft>
          <a:spcPct val="0"/>
        </a:spcAft>
        <a:buClr>
          <a:srgbClr val="FF9900"/>
        </a:buClr>
        <a:buSzPct val="75000"/>
        <a:buFont typeface="Wingdings" panose="05000000000000000000" pitchFamily="2" charset="2"/>
        <a:buChar char="n"/>
        <a:defRPr sz="2400">
          <a:solidFill>
            <a:srgbClr val="00235A"/>
          </a:solidFill>
          <a:latin typeface="+mn-lt"/>
          <a:ea typeface="+mn-ea"/>
          <a:cs typeface="+mn-cs"/>
        </a:defRPr>
      </a:lvl1pPr>
      <a:lvl2pPr marL="768350" indent="-285750" algn="l" rtl="0" eaLnBrk="0" fontAlgn="base" hangingPunct="0">
        <a:spcBef>
          <a:spcPct val="20000"/>
        </a:spcBef>
        <a:spcAft>
          <a:spcPct val="0"/>
        </a:spcAft>
        <a:buClr>
          <a:schemeClr val="hlink"/>
        </a:buClr>
        <a:buSzPct val="75000"/>
        <a:buFont typeface="Wingdings" panose="05000000000000000000" pitchFamily="2" charset="2"/>
        <a:buChar char="n"/>
        <a:defRPr sz="2000">
          <a:solidFill>
            <a:srgbClr val="00235A"/>
          </a:solidFill>
          <a:latin typeface="+mn-lt"/>
        </a:defRPr>
      </a:lvl2pPr>
      <a:lvl3pPr marL="1187450" indent="-228600" algn="l" rtl="0" eaLnBrk="0" fontAlgn="base" hangingPunct="0">
        <a:spcBef>
          <a:spcPct val="20000"/>
        </a:spcBef>
        <a:spcAft>
          <a:spcPct val="0"/>
        </a:spcAft>
        <a:buClr>
          <a:schemeClr val="bg2"/>
        </a:buClr>
        <a:buSzPct val="75000"/>
        <a:buFont typeface="Wingdings" panose="05000000000000000000" pitchFamily="2" charset="2"/>
        <a:buChar char="n"/>
        <a:defRPr>
          <a:solidFill>
            <a:srgbClr val="00235A"/>
          </a:solidFill>
          <a:latin typeface="+mn-lt"/>
        </a:defRPr>
      </a:lvl3pPr>
      <a:lvl4pPr marL="1606550" indent="-228600" algn="l" rtl="0" eaLnBrk="0" fontAlgn="base" hangingPunct="0">
        <a:spcBef>
          <a:spcPct val="20000"/>
        </a:spcBef>
        <a:spcAft>
          <a:spcPct val="0"/>
        </a:spcAft>
        <a:buClr>
          <a:schemeClr val="tx2"/>
        </a:buClr>
        <a:buSzPct val="75000"/>
        <a:buFont typeface="Wingdings" panose="05000000000000000000" pitchFamily="2" charset="2"/>
        <a:buChar char="n"/>
        <a:defRPr>
          <a:solidFill>
            <a:srgbClr val="00235A"/>
          </a:solidFill>
          <a:latin typeface="+mn-lt"/>
        </a:defRPr>
      </a:lvl4pPr>
      <a:lvl5pPr marL="2025650" indent="-228600" algn="l" rtl="0" eaLnBrk="0" fontAlgn="base" hangingPunct="0">
        <a:spcBef>
          <a:spcPct val="20000"/>
        </a:spcBef>
        <a:spcAft>
          <a:spcPct val="0"/>
        </a:spcAft>
        <a:buClr>
          <a:schemeClr val="accent1"/>
        </a:buClr>
        <a:buSzPct val="75000"/>
        <a:buFont typeface="Wingdings" panose="05000000000000000000" pitchFamily="2" charset="2"/>
        <a:buChar char="n"/>
        <a:defRPr sz="1400">
          <a:solidFill>
            <a:srgbClr val="00235A"/>
          </a:solidFill>
          <a:latin typeface="+mn-lt"/>
        </a:defRPr>
      </a:lvl5pPr>
      <a:lvl6pPr marL="2482850" indent="-228600" algn="l" rtl="0" fontAlgn="base">
        <a:spcBef>
          <a:spcPct val="20000"/>
        </a:spcBef>
        <a:spcAft>
          <a:spcPct val="0"/>
        </a:spcAft>
        <a:buClr>
          <a:schemeClr val="accent1"/>
        </a:buClr>
        <a:buSzPct val="75000"/>
        <a:buFont typeface="Wingdings" pitchFamily="2" charset="2"/>
        <a:buChar char="n"/>
        <a:defRPr sz="1400">
          <a:solidFill>
            <a:srgbClr val="00235A"/>
          </a:solidFill>
          <a:latin typeface="+mn-lt"/>
        </a:defRPr>
      </a:lvl6pPr>
      <a:lvl7pPr marL="2940050" indent="-228600" algn="l" rtl="0" fontAlgn="base">
        <a:spcBef>
          <a:spcPct val="20000"/>
        </a:spcBef>
        <a:spcAft>
          <a:spcPct val="0"/>
        </a:spcAft>
        <a:buClr>
          <a:schemeClr val="accent1"/>
        </a:buClr>
        <a:buSzPct val="75000"/>
        <a:buFont typeface="Wingdings" pitchFamily="2" charset="2"/>
        <a:buChar char="n"/>
        <a:defRPr sz="1400">
          <a:solidFill>
            <a:srgbClr val="00235A"/>
          </a:solidFill>
          <a:latin typeface="+mn-lt"/>
        </a:defRPr>
      </a:lvl7pPr>
      <a:lvl8pPr marL="3397250" indent="-228600" algn="l" rtl="0" fontAlgn="base">
        <a:spcBef>
          <a:spcPct val="20000"/>
        </a:spcBef>
        <a:spcAft>
          <a:spcPct val="0"/>
        </a:spcAft>
        <a:buClr>
          <a:schemeClr val="accent1"/>
        </a:buClr>
        <a:buSzPct val="75000"/>
        <a:buFont typeface="Wingdings" pitchFamily="2" charset="2"/>
        <a:buChar char="n"/>
        <a:defRPr sz="1400">
          <a:solidFill>
            <a:srgbClr val="00235A"/>
          </a:solidFill>
          <a:latin typeface="+mn-lt"/>
        </a:defRPr>
      </a:lvl8pPr>
      <a:lvl9pPr marL="3854450" indent="-228600" algn="l" rtl="0" fontAlgn="base">
        <a:spcBef>
          <a:spcPct val="20000"/>
        </a:spcBef>
        <a:spcAft>
          <a:spcPct val="0"/>
        </a:spcAft>
        <a:buClr>
          <a:schemeClr val="accent1"/>
        </a:buClr>
        <a:buSzPct val="75000"/>
        <a:buFont typeface="Wingdings" pitchFamily="2" charset="2"/>
        <a:buChar char="n"/>
        <a:defRPr sz="1400">
          <a:solidFill>
            <a:srgbClr val="00235A"/>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body" idx="1"/>
          </p:nvPr>
        </p:nvSpPr>
        <p:spPr bwMode="auto">
          <a:xfrm>
            <a:off x="3556000" y="1752600"/>
            <a:ext cx="7620000" cy="464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it-IT" smtClean="0"/>
              <a:t>Testo semplice</a:t>
            </a:r>
          </a:p>
          <a:p>
            <a:pPr lvl="0"/>
            <a:endParaRPr lang="it-IT" smtClean="0"/>
          </a:p>
          <a:p>
            <a:pPr lvl="0"/>
            <a:r>
              <a:rPr lang="it-IT" smtClean="0"/>
              <a:t>Fare clic per modificare gli stili del testo dello schema</a:t>
            </a:r>
          </a:p>
          <a:p>
            <a:pPr lvl="1"/>
            <a:r>
              <a:rPr lang="it-IT" smtClean="0"/>
              <a:t>Secondo livello</a:t>
            </a:r>
          </a:p>
        </p:txBody>
      </p:sp>
      <p:sp>
        <p:nvSpPr>
          <p:cNvPr id="1027" name="Rectangle 17"/>
          <p:cNvSpPr>
            <a:spLocks noGrp="1" noChangeArrowheads="1"/>
          </p:cNvSpPr>
          <p:nvPr>
            <p:ph type="title"/>
          </p:nvPr>
        </p:nvSpPr>
        <p:spPr bwMode="auto">
          <a:xfrm>
            <a:off x="1727200" y="990600"/>
            <a:ext cx="9448800" cy="533400"/>
          </a:xfrm>
          <a:prstGeom prst="rect">
            <a:avLst/>
          </a:prstGeom>
          <a:noFill/>
          <a:ln>
            <a:noFill/>
          </a:ln>
          <a:effectLst/>
          <a:extLst>
            <a:ext uri="{909E8E84-426E-40DD-AFC4-6F175D3DCCD1}">
              <a14:hiddenFill xmlns:a14="http://schemas.microsoft.com/office/drawing/2010/main">
                <a:solidFill>
                  <a:schemeClr val="hlink"/>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it-IT" smtClean="0"/>
              <a:t>Fare clic per modificare lo stile del titolo dello schema</a:t>
            </a:r>
          </a:p>
        </p:txBody>
      </p:sp>
    </p:spTree>
    <p:extLst>
      <p:ext uri="{BB962C8B-B14F-4D97-AF65-F5344CB8AC3E}">
        <p14:creationId xmlns:p14="http://schemas.microsoft.com/office/powerpoint/2010/main" val="1968315893"/>
      </p:ext>
    </p:extLst>
  </p:cSld>
  <p:clrMap bg1="dk2" tx1="lt1" bg2="dk1"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spd="med" advClick="0"/>
  <p:txStyles>
    <p:titleStyle>
      <a:lvl1pPr algn="l" rtl="0" eaLnBrk="0" fontAlgn="base" hangingPunct="0">
        <a:lnSpc>
          <a:spcPct val="70000"/>
        </a:lnSpc>
        <a:spcBef>
          <a:spcPct val="0"/>
        </a:spcBef>
        <a:spcAft>
          <a:spcPct val="0"/>
        </a:spcAft>
        <a:defRPr sz="2400" b="1">
          <a:solidFill>
            <a:srgbClr val="00235A"/>
          </a:solidFill>
          <a:latin typeface="+mj-lt"/>
          <a:ea typeface="+mj-ea"/>
          <a:cs typeface="+mj-cs"/>
        </a:defRPr>
      </a:lvl1pPr>
      <a:lvl2pPr algn="l" rtl="0" eaLnBrk="0" fontAlgn="base" hangingPunct="0">
        <a:lnSpc>
          <a:spcPct val="70000"/>
        </a:lnSpc>
        <a:spcBef>
          <a:spcPct val="0"/>
        </a:spcBef>
        <a:spcAft>
          <a:spcPct val="0"/>
        </a:spcAft>
        <a:defRPr sz="2400" b="1">
          <a:solidFill>
            <a:srgbClr val="00235A"/>
          </a:solidFill>
          <a:latin typeface="Arial" charset="0"/>
        </a:defRPr>
      </a:lvl2pPr>
      <a:lvl3pPr algn="l" rtl="0" eaLnBrk="0" fontAlgn="base" hangingPunct="0">
        <a:lnSpc>
          <a:spcPct val="70000"/>
        </a:lnSpc>
        <a:spcBef>
          <a:spcPct val="0"/>
        </a:spcBef>
        <a:spcAft>
          <a:spcPct val="0"/>
        </a:spcAft>
        <a:defRPr sz="2400" b="1">
          <a:solidFill>
            <a:srgbClr val="00235A"/>
          </a:solidFill>
          <a:latin typeface="Arial" charset="0"/>
        </a:defRPr>
      </a:lvl3pPr>
      <a:lvl4pPr algn="l" rtl="0" eaLnBrk="0" fontAlgn="base" hangingPunct="0">
        <a:lnSpc>
          <a:spcPct val="70000"/>
        </a:lnSpc>
        <a:spcBef>
          <a:spcPct val="0"/>
        </a:spcBef>
        <a:spcAft>
          <a:spcPct val="0"/>
        </a:spcAft>
        <a:defRPr sz="2400" b="1">
          <a:solidFill>
            <a:srgbClr val="00235A"/>
          </a:solidFill>
          <a:latin typeface="Arial" charset="0"/>
        </a:defRPr>
      </a:lvl4pPr>
      <a:lvl5pPr algn="l" rtl="0" eaLnBrk="0" fontAlgn="base" hangingPunct="0">
        <a:lnSpc>
          <a:spcPct val="70000"/>
        </a:lnSpc>
        <a:spcBef>
          <a:spcPct val="0"/>
        </a:spcBef>
        <a:spcAft>
          <a:spcPct val="0"/>
        </a:spcAft>
        <a:defRPr sz="2400" b="1">
          <a:solidFill>
            <a:srgbClr val="00235A"/>
          </a:solidFill>
          <a:latin typeface="Arial" charset="0"/>
        </a:defRPr>
      </a:lvl5pPr>
      <a:lvl6pPr marL="457200" algn="l" rtl="0" fontAlgn="base">
        <a:lnSpc>
          <a:spcPct val="70000"/>
        </a:lnSpc>
        <a:spcBef>
          <a:spcPct val="0"/>
        </a:spcBef>
        <a:spcAft>
          <a:spcPct val="0"/>
        </a:spcAft>
        <a:defRPr sz="2400" b="1">
          <a:solidFill>
            <a:srgbClr val="00235A"/>
          </a:solidFill>
          <a:latin typeface="Arial" charset="0"/>
        </a:defRPr>
      </a:lvl6pPr>
      <a:lvl7pPr marL="914400" algn="l" rtl="0" fontAlgn="base">
        <a:lnSpc>
          <a:spcPct val="70000"/>
        </a:lnSpc>
        <a:spcBef>
          <a:spcPct val="0"/>
        </a:spcBef>
        <a:spcAft>
          <a:spcPct val="0"/>
        </a:spcAft>
        <a:defRPr sz="2400" b="1">
          <a:solidFill>
            <a:srgbClr val="00235A"/>
          </a:solidFill>
          <a:latin typeface="Arial" charset="0"/>
        </a:defRPr>
      </a:lvl7pPr>
      <a:lvl8pPr marL="1371600" algn="l" rtl="0" fontAlgn="base">
        <a:lnSpc>
          <a:spcPct val="70000"/>
        </a:lnSpc>
        <a:spcBef>
          <a:spcPct val="0"/>
        </a:spcBef>
        <a:spcAft>
          <a:spcPct val="0"/>
        </a:spcAft>
        <a:defRPr sz="2400" b="1">
          <a:solidFill>
            <a:srgbClr val="00235A"/>
          </a:solidFill>
          <a:latin typeface="Arial" charset="0"/>
        </a:defRPr>
      </a:lvl8pPr>
      <a:lvl9pPr marL="1828800" algn="l" rtl="0" fontAlgn="base">
        <a:lnSpc>
          <a:spcPct val="70000"/>
        </a:lnSpc>
        <a:spcBef>
          <a:spcPct val="0"/>
        </a:spcBef>
        <a:spcAft>
          <a:spcPct val="0"/>
        </a:spcAft>
        <a:defRPr sz="2400" b="1">
          <a:solidFill>
            <a:srgbClr val="00235A"/>
          </a:solidFill>
          <a:latin typeface="Arial" charset="0"/>
        </a:defRPr>
      </a:lvl9pPr>
    </p:titleStyle>
    <p:bodyStyle>
      <a:lvl1pPr marL="190500" indent="-190500" algn="l" rtl="0" eaLnBrk="0" fontAlgn="base" hangingPunct="0">
        <a:spcBef>
          <a:spcPct val="20000"/>
        </a:spcBef>
        <a:spcAft>
          <a:spcPct val="0"/>
        </a:spcAft>
        <a:buClr>
          <a:srgbClr val="FF9900"/>
        </a:buClr>
        <a:buSzPct val="75000"/>
        <a:buFont typeface="Wingdings" panose="05000000000000000000" pitchFamily="2" charset="2"/>
        <a:buChar char="n"/>
        <a:defRPr sz="2400">
          <a:solidFill>
            <a:srgbClr val="00235A"/>
          </a:solidFill>
          <a:latin typeface="+mn-lt"/>
          <a:ea typeface="+mn-ea"/>
          <a:cs typeface="+mn-cs"/>
        </a:defRPr>
      </a:lvl1pPr>
      <a:lvl2pPr marL="768350" indent="-285750" algn="l" rtl="0" eaLnBrk="0" fontAlgn="base" hangingPunct="0">
        <a:spcBef>
          <a:spcPct val="20000"/>
        </a:spcBef>
        <a:spcAft>
          <a:spcPct val="0"/>
        </a:spcAft>
        <a:buClr>
          <a:schemeClr val="hlink"/>
        </a:buClr>
        <a:buSzPct val="75000"/>
        <a:buFont typeface="Wingdings" panose="05000000000000000000" pitchFamily="2" charset="2"/>
        <a:buChar char="n"/>
        <a:defRPr sz="2000">
          <a:solidFill>
            <a:srgbClr val="00235A"/>
          </a:solidFill>
          <a:latin typeface="+mn-lt"/>
        </a:defRPr>
      </a:lvl2pPr>
      <a:lvl3pPr marL="1187450" indent="-228600" algn="l" rtl="0" eaLnBrk="0" fontAlgn="base" hangingPunct="0">
        <a:spcBef>
          <a:spcPct val="20000"/>
        </a:spcBef>
        <a:spcAft>
          <a:spcPct val="0"/>
        </a:spcAft>
        <a:buClr>
          <a:schemeClr val="bg2"/>
        </a:buClr>
        <a:buSzPct val="75000"/>
        <a:buFont typeface="Wingdings" panose="05000000000000000000" pitchFamily="2" charset="2"/>
        <a:buChar char="n"/>
        <a:defRPr>
          <a:solidFill>
            <a:srgbClr val="00235A"/>
          </a:solidFill>
          <a:latin typeface="+mn-lt"/>
        </a:defRPr>
      </a:lvl3pPr>
      <a:lvl4pPr marL="1606550" indent="-228600" algn="l" rtl="0" eaLnBrk="0" fontAlgn="base" hangingPunct="0">
        <a:spcBef>
          <a:spcPct val="20000"/>
        </a:spcBef>
        <a:spcAft>
          <a:spcPct val="0"/>
        </a:spcAft>
        <a:buClr>
          <a:schemeClr val="tx2"/>
        </a:buClr>
        <a:buSzPct val="75000"/>
        <a:buFont typeface="Wingdings" panose="05000000000000000000" pitchFamily="2" charset="2"/>
        <a:buChar char="n"/>
        <a:defRPr>
          <a:solidFill>
            <a:srgbClr val="00235A"/>
          </a:solidFill>
          <a:latin typeface="+mn-lt"/>
        </a:defRPr>
      </a:lvl4pPr>
      <a:lvl5pPr marL="2025650" indent="-228600" algn="l" rtl="0" eaLnBrk="0" fontAlgn="base" hangingPunct="0">
        <a:spcBef>
          <a:spcPct val="20000"/>
        </a:spcBef>
        <a:spcAft>
          <a:spcPct val="0"/>
        </a:spcAft>
        <a:buClr>
          <a:schemeClr val="accent1"/>
        </a:buClr>
        <a:buSzPct val="75000"/>
        <a:buFont typeface="Wingdings" panose="05000000000000000000" pitchFamily="2" charset="2"/>
        <a:buChar char="n"/>
        <a:defRPr sz="1400">
          <a:solidFill>
            <a:srgbClr val="00235A"/>
          </a:solidFill>
          <a:latin typeface="+mn-lt"/>
        </a:defRPr>
      </a:lvl5pPr>
      <a:lvl6pPr marL="2482850" indent="-228600" algn="l" rtl="0" fontAlgn="base">
        <a:spcBef>
          <a:spcPct val="20000"/>
        </a:spcBef>
        <a:spcAft>
          <a:spcPct val="0"/>
        </a:spcAft>
        <a:buClr>
          <a:schemeClr val="accent1"/>
        </a:buClr>
        <a:buSzPct val="75000"/>
        <a:buFont typeface="Wingdings" pitchFamily="2" charset="2"/>
        <a:buChar char="n"/>
        <a:defRPr sz="1400">
          <a:solidFill>
            <a:srgbClr val="00235A"/>
          </a:solidFill>
          <a:latin typeface="+mn-lt"/>
        </a:defRPr>
      </a:lvl6pPr>
      <a:lvl7pPr marL="2940050" indent="-228600" algn="l" rtl="0" fontAlgn="base">
        <a:spcBef>
          <a:spcPct val="20000"/>
        </a:spcBef>
        <a:spcAft>
          <a:spcPct val="0"/>
        </a:spcAft>
        <a:buClr>
          <a:schemeClr val="accent1"/>
        </a:buClr>
        <a:buSzPct val="75000"/>
        <a:buFont typeface="Wingdings" pitchFamily="2" charset="2"/>
        <a:buChar char="n"/>
        <a:defRPr sz="1400">
          <a:solidFill>
            <a:srgbClr val="00235A"/>
          </a:solidFill>
          <a:latin typeface="+mn-lt"/>
        </a:defRPr>
      </a:lvl7pPr>
      <a:lvl8pPr marL="3397250" indent="-228600" algn="l" rtl="0" fontAlgn="base">
        <a:spcBef>
          <a:spcPct val="20000"/>
        </a:spcBef>
        <a:spcAft>
          <a:spcPct val="0"/>
        </a:spcAft>
        <a:buClr>
          <a:schemeClr val="accent1"/>
        </a:buClr>
        <a:buSzPct val="75000"/>
        <a:buFont typeface="Wingdings" pitchFamily="2" charset="2"/>
        <a:buChar char="n"/>
        <a:defRPr sz="1400">
          <a:solidFill>
            <a:srgbClr val="00235A"/>
          </a:solidFill>
          <a:latin typeface="+mn-lt"/>
        </a:defRPr>
      </a:lvl8pPr>
      <a:lvl9pPr marL="3854450" indent="-228600" algn="l" rtl="0" fontAlgn="base">
        <a:spcBef>
          <a:spcPct val="20000"/>
        </a:spcBef>
        <a:spcAft>
          <a:spcPct val="0"/>
        </a:spcAft>
        <a:buClr>
          <a:schemeClr val="accent1"/>
        </a:buClr>
        <a:buSzPct val="75000"/>
        <a:buFont typeface="Wingdings" pitchFamily="2" charset="2"/>
        <a:buChar char="n"/>
        <a:defRPr sz="1400">
          <a:solidFill>
            <a:srgbClr val="00235A"/>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ctrTitle" idx="4294967295"/>
          </p:nvPr>
        </p:nvSpPr>
        <p:spPr>
          <a:xfrm>
            <a:off x="3452814" y="2164703"/>
            <a:ext cx="7488237" cy="2381898"/>
          </a:xfrm>
          <a:extLst>
            <a:ext uri="{909E8E84-426E-40DD-AFC4-6F175D3DCCD1}">
              <a14:hiddenFill xmlns:a14="http://schemas.microsoft.com/office/drawing/2010/main">
                <a:solidFill>
                  <a:schemeClr val="accent1"/>
                </a:solidFill>
              </a14:hiddenFill>
            </a:ext>
          </a:extLst>
        </p:spPr>
        <p:txBody>
          <a:bodyPr/>
          <a:lstStyle/>
          <a:p>
            <a:pPr algn="ctr" eaLnBrk="1" hangingPunct="1">
              <a:lnSpc>
                <a:spcPct val="90000"/>
              </a:lnSpc>
            </a:pPr>
            <a:r>
              <a:rPr lang="it-IT" sz="4400" dirty="0" smtClean="0">
                <a:solidFill>
                  <a:srgbClr val="FFA41D"/>
                </a:solidFill>
              </a:rPr>
              <a:t>Il contributo delle Regioni italiane alla revisione intermedia della Strategia </a:t>
            </a:r>
            <a:r>
              <a:rPr lang="it-IT" sz="4400" i="1" dirty="0" smtClean="0">
                <a:solidFill>
                  <a:srgbClr val="FFA41D"/>
                </a:solidFill>
              </a:rPr>
              <a:t>Europa 2020</a:t>
            </a:r>
          </a:p>
        </p:txBody>
      </p:sp>
      <p:sp>
        <p:nvSpPr>
          <p:cNvPr id="4" name="Rectangle 2"/>
          <p:cNvSpPr txBox="1">
            <a:spLocks noChangeArrowheads="1"/>
          </p:cNvSpPr>
          <p:nvPr/>
        </p:nvSpPr>
        <p:spPr bwMode="auto">
          <a:xfrm>
            <a:off x="1866900" y="785812"/>
            <a:ext cx="9169400" cy="1449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l" rtl="0" eaLnBrk="0" fontAlgn="base" hangingPunct="0">
              <a:lnSpc>
                <a:spcPct val="70000"/>
              </a:lnSpc>
              <a:spcBef>
                <a:spcPct val="0"/>
              </a:spcBef>
              <a:spcAft>
                <a:spcPct val="0"/>
              </a:spcAft>
              <a:defRPr sz="2400" b="1">
                <a:solidFill>
                  <a:srgbClr val="00235A"/>
                </a:solidFill>
                <a:latin typeface="+mj-lt"/>
                <a:ea typeface="+mj-ea"/>
                <a:cs typeface="+mj-cs"/>
              </a:defRPr>
            </a:lvl1pPr>
            <a:lvl2pPr algn="l" rtl="0" eaLnBrk="0" fontAlgn="base" hangingPunct="0">
              <a:lnSpc>
                <a:spcPct val="70000"/>
              </a:lnSpc>
              <a:spcBef>
                <a:spcPct val="0"/>
              </a:spcBef>
              <a:spcAft>
                <a:spcPct val="0"/>
              </a:spcAft>
              <a:defRPr sz="2400" b="1">
                <a:solidFill>
                  <a:srgbClr val="00235A"/>
                </a:solidFill>
                <a:latin typeface="Arial" charset="0"/>
              </a:defRPr>
            </a:lvl2pPr>
            <a:lvl3pPr algn="l" rtl="0" eaLnBrk="0" fontAlgn="base" hangingPunct="0">
              <a:lnSpc>
                <a:spcPct val="70000"/>
              </a:lnSpc>
              <a:spcBef>
                <a:spcPct val="0"/>
              </a:spcBef>
              <a:spcAft>
                <a:spcPct val="0"/>
              </a:spcAft>
              <a:defRPr sz="2400" b="1">
                <a:solidFill>
                  <a:srgbClr val="00235A"/>
                </a:solidFill>
                <a:latin typeface="Arial" charset="0"/>
              </a:defRPr>
            </a:lvl3pPr>
            <a:lvl4pPr algn="l" rtl="0" eaLnBrk="0" fontAlgn="base" hangingPunct="0">
              <a:lnSpc>
                <a:spcPct val="70000"/>
              </a:lnSpc>
              <a:spcBef>
                <a:spcPct val="0"/>
              </a:spcBef>
              <a:spcAft>
                <a:spcPct val="0"/>
              </a:spcAft>
              <a:defRPr sz="2400" b="1">
                <a:solidFill>
                  <a:srgbClr val="00235A"/>
                </a:solidFill>
                <a:latin typeface="Arial" charset="0"/>
              </a:defRPr>
            </a:lvl4pPr>
            <a:lvl5pPr algn="l" rtl="0" eaLnBrk="0" fontAlgn="base" hangingPunct="0">
              <a:lnSpc>
                <a:spcPct val="70000"/>
              </a:lnSpc>
              <a:spcBef>
                <a:spcPct val="0"/>
              </a:spcBef>
              <a:spcAft>
                <a:spcPct val="0"/>
              </a:spcAft>
              <a:defRPr sz="2400" b="1">
                <a:solidFill>
                  <a:srgbClr val="00235A"/>
                </a:solidFill>
                <a:latin typeface="Arial" charset="0"/>
              </a:defRPr>
            </a:lvl5pPr>
            <a:lvl6pPr marL="457200" algn="l" rtl="0" fontAlgn="base">
              <a:lnSpc>
                <a:spcPct val="70000"/>
              </a:lnSpc>
              <a:spcBef>
                <a:spcPct val="0"/>
              </a:spcBef>
              <a:spcAft>
                <a:spcPct val="0"/>
              </a:spcAft>
              <a:defRPr sz="2400" b="1">
                <a:solidFill>
                  <a:srgbClr val="00235A"/>
                </a:solidFill>
                <a:latin typeface="Arial" charset="0"/>
              </a:defRPr>
            </a:lvl6pPr>
            <a:lvl7pPr marL="914400" algn="l" rtl="0" fontAlgn="base">
              <a:lnSpc>
                <a:spcPct val="70000"/>
              </a:lnSpc>
              <a:spcBef>
                <a:spcPct val="0"/>
              </a:spcBef>
              <a:spcAft>
                <a:spcPct val="0"/>
              </a:spcAft>
              <a:defRPr sz="2400" b="1">
                <a:solidFill>
                  <a:srgbClr val="00235A"/>
                </a:solidFill>
                <a:latin typeface="Arial" charset="0"/>
              </a:defRPr>
            </a:lvl7pPr>
            <a:lvl8pPr marL="1371600" algn="l" rtl="0" fontAlgn="base">
              <a:lnSpc>
                <a:spcPct val="70000"/>
              </a:lnSpc>
              <a:spcBef>
                <a:spcPct val="0"/>
              </a:spcBef>
              <a:spcAft>
                <a:spcPct val="0"/>
              </a:spcAft>
              <a:defRPr sz="2400" b="1">
                <a:solidFill>
                  <a:srgbClr val="00235A"/>
                </a:solidFill>
                <a:latin typeface="Arial" charset="0"/>
              </a:defRPr>
            </a:lvl8pPr>
            <a:lvl9pPr marL="1828800" algn="l" rtl="0" fontAlgn="base">
              <a:lnSpc>
                <a:spcPct val="70000"/>
              </a:lnSpc>
              <a:spcBef>
                <a:spcPct val="0"/>
              </a:spcBef>
              <a:spcAft>
                <a:spcPct val="0"/>
              </a:spcAft>
              <a:defRPr sz="2400" b="1">
                <a:solidFill>
                  <a:srgbClr val="00235A"/>
                </a:solidFill>
                <a:latin typeface="Arial" charset="0"/>
              </a:defRPr>
            </a:lvl9pPr>
          </a:lstStyle>
          <a:p>
            <a:pPr algn="ctr" eaLnBrk="1" hangingPunct="1">
              <a:lnSpc>
                <a:spcPct val="90000"/>
              </a:lnSpc>
            </a:pPr>
            <a:endParaRPr lang="it-IT" sz="2800" kern="0" dirty="0" smtClean="0">
              <a:solidFill>
                <a:schemeClr val="bg1">
                  <a:lumMod val="50000"/>
                </a:schemeClr>
              </a:solidFill>
            </a:endParaRPr>
          </a:p>
        </p:txBody>
      </p:sp>
      <p:sp>
        <p:nvSpPr>
          <p:cNvPr id="3" name="Rettangolo arrotondato 2"/>
          <p:cNvSpPr/>
          <p:nvPr/>
        </p:nvSpPr>
        <p:spPr bwMode="auto">
          <a:xfrm>
            <a:off x="9499600" y="4546600"/>
            <a:ext cx="914400" cy="914400"/>
          </a:xfrm>
          <a:prstGeom prst="round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1123950" rtl="0" eaLnBrk="1" fontAlgn="base" latinLnBrk="0" hangingPunct="1">
              <a:lnSpc>
                <a:spcPct val="100000"/>
              </a:lnSpc>
              <a:spcBef>
                <a:spcPct val="20000"/>
              </a:spcBef>
              <a:spcAft>
                <a:spcPct val="0"/>
              </a:spcAft>
              <a:buClr>
                <a:srgbClr val="FF9900"/>
              </a:buClr>
              <a:buSzPct val="75000"/>
              <a:buFont typeface="Wingdings" pitchFamily="2" charset="2"/>
              <a:buNone/>
              <a:tabLst/>
            </a:pPr>
            <a:endParaRPr kumimoji="0" lang="it-IT" sz="2400" b="0" i="0" u="none" strike="noStrike" cap="none" normalizeH="0" baseline="0" smtClean="0">
              <a:ln>
                <a:noFill/>
              </a:ln>
              <a:solidFill>
                <a:schemeClr val="folHlink"/>
              </a:solidFill>
              <a:effectLst/>
              <a:latin typeface="Arial" charset="0"/>
            </a:endParaRPr>
          </a:p>
        </p:txBody>
      </p:sp>
    </p:spTree>
    <p:extLst>
      <p:ext uri="{BB962C8B-B14F-4D97-AF65-F5344CB8AC3E}">
        <p14:creationId xmlns:p14="http://schemas.microsoft.com/office/powerpoint/2010/main" val="2327910326"/>
      </p:ext>
    </p:extLst>
  </p:cSld>
  <p:clrMapOvr>
    <a:masterClrMapping/>
  </p:clrMapOvr>
  <p:transition advClick="0"/>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727200" y="1206919"/>
            <a:ext cx="9448800" cy="466165"/>
          </a:xfrm>
        </p:spPr>
        <p:txBody>
          <a:bodyPr/>
          <a:lstStyle/>
          <a:p>
            <a:pPr algn="ctr">
              <a:lnSpc>
                <a:spcPct val="100000"/>
              </a:lnSpc>
            </a:pPr>
            <a:r>
              <a:rPr lang="it-IT" sz="2800" dirty="0" smtClean="0">
                <a:solidFill>
                  <a:srgbClr val="FE9E0C"/>
                </a:solidFill>
              </a:rPr>
              <a:t>La 5° Relazione Monitoraggio del </a:t>
            </a:r>
            <a:br>
              <a:rPr lang="it-IT" sz="2800" dirty="0" smtClean="0">
                <a:solidFill>
                  <a:srgbClr val="FE9E0C"/>
                </a:solidFill>
              </a:rPr>
            </a:br>
            <a:r>
              <a:rPr lang="it-IT" sz="2800" dirty="0" smtClean="0">
                <a:solidFill>
                  <a:srgbClr val="FE9E0C"/>
                </a:solidFill>
              </a:rPr>
              <a:t>Comitato delle Regioni sui PNR 2014</a:t>
            </a:r>
            <a:r>
              <a:rPr lang="it-IT" dirty="0" smtClean="0"/>
              <a:t/>
            </a:r>
            <a:br>
              <a:rPr lang="it-IT" dirty="0" smtClean="0"/>
            </a:br>
            <a:endParaRPr lang="it-IT" dirty="0"/>
          </a:p>
        </p:txBody>
      </p:sp>
      <p:sp>
        <p:nvSpPr>
          <p:cNvPr id="3" name="Segnaposto contenuto 2"/>
          <p:cNvSpPr>
            <a:spLocks noGrp="1"/>
          </p:cNvSpPr>
          <p:nvPr>
            <p:ph idx="1"/>
          </p:nvPr>
        </p:nvSpPr>
        <p:spPr>
          <a:xfrm>
            <a:off x="1470211" y="1609161"/>
            <a:ext cx="9897036" cy="5038165"/>
          </a:xfrm>
        </p:spPr>
        <p:txBody>
          <a:bodyPr/>
          <a:lstStyle/>
          <a:p>
            <a:pPr algn="just"/>
            <a:r>
              <a:rPr lang="it-IT" sz="2300" dirty="0" smtClean="0"/>
              <a:t>La </a:t>
            </a:r>
            <a:r>
              <a:rPr lang="it-IT" sz="2300" dirty="0"/>
              <a:t>maggior parte dei PNR 2014 afferma che gli Enti Locali e Regionali (ELR) hanno avuto un ruolo nella loro implementazione e (in maniera minore) nella loro creazione.</a:t>
            </a:r>
          </a:p>
          <a:p>
            <a:pPr algn="just"/>
            <a:r>
              <a:rPr lang="it-IT" sz="2300" b="1" dirty="0" smtClean="0"/>
              <a:t>16 Stati Membri su 26 (tra cui l’Italia) </a:t>
            </a:r>
            <a:r>
              <a:rPr lang="it-IT" sz="2300" dirty="0" smtClean="0"/>
              <a:t>hanno ricevuto raccomandazioni indirizzate esplicitamente alle autorità locali e regionali (</a:t>
            </a:r>
            <a:r>
              <a:rPr lang="it-IT" sz="2300" b="1" dirty="0" smtClean="0"/>
              <a:t>dimensione territoriale</a:t>
            </a:r>
            <a:r>
              <a:rPr lang="it-IT" sz="2300" dirty="0" smtClean="0"/>
              <a:t>).</a:t>
            </a:r>
          </a:p>
          <a:p>
            <a:pPr algn="just"/>
            <a:r>
              <a:rPr lang="it-IT" sz="2300" b="1" dirty="0" smtClean="0"/>
              <a:t>I riferimenti ad Europa 2020 sono aumentati</a:t>
            </a:r>
            <a:r>
              <a:rPr lang="it-IT" sz="2300" dirty="0" smtClean="0"/>
              <a:t> tra il 2013 ed il 2014, anche per via della corrente revisione della strategia. </a:t>
            </a:r>
          </a:p>
          <a:p>
            <a:pPr algn="just"/>
            <a:r>
              <a:rPr lang="it-IT" sz="2300" dirty="0"/>
              <a:t>La determinazione dei target è ancora centralizzata: solo 3 PNR (B, UK, PO) menzionano la partecipazione degli ELR.</a:t>
            </a:r>
          </a:p>
          <a:p>
            <a:pPr algn="just"/>
            <a:r>
              <a:rPr lang="it-IT" sz="2300" dirty="0" smtClean="0"/>
              <a:t>Le CSR rivelano </a:t>
            </a:r>
            <a:r>
              <a:rPr lang="it-IT" sz="2300" b="1" dirty="0" smtClean="0"/>
              <a:t>chiaramente il bisogno di colmare la cesura tra l’approccio di breve termine</a:t>
            </a:r>
            <a:r>
              <a:rPr lang="it-IT" sz="2300" dirty="0" smtClean="0"/>
              <a:t>, che è prevalso durante gli anni duri di crisi economica, </a:t>
            </a:r>
            <a:r>
              <a:rPr lang="it-IT" sz="2300" b="1" dirty="0" smtClean="0"/>
              <a:t>e l’approccio di lungo termine della Strategia Europa 2020.</a:t>
            </a:r>
            <a:r>
              <a:rPr lang="it-IT" sz="2300" dirty="0" smtClean="0"/>
              <a:t> </a:t>
            </a:r>
          </a:p>
          <a:p>
            <a:endParaRPr lang="it-IT" b="1" dirty="0" smtClean="0"/>
          </a:p>
          <a:p>
            <a:endParaRPr lang="it-IT" dirty="0"/>
          </a:p>
          <a:p>
            <a:endParaRPr lang="it-IT" dirty="0"/>
          </a:p>
        </p:txBody>
      </p:sp>
    </p:spTree>
    <p:extLst>
      <p:ext uri="{BB962C8B-B14F-4D97-AF65-F5344CB8AC3E}">
        <p14:creationId xmlns:p14="http://schemas.microsoft.com/office/powerpoint/2010/main" val="583317753"/>
      </p:ext>
    </p:extLst>
  </p:cSld>
  <p:clrMapOvr>
    <a:masterClrMapping/>
  </p:clrMapOvr>
  <p:transition spd="med" advClick="0"/>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401416" y="932329"/>
            <a:ext cx="10147852" cy="479027"/>
          </a:xfrm>
        </p:spPr>
        <p:txBody>
          <a:bodyPr/>
          <a:lstStyle/>
          <a:p>
            <a:pPr algn="ctr"/>
            <a:r>
              <a:rPr lang="it-IT" sz="3200" i="1" dirty="0" err="1">
                <a:solidFill>
                  <a:srgbClr val="FE9E0C"/>
                </a:solidFill>
              </a:rPr>
              <a:t>Swot</a:t>
            </a:r>
            <a:r>
              <a:rPr lang="it-IT" sz="3200" i="1" dirty="0">
                <a:solidFill>
                  <a:srgbClr val="FE9E0C"/>
                </a:solidFill>
              </a:rPr>
              <a:t> Analysis </a:t>
            </a:r>
            <a:r>
              <a:rPr lang="it-IT" sz="3200" i="1" dirty="0" err="1">
                <a:solidFill>
                  <a:srgbClr val="FE9E0C"/>
                </a:solidFill>
              </a:rPr>
              <a:t>Mid</a:t>
            </a:r>
            <a:r>
              <a:rPr lang="it-IT" sz="3200" i="1" dirty="0">
                <a:solidFill>
                  <a:srgbClr val="FE9E0C"/>
                </a:solidFill>
              </a:rPr>
              <a:t> </a:t>
            </a:r>
            <a:r>
              <a:rPr lang="it-IT" sz="3200" i="1" dirty="0" err="1">
                <a:solidFill>
                  <a:srgbClr val="FE9E0C"/>
                </a:solidFill>
              </a:rPr>
              <a:t>Term</a:t>
            </a:r>
            <a:r>
              <a:rPr lang="it-IT" sz="3200" i="1" dirty="0">
                <a:solidFill>
                  <a:srgbClr val="FE9E0C"/>
                </a:solidFill>
              </a:rPr>
              <a:t> </a:t>
            </a:r>
            <a:r>
              <a:rPr lang="it-IT" sz="3200" i="1" dirty="0" err="1">
                <a:solidFill>
                  <a:srgbClr val="FE9E0C"/>
                </a:solidFill>
              </a:rPr>
              <a:t>Review</a:t>
            </a:r>
            <a:r>
              <a:rPr lang="it-IT" sz="3200" i="1" dirty="0">
                <a:solidFill>
                  <a:srgbClr val="FE9E0C"/>
                </a:solidFill>
              </a:rPr>
              <a:t> </a:t>
            </a:r>
            <a:r>
              <a:rPr lang="it-IT" sz="3200" dirty="0">
                <a:solidFill>
                  <a:srgbClr val="FE9E0C"/>
                </a:solidFill>
              </a:rPr>
              <a:t>Eu </a:t>
            </a:r>
            <a:r>
              <a:rPr lang="it-IT" sz="3200" dirty="0" smtClean="0">
                <a:solidFill>
                  <a:srgbClr val="FE9E0C"/>
                </a:solidFill>
              </a:rPr>
              <a:t>2020 </a:t>
            </a:r>
            <a:r>
              <a:rPr lang="it-IT" sz="1600" i="1" dirty="0" smtClean="0"/>
              <a:t>COM(2015)100 finale </a:t>
            </a:r>
            <a:endParaRPr lang="it-IT" dirty="0"/>
          </a:p>
        </p:txBody>
      </p:sp>
      <p:graphicFrame>
        <p:nvGraphicFramePr>
          <p:cNvPr id="4" name="Segnaposto contenuto 3"/>
          <p:cNvGraphicFramePr>
            <a:graphicFrameLocks noGrp="1"/>
          </p:cNvGraphicFramePr>
          <p:nvPr>
            <p:ph idx="1"/>
            <p:extLst>
              <p:ext uri="{D42A27DB-BD31-4B8C-83A1-F6EECF244321}">
                <p14:modId xmlns:p14="http://schemas.microsoft.com/office/powerpoint/2010/main" val="2781099419"/>
              </p:ext>
            </p:extLst>
          </p:nvPr>
        </p:nvGraphicFramePr>
        <p:xfrm>
          <a:off x="1506071" y="1424542"/>
          <a:ext cx="9943807" cy="5394960"/>
        </p:xfrm>
        <a:graphic>
          <a:graphicData uri="http://schemas.openxmlformats.org/drawingml/2006/table">
            <a:tbl>
              <a:tblPr firstRow="1" bandRow="1">
                <a:tableStyleId>{775DCB02-9BB8-47FD-8907-85C794F793BA}</a:tableStyleId>
              </a:tblPr>
              <a:tblGrid>
                <a:gridCol w="5093273"/>
                <a:gridCol w="4850534"/>
              </a:tblGrid>
              <a:tr h="3148133">
                <a:tc>
                  <a:txBody>
                    <a:bodyPr/>
                    <a:lstStyle/>
                    <a:p>
                      <a:pPr algn="ctr"/>
                      <a:r>
                        <a:rPr lang="it-IT" sz="1800" b="1" dirty="0" smtClean="0">
                          <a:solidFill>
                            <a:srgbClr val="002060"/>
                          </a:solidFill>
                        </a:rPr>
                        <a:t>PUNTI</a:t>
                      </a:r>
                      <a:r>
                        <a:rPr lang="it-IT" sz="1800" b="1" baseline="0" dirty="0" smtClean="0">
                          <a:solidFill>
                            <a:srgbClr val="002060"/>
                          </a:solidFill>
                        </a:rPr>
                        <a:t> DI FORZA</a:t>
                      </a:r>
                    </a:p>
                    <a:p>
                      <a:pPr algn="ctr"/>
                      <a:endParaRPr lang="it-IT" sz="800" b="0" baseline="0" dirty="0" smtClean="0">
                        <a:solidFill>
                          <a:srgbClr val="002060"/>
                        </a:solidFill>
                      </a:endParaRPr>
                    </a:p>
                    <a:p>
                      <a:pPr marL="0" indent="0" algn="just">
                        <a:spcAft>
                          <a:spcPts val="600"/>
                        </a:spcAft>
                        <a:buFont typeface="Arial" panose="020B0604020202020204" pitchFamily="34" charset="0"/>
                        <a:buNone/>
                      </a:pPr>
                      <a:r>
                        <a:rPr lang="it-IT" sz="1500" b="0" dirty="0" smtClean="0">
                          <a:solidFill>
                            <a:srgbClr val="002060"/>
                          </a:solidFill>
                        </a:rPr>
                        <a:t>Sostegno</a:t>
                      </a:r>
                      <a:r>
                        <a:rPr lang="it-IT" sz="1500" b="0" baseline="0" dirty="0" smtClean="0">
                          <a:solidFill>
                            <a:srgbClr val="002060"/>
                          </a:solidFill>
                        </a:rPr>
                        <a:t> massiccio a una strategia UE dedicata a occupazione e crescita</a:t>
                      </a:r>
                    </a:p>
                    <a:p>
                      <a:pPr marL="0" indent="0" algn="just">
                        <a:spcAft>
                          <a:spcPts val="600"/>
                        </a:spcAft>
                        <a:buFont typeface="Arial" panose="020B0604020202020204" pitchFamily="34" charset="0"/>
                        <a:buNone/>
                      </a:pPr>
                      <a:r>
                        <a:rPr lang="it-IT" sz="1500" b="0" baseline="0" dirty="0" smtClean="0">
                          <a:solidFill>
                            <a:srgbClr val="002060"/>
                          </a:solidFill>
                        </a:rPr>
                        <a:t>Corrispondenza tra settori contemplati da UE2020 e sfide da affrontare</a:t>
                      </a:r>
                    </a:p>
                    <a:p>
                      <a:pPr marL="0" indent="0" algn="just">
                        <a:spcAft>
                          <a:spcPts val="600"/>
                        </a:spcAft>
                        <a:buFont typeface="Arial" panose="020B0604020202020204" pitchFamily="34" charset="0"/>
                        <a:buNone/>
                      </a:pPr>
                      <a:r>
                        <a:rPr lang="it-IT" sz="1500" b="0" baseline="0" dirty="0" smtClean="0">
                          <a:solidFill>
                            <a:srgbClr val="002060"/>
                          </a:solidFill>
                        </a:rPr>
                        <a:t>Obiettivi pertinenti e complementari</a:t>
                      </a:r>
                    </a:p>
                    <a:p>
                      <a:pPr marL="0" indent="0" algn="just">
                        <a:spcAft>
                          <a:spcPts val="0"/>
                        </a:spcAft>
                        <a:buFont typeface="Arial" panose="020B0604020202020204" pitchFamily="34" charset="0"/>
                        <a:buNone/>
                      </a:pPr>
                      <a:r>
                        <a:rPr lang="it-IT" sz="1500" b="1" baseline="0" dirty="0" smtClean="0">
                          <a:solidFill>
                            <a:srgbClr val="002060"/>
                          </a:solidFill>
                        </a:rPr>
                        <a:t>Alcuni progressi </a:t>
                      </a:r>
                      <a:r>
                        <a:rPr lang="it-IT" sz="1500" b="0" baseline="0" dirty="0" smtClean="0">
                          <a:solidFill>
                            <a:srgbClr val="002060"/>
                          </a:solidFill>
                        </a:rPr>
                        <a:t>tangibili già compiuti: </a:t>
                      </a:r>
                    </a:p>
                    <a:p>
                      <a:pPr marL="0" indent="0" algn="l">
                        <a:spcAft>
                          <a:spcPts val="0"/>
                        </a:spcAft>
                        <a:buFont typeface="Arial" panose="020B0604020202020204" pitchFamily="34" charset="0"/>
                        <a:buNone/>
                      </a:pPr>
                      <a:r>
                        <a:rPr lang="it-IT" sz="1500" b="0" baseline="0" dirty="0" smtClean="0">
                          <a:solidFill>
                            <a:srgbClr val="002060"/>
                          </a:solidFill>
                        </a:rPr>
                        <a:t>l’UE è avviata a realizzare, del tutto o in buona parte, gli obiettivi: istruzione e clima ed energia</a:t>
                      </a: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it-IT" sz="1000" b="0" baseline="0" dirty="0" smtClean="0">
                        <a:solidFill>
                          <a:srgbClr val="FF0000"/>
                        </a:solidFill>
                      </a:endParaRPr>
                    </a:p>
                    <a:p>
                      <a:pPr marL="0" marR="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it-IT" sz="1500" b="1" baseline="0" dirty="0" smtClean="0">
                          <a:solidFill>
                            <a:srgbClr val="FF0000"/>
                          </a:solidFill>
                        </a:rPr>
                        <a:t>Priorità eletta entro il Semestre italiano di Presidenza del Consiglio UE</a:t>
                      </a:r>
                    </a:p>
                  </a:txBody>
                  <a:tcPr/>
                </a:tc>
                <a:tc>
                  <a:txBody>
                    <a:bodyPr/>
                    <a:lstStyle/>
                    <a:p>
                      <a:pPr algn="ctr"/>
                      <a:r>
                        <a:rPr lang="it-IT" b="1" dirty="0" smtClean="0">
                          <a:solidFill>
                            <a:srgbClr val="002060"/>
                          </a:solidFill>
                        </a:rPr>
                        <a:t>PUNTI DEBOLI</a:t>
                      </a:r>
                    </a:p>
                    <a:p>
                      <a:pPr algn="ctr"/>
                      <a:endParaRPr lang="it-IT" sz="800" b="1" dirty="0" smtClean="0">
                        <a:solidFill>
                          <a:srgbClr val="002060"/>
                        </a:solidFill>
                      </a:endParaRPr>
                    </a:p>
                    <a:p>
                      <a:pPr marL="0" indent="0" algn="just">
                        <a:spcAft>
                          <a:spcPts val="600"/>
                        </a:spcAft>
                        <a:buFont typeface="Arial" panose="020B0604020202020204" pitchFamily="34" charset="0"/>
                        <a:buNone/>
                      </a:pPr>
                      <a:r>
                        <a:rPr lang="it-IT" sz="1500" b="0" dirty="0" smtClean="0">
                          <a:solidFill>
                            <a:srgbClr val="002060"/>
                          </a:solidFill>
                        </a:rPr>
                        <a:t>Mancanza di visibilità delle Iniziative prioritarie/Faro</a:t>
                      </a:r>
                    </a:p>
                    <a:p>
                      <a:pPr marL="0" indent="0" algn="just">
                        <a:spcAft>
                          <a:spcPts val="600"/>
                        </a:spcAft>
                        <a:buFont typeface="Arial" panose="020B0604020202020204" pitchFamily="34" charset="0"/>
                        <a:buNone/>
                      </a:pPr>
                      <a:r>
                        <a:rPr lang="it-IT" sz="1500" b="0" dirty="0" smtClean="0">
                          <a:solidFill>
                            <a:srgbClr val="002060"/>
                          </a:solidFill>
                        </a:rPr>
                        <a:t>Necessità</a:t>
                      </a:r>
                      <a:r>
                        <a:rPr lang="it-IT" sz="1500" b="0" baseline="0" dirty="0" smtClean="0">
                          <a:solidFill>
                            <a:srgbClr val="002060"/>
                          </a:solidFill>
                        </a:rPr>
                        <a:t> di migliorare l’attuazione della Strategia </a:t>
                      </a:r>
                    </a:p>
                    <a:p>
                      <a:pPr marL="0" indent="0" algn="just">
                        <a:spcAft>
                          <a:spcPts val="600"/>
                        </a:spcAft>
                        <a:buFont typeface="Arial" panose="020B0604020202020204" pitchFamily="34" charset="0"/>
                        <a:buNone/>
                      </a:pPr>
                      <a:r>
                        <a:rPr lang="it-IT" sz="1500" b="1" baseline="0" dirty="0" smtClean="0">
                          <a:solidFill>
                            <a:srgbClr val="002060"/>
                          </a:solidFill>
                        </a:rPr>
                        <a:t>Scarsi progressi </a:t>
                      </a:r>
                      <a:r>
                        <a:rPr lang="it-IT" sz="1500" b="0" baseline="0" dirty="0" smtClean="0">
                          <a:solidFill>
                            <a:srgbClr val="002060"/>
                          </a:solidFill>
                        </a:rPr>
                        <a:t>verso il conseguimento degli obiettivi a livello di occupazione, </a:t>
                      </a:r>
                      <a:r>
                        <a:rPr lang="it-IT" sz="1500" b="0" baseline="0" dirty="0" err="1" smtClean="0">
                          <a:solidFill>
                            <a:srgbClr val="002060"/>
                          </a:solidFill>
                        </a:rPr>
                        <a:t>ricerca&amp;sviluppo</a:t>
                      </a:r>
                      <a:r>
                        <a:rPr lang="it-IT" sz="1500" b="0" baseline="0" dirty="0" smtClean="0">
                          <a:solidFill>
                            <a:srgbClr val="002060"/>
                          </a:solidFill>
                        </a:rPr>
                        <a:t>,      riduzione della povertà</a:t>
                      </a:r>
                    </a:p>
                    <a:p>
                      <a:pPr marL="0" indent="0" algn="l">
                        <a:buFont typeface="Arial" panose="020B0604020202020204" pitchFamily="34" charset="0"/>
                        <a:buNone/>
                      </a:pPr>
                      <a:endParaRPr lang="it-IT" sz="1500" b="0" baseline="0" dirty="0" smtClean="0">
                        <a:solidFill>
                          <a:srgbClr val="002060"/>
                        </a:solidFill>
                      </a:endParaRPr>
                    </a:p>
                    <a:p>
                      <a:pPr marL="0" indent="0" algn="l">
                        <a:buFont typeface="Arial" panose="020B0604020202020204" pitchFamily="34" charset="0"/>
                        <a:buNone/>
                      </a:pPr>
                      <a:endParaRPr lang="it-IT" sz="1500" b="0" baseline="0" dirty="0" smtClean="0">
                        <a:solidFill>
                          <a:srgbClr val="002060"/>
                        </a:solidFill>
                      </a:endParaRPr>
                    </a:p>
                    <a:p>
                      <a:pPr marL="0" indent="0" algn="just">
                        <a:buFont typeface="Arial" panose="020B0604020202020204" pitchFamily="34" charset="0"/>
                        <a:buNone/>
                      </a:pPr>
                      <a:r>
                        <a:rPr lang="it-IT" sz="1500" b="1" baseline="0" dirty="0" smtClean="0">
                          <a:solidFill>
                            <a:srgbClr val="FF0000"/>
                          </a:solidFill>
                        </a:rPr>
                        <a:t>PUNTO DI ATTENZIONE</a:t>
                      </a:r>
                      <a:r>
                        <a:rPr lang="it-IT" sz="1500" b="0" baseline="0" dirty="0" smtClean="0">
                          <a:solidFill>
                            <a:srgbClr val="002060"/>
                          </a:solidFill>
                        </a:rPr>
                        <a:t>: introduzione della</a:t>
                      </a:r>
                    </a:p>
                    <a:p>
                      <a:pPr marL="0" indent="0" algn="just">
                        <a:buFont typeface="Arial" panose="020B0604020202020204" pitchFamily="34" charset="0"/>
                        <a:buNone/>
                      </a:pPr>
                      <a:r>
                        <a:rPr lang="it-IT" sz="1500" b="1" i="1" baseline="0" dirty="0" err="1" smtClean="0">
                          <a:solidFill>
                            <a:srgbClr val="FF0000"/>
                          </a:solidFill>
                        </a:rPr>
                        <a:t>Governance</a:t>
                      </a:r>
                      <a:r>
                        <a:rPr lang="it-IT" sz="1500" b="1" baseline="0" dirty="0" smtClean="0">
                          <a:solidFill>
                            <a:srgbClr val="FF0000"/>
                          </a:solidFill>
                        </a:rPr>
                        <a:t> multilivello</a:t>
                      </a:r>
                    </a:p>
                  </a:txBody>
                  <a:tcPr/>
                </a:tc>
              </a:tr>
              <a:tr h="2235630">
                <a:tc>
                  <a:txBody>
                    <a:bodyPr/>
                    <a:lstStyle/>
                    <a:p>
                      <a:pPr algn="ctr"/>
                      <a:r>
                        <a:rPr lang="it-IT" b="1" dirty="0" smtClean="0">
                          <a:solidFill>
                            <a:srgbClr val="002060"/>
                          </a:solidFill>
                        </a:rPr>
                        <a:t>OPPORTUNITA</a:t>
                      </a:r>
                      <a:r>
                        <a:rPr lang="it-IT" b="0" dirty="0" smtClean="0">
                          <a:solidFill>
                            <a:srgbClr val="002060"/>
                          </a:solidFill>
                        </a:rPr>
                        <a:t>’</a:t>
                      </a:r>
                    </a:p>
                    <a:p>
                      <a:pPr algn="ctr"/>
                      <a:endParaRPr lang="it-IT" sz="800" b="0" dirty="0" smtClean="0">
                        <a:solidFill>
                          <a:srgbClr val="002060"/>
                        </a:solidFill>
                      </a:endParaRPr>
                    </a:p>
                    <a:p>
                      <a:pPr marL="0" indent="0" algn="just">
                        <a:spcAft>
                          <a:spcPts val="600"/>
                        </a:spcAft>
                        <a:buFont typeface="Arial" panose="020B0604020202020204" pitchFamily="34" charset="0"/>
                        <a:buNone/>
                      </a:pPr>
                      <a:r>
                        <a:rPr lang="it-IT" sz="1500" b="0" dirty="0" smtClean="0">
                          <a:solidFill>
                            <a:srgbClr val="002060"/>
                          </a:solidFill>
                        </a:rPr>
                        <a:t>Soggetti disposti a svolgere un ruolo attivo nella strategia</a:t>
                      </a:r>
                    </a:p>
                    <a:p>
                      <a:pPr marL="0" indent="0" algn="just">
                        <a:spcAft>
                          <a:spcPts val="600"/>
                        </a:spcAft>
                        <a:buFont typeface="Arial" panose="020B0604020202020204" pitchFamily="34" charset="0"/>
                        <a:buNone/>
                      </a:pPr>
                      <a:r>
                        <a:rPr lang="it-IT" sz="1500" b="0" dirty="0" smtClean="0">
                          <a:solidFill>
                            <a:srgbClr val="002060"/>
                          </a:solidFill>
                        </a:rPr>
                        <a:t>Attento monitoraggio della Strategia</a:t>
                      </a:r>
                      <a:r>
                        <a:rPr lang="it-IT" sz="1500" b="0" baseline="0" dirty="0" smtClean="0">
                          <a:solidFill>
                            <a:srgbClr val="002060"/>
                          </a:solidFill>
                        </a:rPr>
                        <a:t> attraverso il Semestre europeo</a:t>
                      </a:r>
                    </a:p>
                    <a:p>
                      <a:pPr marL="0" indent="0" algn="l">
                        <a:buFont typeface="Arial" panose="020B0604020202020204" pitchFamily="34" charset="0"/>
                        <a:buNone/>
                      </a:pPr>
                      <a:endParaRPr lang="it-IT" sz="1300" b="0" baseline="0" dirty="0" smtClean="0">
                        <a:solidFill>
                          <a:srgbClr val="002060"/>
                        </a:solidFill>
                      </a:endParaRPr>
                    </a:p>
                    <a:p>
                      <a:pPr marL="0" indent="0" algn="just">
                        <a:buFont typeface="Arial" panose="020B0604020202020204" pitchFamily="34" charset="0"/>
                        <a:buNone/>
                      </a:pPr>
                      <a:r>
                        <a:rPr lang="it-IT" sz="1500" b="1" baseline="0" dirty="0" smtClean="0">
                          <a:solidFill>
                            <a:schemeClr val="bg1">
                              <a:lumMod val="75000"/>
                            </a:schemeClr>
                          </a:solidFill>
                        </a:rPr>
                        <a:t>Allineamento di Europa 2020 con le priorità della Commissione (occupazione, crescita, investimenti)</a:t>
                      </a:r>
                      <a:endParaRPr lang="it-IT" sz="1500" b="1" dirty="0">
                        <a:solidFill>
                          <a:schemeClr val="bg1">
                            <a:lumMod val="75000"/>
                          </a:schemeClr>
                        </a:solidFill>
                      </a:endParaRPr>
                    </a:p>
                  </a:txBody>
                  <a:tcPr/>
                </a:tc>
                <a:tc>
                  <a:txBody>
                    <a:bodyPr/>
                    <a:lstStyle/>
                    <a:p>
                      <a:pPr algn="ctr"/>
                      <a:r>
                        <a:rPr lang="it-IT" b="1" dirty="0" smtClean="0">
                          <a:solidFill>
                            <a:srgbClr val="002060"/>
                          </a:solidFill>
                        </a:rPr>
                        <a:t>RISCHI</a:t>
                      </a:r>
                    </a:p>
                    <a:p>
                      <a:pPr algn="ctr"/>
                      <a:endParaRPr lang="it-IT" sz="800" b="1" dirty="0" smtClean="0">
                        <a:solidFill>
                          <a:srgbClr val="002060"/>
                        </a:solidFill>
                      </a:endParaRPr>
                    </a:p>
                    <a:p>
                      <a:pPr marL="0" indent="0" algn="just">
                        <a:spcAft>
                          <a:spcPts val="600"/>
                        </a:spcAft>
                        <a:buFont typeface="Arial" panose="020B0604020202020204" pitchFamily="34" charset="0"/>
                        <a:buNone/>
                      </a:pPr>
                      <a:r>
                        <a:rPr lang="it-IT" sz="1500" b="0" dirty="0" smtClean="0">
                          <a:solidFill>
                            <a:srgbClr val="002060"/>
                          </a:solidFill>
                        </a:rPr>
                        <a:t>La crisi ha accentuato le divergenze fra gli Stati membri e al loro interno</a:t>
                      </a:r>
                    </a:p>
                    <a:p>
                      <a:pPr marL="0" indent="0" algn="just">
                        <a:spcAft>
                          <a:spcPts val="600"/>
                        </a:spcAft>
                        <a:buFont typeface="Arial" panose="020B0604020202020204" pitchFamily="34" charset="0"/>
                        <a:buNone/>
                      </a:pPr>
                      <a:r>
                        <a:rPr lang="it-IT" sz="1500" b="0" dirty="0" smtClean="0">
                          <a:solidFill>
                            <a:srgbClr val="002060"/>
                          </a:solidFill>
                        </a:rPr>
                        <a:t>Natura politica degli obiettivi e mancanza di ambizione degli Stati membri</a:t>
                      </a:r>
                      <a:endParaRPr lang="it-IT" sz="1300" b="0" dirty="0" smtClean="0">
                        <a:solidFill>
                          <a:srgbClr val="002060"/>
                        </a:solidFill>
                      </a:endParaRPr>
                    </a:p>
                    <a:p>
                      <a:pPr marL="0" marR="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it-IT" sz="1500" b="1" baseline="0" dirty="0" smtClean="0">
                          <a:solidFill>
                            <a:srgbClr val="FF0000"/>
                          </a:solidFill>
                        </a:rPr>
                        <a:t>PUNTO DI ATTENZIONE</a:t>
                      </a:r>
                      <a:r>
                        <a:rPr lang="it-IT" sz="1500" b="0" baseline="0" dirty="0" smtClean="0">
                          <a:solidFill>
                            <a:srgbClr val="002060"/>
                          </a:solidFill>
                        </a:rPr>
                        <a:t>: dai PUNTI DEBOLI diventa un RISCHIO</a:t>
                      </a:r>
                      <a:endParaRPr lang="it-IT" sz="1500" b="0" dirty="0" smtClean="0">
                        <a:solidFill>
                          <a:srgbClr val="002060"/>
                        </a:solidFill>
                      </a:endParaRPr>
                    </a:p>
                    <a:p>
                      <a:pPr marL="0" indent="0" algn="just">
                        <a:buFont typeface="Arial" panose="020B0604020202020204" pitchFamily="34" charset="0"/>
                        <a:buNone/>
                      </a:pPr>
                      <a:r>
                        <a:rPr lang="it-IT" sz="1500" b="1" dirty="0" smtClean="0">
                          <a:solidFill>
                            <a:srgbClr val="FF0000"/>
                          </a:solidFill>
                        </a:rPr>
                        <a:t>Coinvolgimento insufficiente delle parti interessate</a:t>
                      </a:r>
                    </a:p>
                  </a:txBody>
                  <a:tcPr/>
                </a:tc>
              </a:tr>
            </a:tbl>
          </a:graphicData>
        </a:graphic>
      </p:graphicFrame>
    </p:spTree>
    <p:extLst>
      <p:ext uri="{BB962C8B-B14F-4D97-AF65-F5344CB8AC3E}">
        <p14:creationId xmlns:p14="http://schemas.microsoft.com/office/powerpoint/2010/main" val="3948831651"/>
      </p:ext>
    </p:extLst>
  </p:cSld>
  <p:clrMapOvr>
    <a:masterClrMapping/>
  </p:clrMapOvr>
  <p:transition spd="med" advClick="0"/>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727200" y="881271"/>
            <a:ext cx="9448800" cy="533400"/>
          </a:xfrm>
        </p:spPr>
        <p:txBody>
          <a:bodyPr/>
          <a:lstStyle/>
          <a:p>
            <a:pPr algn="ctr"/>
            <a:r>
              <a:rPr lang="it-IT" sz="2800" dirty="0" smtClean="0">
                <a:solidFill>
                  <a:srgbClr val="FE9E0C"/>
                </a:solidFill>
              </a:rPr>
              <a:t>Il Programma Nazionale di Riforma (PNR)</a:t>
            </a:r>
            <a:endParaRPr lang="it-IT" sz="2800" dirty="0">
              <a:solidFill>
                <a:srgbClr val="FE9E0C"/>
              </a:solidFill>
            </a:endParaRPr>
          </a:p>
        </p:txBody>
      </p:sp>
      <p:sp>
        <p:nvSpPr>
          <p:cNvPr id="3" name="Segnaposto contenuto 2"/>
          <p:cNvSpPr>
            <a:spLocks noGrp="1"/>
          </p:cNvSpPr>
          <p:nvPr>
            <p:ph idx="1"/>
          </p:nvPr>
        </p:nvSpPr>
        <p:spPr>
          <a:xfrm>
            <a:off x="1401419" y="1262273"/>
            <a:ext cx="10038520" cy="5595727"/>
          </a:xfrm>
        </p:spPr>
        <p:txBody>
          <a:bodyPr/>
          <a:lstStyle/>
          <a:p>
            <a:pPr lvl="0" algn="just"/>
            <a:r>
              <a:rPr lang="it-IT" dirty="0"/>
              <a:t>Il </a:t>
            </a:r>
            <a:r>
              <a:rPr lang="it-IT" b="1" dirty="0"/>
              <a:t>PNR è lo strumento di</a:t>
            </a:r>
            <a:r>
              <a:rPr lang="it-IT" b="1" i="1" dirty="0"/>
              <a:t> </a:t>
            </a:r>
            <a:r>
              <a:rPr lang="it-IT" b="1" i="1" dirty="0" err="1"/>
              <a:t>governance</a:t>
            </a:r>
            <a:r>
              <a:rPr lang="it-IT" b="1" dirty="0"/>
              <a:t> multilivello </a:t>
            </a:r>
            <a:r>
              <a:rPr lang="it-IT" dirty="0"/>
              <a:t>che valorizza i </a:t>
            </a:r>
            <a:r>
              <a:rPr lang="it-IT" b="1" dirty="0"/>
              <a:t>contenuti programmatici</a:t>
            </a:r>
            <a:r>
              <a:rPr lang="it-IT" dirty="0"/>
              <a:t>, oltre a quelli di </a:t>
            </a:r>
            <a:r>
              <a:rPr lang="it-IT" b="1" dirty="0"/>
              <a:t>natura consuntiva </a:t>
            </a:r>
            <a:r>
              <a:rPr lang="it-IT" dirty="0"/>
              <a:t>che lo contraddistinguono adesso</a:t>
            </a:r>
            <a:r>
              <a:rPr lang="it-IT" dirty="0" smtClean="0"/>
              <a:t>.</a:t>
            </a:r>
          </a:p>
          <a:p>
            <a:pPr lvl="0" algn="just"/>
            <a:endParaRPr lang="it-IT" dirty="0"/>
          </a:p>
          <a:p>
            <a:pPr lvl="0" algn="just"/>
            <a:r>
              <a:rPr lang="it-IT" b="1" dirty="0"/>
              <a:t>Il PNR è l’unico strumento nazionale di verifica delle riforme attuate a livello nazionale e regionale</a:t>
            </a:r>
            <a:r>
              <a:rPr lang="it-IT" b="1" dirty="0" smtClean="0"/>
              <a:t>. </a:t>
            </a:r>
          </a:p>
          <a:p>
            <a:pPr lvl="0" algn="just"/>
            <a:endParaRPr lang="it-IT" b="1" dirty="0" smtClean="0"/>
          </a:p>
          <a:p>
            <a:pPr lvl="0" algn="just"/>
            <a:r>
              <a:rPr lang="it-IT" dirty="0" smtClean="0"/>
              <a:t>Dal 2012 le Regioni e le Province autonome consegnano </a:t>
            </a:r>
            <a:r>
              <a:rPr lang="it-IT" b="1" dirty="0" smtClean="0"/>
              <a:t>ogni anno </a:t>
            </a:r>
            <a:r>
              <a:rPr lang="it-IT" dirty="0" smtClean="0"/>
              <a:t>un focus che si traduce in un </a:t>
            </a:r>
            <a:r>
              <a:rPr lang="it-IT" b="1" dirty="0" smtClean="0"/>
              <a:t>PNR delle Regioni elaborato su CSR e Target EU2020.</a:t>
            </a:r>
          </a:p>
          <a:p>
            <a:pPr lvl="0" algn="just"/>
            <a:endParaRPr lang="it-IT" dirty="0" smtClean="0"/>
          </a:p>
          <a:p>
            <a:pPr lvl="0" algn="just"/>
            <a:r>
              <a:rPr lang="it-IT" dirty="0" smtClean="0"/>
              <a:t>Come nelle passate edizioni, nel PNR 2015 nazionale è confluito il contributo regionale nella parte dedicata allo </a:t>
            </a:r>
            <a:r>
              <a:rPr lang="it-IT" b="1" dirty="0" smtClean="0"/>
              <a:t>stato di attuazione delle riforme programmate nell’anno precedente</a:t>
            </a:r>
            <a:r>
              <a:rPr lang="it-IT" dirty="0" smtClean="0"/>
              <a:t>. </a:t>
            </a:r>
          </a:p>
          <a:p>
            <a:pPr marL="0" indent="0">
              <a:buNone/>
            </a:pPr>
            <a:endParaRPr lang="it-IT" dirty="0"/>
          </a:p>
        </p:txBody>
      </p:sp>
    </p:spTree>
    <p:extLst>
      <p:ext uri="{BB962C8B-B14F-4D97-AF65-F5344CB8AC3E}">
        <p14:creationId xmlns:p14="http://schemas.microsoft.com/office/powerpoint/2010/main" val="2958595750"/>
      </p:ext>
    </p:extLst>
  </p:cSld>
  <p:clrMapOvr>
    <a:masterClrMapping/>
  </p:clrMapOvr>
  <p:transition spd="med" advClick="0"/>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604866" y="1074385"/>
            <a:ext cx="9806473" cy="1330890"/>
          </a:xfrm>
        </p:spPr>
        <p:txBody>
          <a:bodyPr/>
          <a:lstStyle/>
          <a:p>
            <a:pPr marL="0" indent="0">
              <a:buNone/>
            </a:pPr>
            <a:r>
              <a:rPr lang="it-IT" i="1" dirty="0" smtClean="0">
                <a:solidFill>
                  <a:srgbClr val="002060"/>
                </a:solidFill>
              </a:rPr>
              <a:t>Country </a:t>
            </a:r>
            <a:r>
              <a:rPr lang="it-IT" i="1" dirty="0">
                <a:solidFill>
                  <a:srgbClr val="002060"/>
                </a:solidFill>
              </a:rPr>
              <a:t>Report 2015 SWD(2015) 31 </a:t>
            </a:r>
            <a:r>
              <a:rPr lang="it-IT" i="1" dirty="0" err="1">
                <a:solidFill>
                  <a:srgbClr val="002060"/>
                </a:solidFill>
              </a:rPr>
              <a:t>final</a:t>
            </a:r>
            <a:r>
              <a:rPr lang="it-IT" i="1" dirty="0">
                <a:solidFill>
                  <a:srgbClr val="002060"/>
                </a:solidFill>
              </a:rPr>
              <a:t>/2 del 18.3.2015 - Documento di lavoro dei servizi della commissione </a:t>
            </a:r>
            <a:r>
              <a:rPr lang="it-IT" i="1" dirty="0" smtClean="0">
                <a:solidFill>
                  <a:srgbClr val="002060"/>
                </a:solidFill>
              </a:rPr>
              <a:t>– Allegato A Tabella di sintesi </a:t>
            </a:r>
          </a:p>
          <a:p>
            <a:pPr marL="0" indent="0">
              <a:buNone/>
            </a:pPr>
            <a:r>
              <a:rPr lang="it-IT" b="1" i="1" dirty="0" smtClean="0">
                <a:solidFill>
                  <a:srgbClr val="002060"/>
                </a:solidFill>
              </a:rPr>
              <a:t>Valutazione Raccomandazioni e Target Europa 2020</a:t>
            </a:r>
            <a:endParaRPr lang="it-IT" b="1" dirty="0">
              <a:solidFill>
                <a:srgbClr val="002060"/>
              </a:solidFill>
            </a:endParaRPr>
          </a:p>
        </p:txBody>
      </p:sp>
      <p:sp>
        <p:nvSpPr>
          <p:cNvPr id="5" name="Rettangolo 4"/>
          <p:cNvSpPr/>
          <p:nvPr/>
        </p:nvSpPr>
        <p:spPr bwMode="auto">
          <a:xfrm>
            <a:off x="1604866" y="4432040"/>
            <a:ext cx="9414587" cy="17728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algn="ctr" defTabSz="1123950" fontAlgn="base">
              <a:spcBef>
                <a:spcPct val="20000"/>
              </a:spcBef>
              <a:spcAft>
                <a:spcPct val="0"/>
              </a:spcAft>
              <a:buClr>
                <a:srgbClr val="FF9900"/>
              </a:buClr>
              <a:buSzPct val="75000"/>
              <a:buFont typeface="Wingdings" pitchFamily="2" charset="2"/>
              <a:buNone/>
            </a:pPr>
            <a:endParaRPr lang="it-IT" sz="2400" smtClean="0">
              <a:solidFill>
                <a:srgbClr val="000099"/>
              </a:solidFill>
            </a:endParaRPr>
          </a:p>
        </p:txBody>
      </p:sp>
      <p:sp>
        <p:nvSpPr>
          <p:cNvPr id="6" name="Rettangolo 5"/>
          <p:cNvSpPr/>
          <p:nvPr/>
        </p:nvSpPr>
        <p:spPr bwMode="auto">
          <a:xfrm>
            <a:off x="1819469" y="4814596"/>
            <a:ext cx="3088433" cy="13902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algn="ctr" defTabSz="1123950" fontAlgn="base">
              <a:spcBef>
                <a:spcPct val="20000"/>
              </a:spcBef>
              <a:spcAft>
                <a:spcPct val="0"/>
              </a:spcAft>
              <a:buClr>
                <a:srgbClr val="FF9900"/>
              </a:buClr>
              <a:buSzPct val="75000"/>
              <a:buFont typeface="Wingdings" pitchFamily="2" charset="2"/>
              <a:buNone/>
            </a:pPr>
            <a:endParaRPr lang="it-IT" sz="2400" smtClean="0">
              <a:solidFill>
                <a:srgbClr val="000099"/>
              </a:solidFill>
            </a:endParaRPr>
          </a:p>
        </p:txBody>
      </p:sp>
      <p:sp>
        <p:nvSpPr>
          <p:cNvPr id="7" name="Rettangolo 6"/>
          <p:cNvSpPr/>
          <p:nvPr/>
        </p:nvSpPr>
        <p:spPr>
          <a:xfrm>
            <a:off x="1604865" y="3175452"/>
            <a:ext cx="9715805" cy="2585323"/>
          </a:xfrm>
          <a:prstGeom prst="rect">
            <a:avLst/>
          </a:prstGeom>
          <a:ln w="3175">
            <a:solidFill>
              <a:schemeClr val="accent3">
                <a:lumMod val="50000"/>
              </a:schemeClr>
            </a:solidFill>
          </a:ln>
        </p:spPr>
        <p:txBody>
          <a:bodyPr wrap="square">
            <a:spAutoFit/>
          </a:bodyPr>
          <a:lstStyle/>
          <a:p>
            <a:pPr algn="just" eaLnBrk="0" fontAlgn="base" hangingPunct="0">
              <a:spcBef>
                <a:spcPct val="20000"/>
              </a:spcBef>
              <a:spcAft>
                <a:spcPct val="0"/>
              </a:spcAft>
              <a:buClr>
                <a:srgbClr val="FF9900"/>
              </a:buClr>
              <a:buSzPct val="75000"/>
            </a:pPr>
            <a:r>
              <a:rPr lang="it-IT" kern="0" dirty="0">
                <a:solidFill>
                  <a:srgbClr val="002060"/>
                </a:solidFill>
              </a:rPr>
              <a:t>Per valutare i progressi registrati è utilizzata le classificazione seguente. </a:t>
            </a:r>
            <a:r>
              <a:rPr lang="it-IT" b="1" kern="0" dirty="0">
                <a:solidFill>
                  <a:srgbClr val="FF0000"/>
                </a:solidFill>
              </a:rPr>
              <a:t>Nessun progresso</a:t>
            </a:r>
            <a:r>
              <a:rPr lang="it-IT" kern="0" dirty="0">
                <a:solidFill>
                  <a:srgbClr val="002060"/>
                </a:solidFill>
              </a:rPr>
              <a:t>: lo Stato membro non ha né annunciato né adottato misure in risposta. Questa categoria si applica anche qualora uno Stato membro abbia incaricato un gruppo di studio di valutare altre possibili misure. </a:t>
            </a:r>
            <a:r>
              <a:rPr lang="it-IT" b="1" kern="0" dirty="0">
                <a:solidFill>
                  <a:srgbClr val="FF0000"/>
                </a:solidFill>
              </a:rPr>
              <a:t>Progressi limitati</a:t>
            </a:r>
            <a:r>
              <a:rPr lang="it-IT" kern="0" dirty="0">
                <a:solidFill>
                  <a:srgbClr val="002060"/>
                </a:solidFill>
              </a:rPr>
              <a:t>: lo Stato membro ha annunciato alcune misure in risposta, ma tali misure risultano insufficienti e/o la loro adozione/attuazione è a rischio. </a:t>
            </a:r>
            <a:r>
              <a:rPr lang="it-IT" b="1" kern="0" dirty="0">
                <a:solidFill>
                  <a:srgbClr val="FF0000"/>
                </a:solidFill>
              </a:rPr>
              <a:t>Qualche progresso</a:t>
            </a:r>
            <a:r>
              <a:rPr lang="it-IT" kern="0" dirty="0">
                <a:solidFill>
                  <a:srgbClr val="002060"/>
                </a:solidFill>
              </a:rPr>
              <a:t>: lo Stato membro ha annunciato o adottato misure in risposta. Le misure sono promettenti, ma non tutte sono state già attuate e l'attuazione non è in tutti i casi certa. </a:t>
            </a:r>
            <a:r>
              <a:rPr lang="it-IT" b="1" kern="0" dirty="0">
                <a:solidFill>
                  <a:srgbClr val="FF0000"/>
                </a:solidFill>
              </a:rPr>
              <a:t>Progressi notevoli</a:t>
            </a:r>
            <a:r>
              <a:rPr lang="it-IT" kern="0" dirty="0">
                <a:solidFill>
                  <a:srgbClr val="002060"/>
                </a:solidFill>
              </a:rPr>
              <a:t>: lo Stato membro ha adottato delle misure, la maggior parte delle quali sono state attuate. </a:t>
            </a:r>
            <a:r>
              <a:rPr lang="it-IT" b="1" kern="0" dirty="0">
                <a:solidFill>
                  <a:srgbClr val="FF0000"/>
                </a:solidFill>
              </a:rPr>
              <a:t>Pienamente eseguita</a:t>
            </a:r>
            <a:r>
              <a:rPr lang="it-IT" kern="0" dirty="0">
                <a:solidFill>
                  <a:srgbClr val="002060"/>
                </a:solidFill>
              </a:rPr>
              <a:t>: lo Stato membro ha adottato e attuato le misure. </a:t>
            </a:r>
          </a:p>
        </p:txBody>
      </p:sp>
    </p:spTree>
    <p:extLst>
      <p:ext uri="{BB962C8B-B14F-4D97-AF65-F5344CB8AC3E}">
        <p14:creationId xmlns:p14="http://schemas.microsoft.com/office/powerpoint/2010/main" val="3967000404"/>
      </p:ext>
    </p:extLst>
  </p:cSld>
  <p:clrMapOvr>
    <a:masterClrMapping/>
  </p:clrMapOvr>
  <p:transition spd="med" advClick="0"/>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483567" y="990599"/>
            <a:ext cx="10105053" cy="623607"/>
          </a:xfrm>
        </p:spPr>
        <p:txBody>
          <a:bodyPr/>
          <a:lstStyle/>
          <a:p>
            <a:pPr algn="ctr">
              <a:lnSpc>
                <a:spcPct val="100000"/>
              </a:lnSpc>
            </a:pPr>
            <a:r>
              <a:rPr lang="it-IT" sz="3000" i="1" dirty="0">
                <a:solidFill>
                  <a:srgbClr val="FE9E0C"/>
                </a:solidFill>
              </a:rPr>
              <a:t>Country Report </a:t>
            </a:r>
            <a:r>
              <a:rPr lang="it-IT" sz="3000" i="1" dirty="0" smtClean="0">
                <a:solidFill>
                  <a:srgbClr val="FE9E0C"/>
                </a:solidFill>
              </a:rPr>
              <a:t>2015 - </a:t>
            </a:r>
            <a:r>
              <a:rPr lang="it-IT" sz="3000" i="1" dirty="0">
                <a:solidFill>
                  <a:srgbClr val="FE9E0C"/>
                </a:solidFill>
              </a:rPr>
              <a:t>SWD(2015) 31 </a:t>
            </a:r>
            <a:r>
              <a:rPr lang="it-IT" sz="3000" i="1" dirty="0" err="1">
                <a:solidFill>
                  <a:srgbClr val="FE9E0C"/>
                </a:solidFill>
              </a:rPr>
              <a:t>final</a:t>
            </a:r>
            <a:r>
              <a:rPr lang="it-IT" sz="3000" i="1" dirty="0">
                <a:solidFill>
                  <a:srgbClr val="FE9E0C"/>
                </a:solidFill>
              </a:rPr>
              <a:t>/2 </a:t>
            </a:r>
            <a:r>
              <a:rPr lang="it-IT" sz="3000" i="1" dirty="0" smtClean="0">
                <a:solidFill>
                  <a:srgbClr val="FE9E0C"/>
                </a:solidFill>
              </a:rPr>
              <a:t>18.3.2015</a:t>
            </a:r>
            <a:br>
              <a:rPr lang="it-IT" sz="3000" i="1" dirty="0" smtClean="0">
                <a:solidFill>
                  <a:srgbClr val="FE9E0C"/>
                </a:solidFill>
              </a:rPr>
            </a:br>
            <a:r>
              <a:rPr lang="it-IT" sz="3000" i="1" dirty="0" smtClean="0">
                <a:solidFill>
                  <a:srgbClr val="FE9E0C"/>
                </a:solidFill>
              </a:rPr>
              <a:t>Valutazione delle raccomandazioni 2014 </a:t>
            </a:r>
            <a:endParaRPr lang="it-IT" sz="3000" dirty="0">
              <a:solidFill>
                <a:srgbClr val="FE9E0C"/>
              </a:solidFill>
            </a:endParaRPr>
          </a:p>
        </p:txBody>
      </p:sp>
      <p:sp>
        <p:nvSpPr>
          <p:cNvPr id="3" name="Segnaposto contenuto 2"/>
          <p:cNvSpPr>
            <a:spLocks noGrp="1"/>
          </p:cNvSpPr>
          <p:nvPr>
            <p:ph idx="1"/>
          </p:nvPr>
        </p:nvSpPr>
        <p:spPr>
          <a:xfrm>
            <a:off x="1433872" y="1723536"/>
            <a:ext cx="10016006" cy="5243793"/>
          </a:xfrm>
        </p:spPr>
        <p:txBody>
          <a:bodyPr/>
          <a:lstStyle/>
          <a:p>
            <a:pPr marL="0" indent="0" algn="ctr">
              <a:buNone/>
            </a:pPr>
            <a:r>
              <a:rPr lang="it-IT" b="1" dirty="0">
                <a:solidFill>
                  <a:schemeClr val="bg1">
                    <a:lumMod val="50000"/>
                  </a:schemeClr>
                </a:solidFill>
              </a:rPr>
              <a:t>Nel complesso l'Italia ha compiuto qualche progresso </a:t>
            </a:r>
            <a:endParaRPr lang="it-IT" b="1" dirty="0" smtClean="0">
              <a:solidFill>
                <a:schemeClr val="bg1">
                  <a:lumMod val="50000"/>
                </a:schemeClr>
              </a:solidFill>
            </a:endParaRPr>
          </a:p>
          <a:p>
            <a:pPr algn="just">
              <a:buFont typeface="Wingdings" panose="05000000000000000000" pitchFamily="2" charset="2"/>
              <a:buChar char="ü"/>
            </a:pPr>
            <a:r>
              <a:rPr lang="it-IT" sz="2100" dirty="0" smtClean="0">
                <a:solidFill>
                  <a:srgbClr val="002060"/>
                </a:solidFill>
              </a:rPr>
              <a:t>È stato </a:t>
            </a:r>
            <a:r>
              <a:rPr lang="it-IT" sz="2100" b="1" dirty="0" smtClean="0">
                <a:solidFill>
                  <a:srgbClr val="002060"/>
                </a:solidFill>
              </a:rPr>
              <a:t>ridotto</a:t>
            </a:r>
            <a:r>
              <a:rPr lang="it-IT" sz="2100" dirty="0" smtClean="0">
                <a:solidFill>
                  <a:srgbClr val="002060"/>
                </a:solidFill>
              </a:rPr>
              <a:t> in misura significativa </a:t>
            </a:r>
            <a:r>
              <a:rPr lang="it-IT" sz="2100" b="1" dirty="0" smtClean="0">
                <a:solidFill>
                  <a:srgbClr val="002060"/>
                </a:solidFill>
              </a:rPr>
              <a:t>l'onere fiscale sul lavoro</a:t>
            </a:r>
            <a:r>
              <a:rPr lang="it-IT" sz="2100" dirty="0" smtClean="0">
                <a:solidFill>
                  <a:srgbClr val="002060"/>
                </a:solidFill>
              </a:rPr>
              <a:t>. </a:t>
            </a:r>
          </a:p>
          <a:p>
            <a:pPr algn="just">
              <a:buFont typeface="Wingdings" panose="05000000000000000000" pitchFamily="2" charset="2"/>
              <a:buChar char="ü"/>
            </a:pPr>
            <a:r>
              <a:rPr lang="it-IT" sz="2100" dirty="0" smtClean="0">
                <a:solidFill>
                  <a:srgbClr val="002060"/>
                </a:solidFill>
              </a:rPr>
              <a:t>In termini di </a:t>
            </a:r>
            <a:r>
              <a:rPr lang="it-IT" sz="2100" b="1" dirty="0" smtClean="0">
                <a:solidFill>
                  <a:srgbClr val="002060"/>
                </a:solidFill>
              </a:rPr>
              <a:t>occupazione</a:t>
            </a:r>
            <a:r>
              <a:rPr lang="it-IT" sz="2100" dirty="0" smtClean="0">
                <a:solidFill>
                  <a:srgbClr val="002060"/>
                </a:solidFill>
              </a:rPr>
              <a:t> la riforma in corso del </a:t>
            </a:r>
            <a:r>
              <a:rPr lang="it-IT" sz="2100" b="1" dirty="0" smtClean="0">
                <a:solidFill>
                  <a:srgbClr val="002060"/>
                </a:solidFill>
              </a:rPr>
              <a:t>mercato del lavoro potrebbe consentire di risolvere </a:t>
            </a:r>
            <a:r>
              <a:rPr lang="it-IT" sz="2100" dirty="0" smtClean="0">
                <a:solidFill>
                  <a:srgbClr val="002060"/>
                </a:solidFill>
              </a:rPr>
              <a:t>antiche rigidità e di migliorare l'allocazione delle risorse. </a:t>
            </a:r>
          </a:p>
          <a:p>
            <a:pPr algn="just">
              <a:buFont typeface="Wingdings" panose="05000000000000000000" pitchFamily="2" charset="2"/>
              <a:buChar char="ü"/>
            </a:pPr>
            <a:r>
              <a:rPr lang="it-IT" sz="2100" b="1" dirty="0" smtClean="0">
                <a:solidFill>
                  <a:srgbClr val="002060"/>
                </a:solidFill>
              </a:rPr>
              <a:t>Qualche progresso </a:t>
            </a:r>
            <a:r>
              <a:rPr lang="it-IT" sz="2100" dirty="0" smtClean="0">
                <a:solidFill>
                  <a:srgbClr val="002060"/>
                </a:solidFill>
              </a:rPr>
              <a:t>è stato compiuto nel miglioramento del </a:t>
            </a:r>
            <a:r>
              <a:rPr lang="it-IT" sz="2100" b="1" dirty="0" smtClean="0">
                <a:solidFill>
                  <a:srgbClr val="002060"/>
                </a:solidFill>
              </a:rPr>
              <a:t>sistema dell'istruzione</a:t>
            </a:r>
            <a:r>
              <a:rPr lang="it-IT" sz="2100" dirty="0" smtClean="0">
                <a:solidFill>
                  <a:srgbClr val="002060"/>
                </a:solidFill>
              </a:rPr>
              <a:t>, nonché della </a:t>
            </a:r>
            <a:r>
              <a:rPr lang="it-IT" sz="2100" b="1" i="1" dirty="0" err="1" smtClean="0">
                <a:solidFill>
                  <a:srgbClr val="002060"/>
                </a:solidFill>
              </a:rPr>
              <a:t>governance</a:t>
            </a:r>
            <a:r>
              <a:rPr lang="it-IT" sz="2100" i="1" dirty="0" smtClean="0">
                <a:solidFill>
                  <a:srgbClr val="002060"/>
                </a:solidFill>
              </a:rPr>
              <a:t> </a:t>
            </a:r>
            <a:r>
              <a:rPr lang="it-IT" sz="2100" dirty="0" smtClean="0">
                <a:solidFill>
                  <a:srgbClr val="002060"/>
                </a:solidFill>
              </a:rPr>
              <a:t>e della </a:t>
            </a:r>
            <a:r>
              <a:rPr lang="it-IT" sz="2100" b="1" dirty="0" smtClean="0">
                <a:solidFill>
                  <a:srgbClr val="002060"/>
                </a:solidFill>
              </a:rPr>
              <a:t>resilienza del settore bancario</a:t>
            </a:r>
            <a:r>
              <a:rPr lang="it-IT" sz="2100" dirty="0" smtClean="0">
                <a:solidFill>
                  <a:srgbClr val="002060"/>
                </a:solidFill>
              </a:rPr>
              <a:t>. </a:t>
            </a:r>
          </a:p>
          <a:p>
            <a:pPr algn="just">
              <a:buFont typeface="Wingdings" panose="05000000000000000000" pitchFamily="2" charset="2"/>
              <a:buChar char="ü"/>
            </a:pPr>
            <a:r>
              <a:rPr lang="it-IT" sz="2100" dirty="0" smtClean="0">
                <a:solidFill>
                  <a:srgbClr val="002060"/>
                </a:solidFill>
              </a:rPr>
              <a:t>Sono stati presi </a:t>
            </a:r>
            <a:r>
              <a:rPr lang="it-IT" sz="2100" b="1" dirty="0" smtClean="0">
                <a:solidFill>
                  <a:srgbClr val="002060"/>
                </a:solidFill>
              </a:rPr>
              <a:t>primi provvedimenti </a:t>
            </a:r>
            <a:r>
              <a:rPr lang="it-IT" sz="2100" dirty="0" smtClean="0">
                <a:solidFill>
                  <a:srgbClr val="002060"/>
                </a:solidFill>
              </a:rPr>
              <a:t>per </a:t>
            </a:r>
            <a:r>
              <a:rPr lang="it-IT" sz="2100" b="1" dirty="0" smtClean="0">
                <a:solidFill>
                  <a:srgbClr val="002060"/>
                </a:solidFill>
              </a:rPr>
              <a:t>semplificare le istituzioni e l'amministrazione</a:t>
            </a:r>
            <a:r>
              <a:rPr lang="it-IT" sz="2100" dirty="0" smtClean="0">
                <a:solidFill>
                  <a:srgbClr val="002060"/>
                </a:solidFill>
              </a:rPr>
              <a:t>. Tuttavia, </a:t>
            </a:r>
            <a:r>
              <a:rPr lang="it-IT" sz="2100" b="1" dirty="0" smtClean="0">
                <a:solidFill>
                  <a:srgbClr val="002060"/>
                </a:solidFill>
              </a:rPr>
              <a:t>in molti settori </a:t>
            </a:r>
            <a:r>
              <a:rPr lang="it-IT" sz="2100" dirty="0" smtClean="0">
                <a:solidFill>
                  <a:srgbClr val="002060"/>
                </a:solidFill>
              </a:rPr>
              <a:t>i </a:t>
            </a:r>
            <a:r>
              <a:rPr lang="it-IT" sz="2100" b="1" dirty="0" smtClean="0">
                <a:solidFill>
                  <a:srgbClr val="002060"/>
                </a:solidFill>
              </a:rPr>
              <a:t>progressi sono stati molto più limitati e a volte rinviati</a:t>
            </a:r>
            <a:r>
              <a:rPr lang="it-IT" sz="2100" dirty="0" smtClean="0">
                <a:solidFill>
                  <a:srgbClr val="002060"/>
                </a:solidFill>
              </a:rPr>
              <a:t>. </a:t>
            </a:r>
          </a:p>
          <a:p>
            <a:pPr algn="just">
              <a:buFont typeface="Wingdings" panose="05000000000000000000" pitchFamily="2" charset="2"/>
              <a:buChar char="ü"/>
            </a:pPr>
            <a:r>
              <a:rPr lang="it-IT" sz="2100" dirty="0" smtClean="0">
                <a:solidFill>
                  <a:srgbClr val="002060"/>
                </a:solidFill>
              </a:rPr>
              <a:t>La revisione della spesa (</a:t>
            </a:r>
            <a:r>
              <a:rPr lang="it-IT" sz="2100" b="1" i="1" dirty="0" err="1" smtClean="0">
                <a:solidFill>
                  <a:srgbClr val="002060"/>
                </a:solidFill>
              </a:rPr>
              <a:t>spending</a:t>
            </a:r>
            <a:r>
              <a:rPr lang="it-IT" sz="2100" b="1" i="1" dirty="0" smtClean="0">
                <a:solidFill>
                  <a:srgbClr val="002060"/>
                </a:solidFill>
              </a:rPr>
              <a:t> </a:t>
            </a:r>
            <a:r>
              <a:rPr lang="it-IT" sz="2100" b="1" i="1" dirty="0" err="1" smtClean="0">
                <a:solidFill>
                  <a:srgbClr val="002060"/>
                </a:solidFill>
              </a:rPr>
              <a:t>review</a:t>
            </a:r>
            <a:r>
              <a:rPr lang="it-IT" sz="2100" dirty="0" smtClean="0">
                <a:solidFill>
                  <a:srgbClr val="002060"/>
                </a:solidFill>
              </a:rPr>
              <a:t>) non fa ancora parte del normale processo di bilancio e il </a:t>
            </a:r>
            <a:r>
              <a:rPr lang="it-IT" sz="2100" b="1" dirty="0" smtClean="0">
                <a:solidFill>
                  <a:srgbClr val="002060"/>
                </a:solidFill>
              </a:rPr>
              <a:t>programma di privatizzazioni</a:t>
            </a:r>
            <a:r>
              <a:rPr lang="it-IT" sz="2100" dirty="0" smtClean="0">
                <a:solidFill>
                  <a:srgbClr val="002060"/>
                </a:solidFill>
              </a:rPr>
              <a:t> ha subito ritardi nel 2014. </a:t>
            </a:r>
          </a:p>
          <a:p>
            <a:pPr algn="just">
              <a:buFont typeface="Wingdings" panose="05000000000000000000" pitchFamily="2" charset="2"/>
              <a:buChar char="ü"/>
            </a:pPr>
            <a:r>
              <a:rPr lang="it-IT" sz="2100" b="1" dirty="0" smtClean="0">
                <a:solidFill>
                  <a:srgbClr val="002060"/>
                </a:solidFill>
              </a:rPr>
              <a:t>Limitati sono stati i progressi </a:t>
            </a:r>
            <a:r>
              <a:rPr lang="it-IT" sz="2100" dirty="0" smtClean="0">
                <a:solidFill>
                  <a:srgbClr val="002060"/>
                </a:solidFill>
              </a:rPr>
              <a:t>in materia di </a:t>
            </a:r>
            <a:r>
              <a:rPr lang="it-IT" sz="2100" b="1" dirty="0" smtClean="0">
                <a:solidFill>
                  <a:srgbClr val="002060"/>
                </a:solidFill>
              </a:rPr>
              <a:t>lotta contro la corruzione</a:t>
            </a:r>
            <a:r>
              <a:rPr lang="it-IT" sz="2100" dirty="0" smtClean="0">
                <a:solidFill>
                  <a:srgbClr val="002060"/>
                </a:solidFill>
              </a:rPr>
              <a:t> e di superamento delle </a:t>
            </a:r>
            <a:r>
              <a:rPr lang="it-IT" sz="2100" b="1" dirty="0" smtClean="0">
                <a:solidFill>
                  <a:srgbClr val="002060"/>
                </a:solidFill>
              </a:rPr>
              <a:t>strozzature infrastrutturali</a:t>
            </a:r>
            <a:r>
              <a:rPr lang="it-IT" sz="2100" dirty="0" smtClean="0">
                <a:solidFill>
                  <a:srgbClr val="002060"/>
                </a:solidFill>
              </a:rPr>
              <a:t>. </a:t>
            </a:r>
            <a:endParaRPr lang="it-IT" sz="2100" dirty="0">
              <a:solidFill>
                <a:srgbClr val="002060"/>
              </a:solidFill>
            </a:endParaRPr>
          </a:p>
        </p:txBody>
      </p:sp>
    </p:spTree>
    <p:extLst>
      <p:ext uri="{BB962C8B-B14F-4D97-AF65-F5344CB8AC3E}">
        <p14:creationId xmlns:p14="http://schemas.microsoft.com/office/powerpoint/2010/main" val="2324139147"/>
      </p:ext>
    </p:extLst>
  </p:cSld>
  <p:clrMapOvr>
    <a:masterClrMapping/>
  </p:clrMapOvr>
  <p:transition spd="med" advClick="0"/>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474237" y="979714"/>
            <a:ext cx="9918441" cy="671804"/>
          </a:xfrm>
        </p:spPr>
        <p:txBody>
          <a:bodyPr/>
          <a:lstStyle/>
          <a:p>
            <a:pPr algn="ctr">
              <a:lnSpc>
                <a:spcPct val="100000"/>
              </a:lnSpc>
            </a:pPr>
            <a:r>
              <a:rPr lang="it-IT" sz="3000" i="1" dirty="0">
                <a:solidFill>
                  <a:srgbClr val="FE9E0C"/>
                </a:solidFill>
              </a:rPr>
              <a:t>Country Report 2015 - SWD(2015) 31 </a:t>
            </a:r>
            <a:r>
              <a:rPr lang="it-IT" sz="3000" i="1" dirty="0" err="1">
                <a:solidFill>
                  <a:srgbClr val="FE9E0C"/>
                </a:solidFill>
              </a:rPr>
              <a:t>final</a:t>
            </a:r>
            <a:r>
              <a:rPr lang="it-IT" sz="3000" i="1" dirty="0">
                <a:solidFill>
                  <a:srgbClr val="FE9E0C"/>
                </a:solidFill>
              </a:rPr>
              <a:t>/2 </a:t>
            </a:r>
            <a:r>
              <a:rPr lang="it-IT" sz="3000" i="1" dirty="0" smtClean="0">
                <a:solidFill>
                  <a:srgbClr val="FE9E0C"/>
                </a:solidFill>
              </a:rPr>
              <a:t>18.3.2015</a:t>
            </a:r>
            <a:r>
              <a:rPr lang="it-IT" sz="3000" i="1" dirty="0">
                <a:solidFill>
                  <a:srgbClr val="FE9E0C"/>
                </a:solidFill>
              </a:rPr>
              <a:t/>
            </a:r>
            <a:br>
              <a:rPr lang="it-IT" sz="3000" i="1" dirty="0">
                <a:solidFill>
                  <a:srgbClr val="FE9E0C"/>
                </a:solidFill>
              </a:rPr>
            </a:br>
            <a:r>
              <a:rPr lang="it-IT" sz="3000" i="1" dirty="0">
                <a:solidFill>
                  <a:srgbClr val="FE9E0C"/>
                </a:solidFill>
              </a:rPr>
              <a:t>Valutazione delle raccomandazioni 2014 </a:t>
            </a:r>
            <a:endParaRPr lang="it-IT" sz="3000" dirty="0">
              <a:solidFill>
                <a:srgbClr val="FE9E0C"/>
              </a:solidFill>
            </a:endParaRPr>
          </a:p>
        </p:txBody>
      </p:sp>
      <p:sp>
        <p:nvSpPr>
          <p:cNvPr id="3" name="Segnaposto contenuto 2"/>
          <p:cNvSpPr>
            <a:spLocks noGrp="1"/>
          </p:cNvSpPr>
          <p:nvPr>
            <p:ph idx="1"/>
          </p:nvPr>
        </p:nvSpPr>
        <p:spPr>
          <a:xfrm>
            <a:off x="1623008" y="2032519"/>
            <a:ext cx="9657183" cy="4648200"/>
          </a:xfrm>
        </p:spPr>
        <p:txBody>
          <a:bodyPr/>
          <a:lstStyle/>
          <a:p>
            <a:pPr marL="0" indent="0" algn="just">
              <a:buNone/>
            </a:pPr>
            <a:r>
              <a:rPr lang="it-IT" dirty="0" smtClean="0">
                <a:solidFill>
                  <a:srgbClr val="002060"/>
                </a:solidFill>
              </a:rPr>
              <a:t>La relazione per Paese evidenzia </a:t>
            </a:r>
            <a:r>
              <a:rPr lang="it-IT" b="1" dirty="0" smtClean="0">
                <a:solidFill>
                  <a:srgbClr val="002060"/>
                </a:solidFill>
              </a:rPr>
              <a:t>le sfide politiche </a:t>
            </a:r>
            <a:r>
              <a:rPr lang="it-IT" dirty="0" smtClean="0">
                <a:solidFill>
                  <a:srgbClr val="002060"/>
                </a:solidFill>
              </a:rPr>
              <a:t>risultanti dall'analisi degli squilibri macroeconomici. </a:t>
            </a:r>
          </a:p>
          <a:p>
            <a:pPr marL="0" indent="0" algn="just">
              <a:buNone/>
            </a:pPr>
            <a:r>
              <a:rPr lang="it-IT" dirty="0" smtClean="0">
                <a:solidFill>
                  <a:srgbClr val="002060"/>
                </a:solidFill>
              </a:rPr>
              <a:t>Le principali sfide alle quali l'Italia deve far fonte sono: </a:t>
            </a:r>
          </a:p>
          <a:p>
            <a:pPr algn="just">
              <a:buFont typeface="Wingdings" panose="05000000000000000000" pitchFamily="2" charset="2"/>
              <a:buChar char="ü"/>
            </a:pPr>
            <a:r>
              <a:rPr lang="it-IT" dirty="0" smtClean="0">
                <a:solidFill>
                  <a:srgbClr val="002060"/>
                </a:solidFill>
              </a:rPr>
              <a:t>il </a:t>
            </a:r>
            <a:r>
              <a:rPr lang="it-IT" b="1" dirty="0" smtClean="0">
                <a:solidFill>
                  <a:srgbClr val="002060"/>
                </a:solidFill>
              </a:rPr>
              <a:t>risanamento di bilancio</a:t>
            </a:r>
            <a:r>
              <a:rPr lang="it-IT" dirty="0" smtClean="0">
                <a:solidFill>
                  <a:srgbClr val="002060"/>
                </a:solidFill>
              </a:rPr>
              <a:t> favorevole alla crescita e l'attuazione delle riforme strutturali per accrescere la produttività</a:t>
            </a:r>
          </a:p>
          <a:p>
            <a:pPr algn="just">
              <a:buFont typeface="Wingdings" panose="05000000000000000000" pitchFamily="2" charset="2"/>
              <a:buChar char="ü"/>
            </a:pPr>
            <a:r>
              <a:rPr lang="it-IT" b="1" dirty="0" smtClean="0">
                <a:solidFill>
                  <a:srgbClr val="002060"/>
                </a:solidFill>
              </a:rPr>
              <a:t>le strozzature infrastrutturali </a:t>
            </a:r>
          </a:p>
          <a:p>
            <a:pPr algn="just">
              <a:buFont typeface="Wingdings" panose="05000000000000000000" pitchFamily="2" charset="2"/>
              <a:buChar char="ü"/>
            </a:pPr>
            <a:r>
              <a:rPr lang="it-IT" b="1" dirty="0" smtClean="0">
                <a:solidFill>
                  <a:srgbClr val="002060"/>
                </a:solidFill>
              </a:rPr>
              <a:t>l'efficienza del sistema fiscale</a:t>
            </a:r>
          </a:p>
          <a:p>
            <a:pPr algn="just">
              <a:buFont typeface="Wingdings" panose="05000000000000000000" pitchFamily="2" charset="2"/>
              <a:buChar char="ü"/>
            </a:pPr>
            <a:r>
              <a:rPr lang="it-IT" b="1" dirty="0" smtClean="0">
                <a:solidFill>
                  <a:srgbClr val="002060"/>
                </a:solidFill>
              </a:rPr>
              <a:t>l'efficienza della pubblica amministrazione</a:t>
            </a:r>
            <a:endParaRPr lang="it-IT" dirty="0" smtClean="0">
              <a:solidFill>
                <a:srgbClr val="002060"/>
              </a:solidFill>
            </a:endParaRPr>
          </a:p>
          <a:p>
            <a:pPr algn="just">
              <a:buFont typeface="Wingdings" panose="05000000000000000000" pitchFamily="2" charset="2"/>
              <a:buChar char="ü"/>
            </a:pPr>
            <a:r>
              <a:rPr lang="it-IT" b="1" dirty="0" smtClean="0">
                <a:solidFill>
                  <a:srgbClr val="002060"/>
                </a:solidFill>
              </a:rPr>
              <a:t>l'efficienza del sistema giudiziario</a:t>
            </a:r>
            <a:endParaRPr lang="it-IT" dirty="0" smtClean="0">
              <a:solidFill>
                <a:srgbClr val="002060"/>
              </a:solidFill>
            </a:endParaRPr>
          </a:p>
          <a:p>
            <a:pPr marL="0" indent="0" algn="just">
              <a:buNone/>
            </a:pPr>
            <a:endParaRPr lang="it-IT" b="1" dirty="0" smtClean="0"/>
          </a:p>
          <a:p>
            <a:pPr marL="0" indent="0" algn="ctr">
              <a:buNone/>
            </a:pPr>
            <a:r>
              <a:rPr lang="it-IT" b="1" dirty="0" smtClean="0"/>
              <a:t>IN SINTESI: un annuncio già delle CSR 2015 all’Italia?</a:t>
            </a:r>
            <a:endParaRPr lang="it-IT" b="1" dirty="0"/>
          </a:p>
        </p:txBody>
      </p:sp>
    </p:spTree>
    <p:extLst>
      <p:ext uri="{BB962C8B-B14F-4D97-AF65-F5344CB8AC3E}">
        <p14:creationId xmlns:p14="http://schemas.microsoft.com/office/powerpoint/2010/main" val="281635296"/>
      </p:ext>
    </p:extLst>
  </p:cSld>
  <p:clrMapOvr>
    <a:masterClrMapping/>
  </p:clrMapOvr>
  <p:transition spd="med" advClick="0"/>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la 3"/>
          <p:cNvGraphicFramePr>
            <a:graphicFrameLocks noGrp="1"/>
          </p:cNvGraphicFramePr>
          <p:nvPr>
            <p:extLst>
              <p:ext uri="{D42A27DB-BD31-4B8C-83A1-F6EECF244321}">
                <p14:modId xmlns:p14="http://schemas.microsoft.com/office/powerpoint/2010/main" val="2001814684"/>
              </p:ext>
            </p:extLst>
          </p:nvPr>
        </p:nvGraphicFramePr>
        <p:xfrm>
          <a:off x="1530625" y="964097"/>
          <a:ext cx="9959009" cy="5934964"/>
        </p:xfrm>
        <a:graphic>
          <a:graphicData uri="http://schemas.openxmlformats.org/drawingml/2006/table">
            <a:tbl>
              <a:tblPr>
                <a:tableStyleId>{0505E3EF-67EA-436B-97B2-0124C06EBD24}</a:tableStyleId>
              </a:tblPr>
              <a:tblGrid>
                <a:gridCol w="3256215"/>
                <a:gridCol w="6702794"/>
              </a:tblGrid>
              <a:tr h="420874">
                <a:tc>
                  <a:txBody>
                    <a:bodyPr/>
                    <a:lstStyle/>
                    <a:p>
                      <a:pPr algn="just">
                        <a:lnSpc>
                          <a:spcPct val="107000"/>
                        </a:lnSpc>
                        <a:spcAft>
                          <a:spcPts val="0"/>
                        </a:spcAft>
                      </a:pPr>
                      <a:r>
                        <a:rPr lang="it-IT" sz="1300" dirty="0">
                          <a:solidFill>
                            <a:srgbClr val="002060"/>
                          </a:solidFill>
                          <a:effectLst/>
                        </a:rPr>
                        <a:t>Obiettivo in materia di </a:t>
                      </a:r>
                      <a:r>
                        <a:rPr lang="it-IT" sz="1300" b="1" dirty="0">
                          <a:solidFill>
                            <a:srgbClr val="002060"/>
                          </a:solidFill>
                          <a:effectLst/>
                        </a:rPr>
                        <a:t>tasso di occupazione</a:t>
                      </a:r>
                      <a:r>
                        <a:rPr lang="it-IT" sz="1300" dirty="0">
                          <a:solidFill>
                            <a:srgbClr val="002060"/>
                          </a:solidFill>
                          <a:effectLst/>
                        </a:rPr>
                        <a:t>: </a:t>
                      </a:r>
                      <a:r>
                        <a:rPr lang="it-IT" sz="1300" dirty="0" smtClean="0">
                          <a:solidFill>
                            <a:srgbClr val="002060"/>
                          </a:solidFill>
                          <a:effectLst/>
                        </a:rPr>
                        <a:t>67-69</a:t>
                      </a:r>
                      <a:r>
                        <a:rPr lang="it-IT" sz="1300" dirty="0">
                          <a:solidFill>
                            <a:srgbClr val="002060"/>
                          </a:solidFill>
                          <a:effectLst/>
                        </a:rPr>
                        <a:t>% </a:t>
                      </a:r>
                      <a:endParaRPr lang="it-IT" sz="1300" dirty="0">
                        <a:solidFill>
                          <a:srgbClr val="002060"/>
                        </a:solidFill>
                        <a:effectLst/>
                        <a:latin typeface="Times New Roman" panose="02020603050405020304" pitchFamily="18" charset="0"/>
                        <a:ea typeface="Calibri" panose="020F0502020204030204" pitchFamily="34" charset="0"/>
                      </a:endParaRPr>
                    </a:p>
                  </a:txBody>
                  <a:tcPr marL="45462" marR="45462" marT="0" marB="0"/>
                </a:tc>
                <a:tc>
                  <a:txBody>
                    <a:bodyPr/>
                    <a:lstStyle/>
                    <a:p>
                      <a:pPr algn="just">
                        <a:lnSpc>
                          <a:spcPct val="107000"/>
                        </a:lnSpc>
                        <a:spcAft>
                          <a:spcPts val="0"/>
                        </a:spcAft>
                      </a:pPr>
                      <a:r>
                        <a:rPr lang="it-IT" sz="1300" dirty="0">
                          <a:solidFill>
                            <a:srgbClr val="002060"/>
                          </a:solidFill>
                          <a:effectLst/>
                        </a:rPr>
                        <a:t>Il tasso di occupazione era del 61,2% </a:t>
                      </a:r>
                      <a:r>
                        <a:rPr lang="it-IT" sz="1300" dirty="0" smtClean="0">
                          <a:solidFill>
                            <a:srgbClr val="002060"/>
                          </a:solidFill>
                          <a:effectLst/>
                        </a:rPr>
                        <a:t>(2011), </a:t>
                      </a:r>
                      <a:r>
                        <a:rPr lang="it-IT" sz="1300" dirty="0">
                          <a:solidFill>
                            <a:srgbClr val="002060"/>
                          </a:solidFill>
                          <a:effectLst/>
                        </a:rPr>
                        <a:t>del 61% </a:t>
                      </a:r>
                      <a:r>
                        <a:rPr lang="it-IT" sz="1300" dirty="0" smtClean="0">
                          <a:solidFill>
                            <a:srgbClr val="002060"/>
                          </a:solidFill>
                          <a:effectLst/>
                        </a:rPr>
                        <a:t>(2012) </a:t>
                      </a:r>
                      <a:r>
                        <a:rPr lang="it-IT" sz="1300" dirty="0">
                          <a:solidFill>
                            <a:srgbClr val="002060"/>
                          </a:solidFill>
                          <a:effectLst/>
                        </a:rPr>
                        <a:t>e del 59,8% </a:t>
                      </a:r>
                      <a:r>
                        <a:rPr lang="it-IT" sz="1300" dirty="0" smtClean="0">
                          <a:solidFill>
                            <a:srgbClr val="002060"/>
                          </a:solidFill>
                          <a:effectLst/>
                        </a:rPr>
                        <a:t>(2013). </a:t>
                      </a:r>
                      <a:r>
                        <a:rPr lang="it-IT" sz="1300" b="1" dirty="0">
                          <a:solidFill>
                            <a:srgbClr val="FF0000"/>
                          </a:solidFill>
                          <a:effectLst/>
                        </a:rPr>
                        <a:t>Non è stato fatto nessun progresso verso il conseguimento dell'obiettivo</a:t>
                      </a:r>
                      <a:r>
                        <a:rPr lang="it-IT" sz="1300" dirty="0">
                          <a:solidFill>
                            <a:srgbClr val="002060"/>
                          </a:solidFill>
                          <a:effectLst/>
                        </a:rPr>
                        <a:t>. </a:t>
                      </a:r>
                      <a:endParaRPr lang="it-IT" sz="1300" dirty="0">
                        <a:solidFill>
                          <a:srgbClr val="002060"/>
                        </a:solidFill>
                        <a:effectLst/>
                        <a:latin typeface="Times New Roman" panose="02020603050405020304" pitchFamily="18" charset="0"/>
                        <a:ea typeface="Calibri" panose="020F0502020204030204" pitchFamily="34" charset="0"/>
                      </a:endParaRPr>
                    </a:p>
                  </a:txBody>
                  <a:tcPr marL="45462" marR="45462" marT="0" marB="0"/>
                </a:tc>
              </a:tr>
              <a:tr h="631311">
                <a:tc>
                  <a:txBody>
                    <a:bodyPr/>
                    <a:lstStyle/>
                    <a:p>
                      <a:pPr algn="just">
                        <a:lnSpc>
                          <a:spcPct val="107000"/>
                        </a:lnSpc>
                        <a:spcAft>
                          <a:spcPts val="0"/>
                        </a:spcAft>
                      </a:pPr>
                      <a:r>
                        <a:rPr lang="it-IT" sz="1300" dirty="0">
                          <a:solidFill>
                            <a:srgbClr val="002060"/>
                          </a:solidFill>
                          <a:effectLst/>
                        </a:rPr>
                        <a:t>Obiettivo in materia di </a:t>
                      </a:r>
                      <a:r>
                        <a:rPr lang="it-IT" sz="1300" b="1" dirty="0">
                          <a:solidFill>
                            <a:srgbClr val="002060"/>
                          </a:solidFill>
                          <a:effectLst/>
                        </a:rPr>
                        <a:t>ricerca e sviluppo</a:t>
                      </a:r>
                      <a:r>
                        <a:rPr lang="it-IT" sz="1300" dirty="0">
                          <a:solidFill>
                            <a:srgbClr val="002060"/>
                          </a:solidFill>
                          <a:effectLst/>
                        </a:rPr>
                        <a:t>: </a:t>
                      </a:r>
                      <a:endParaRPr lang="it-IT" sz="1300" dirty="0" smtClean="0">
                        <a:solidFill>
                          <a:srgbClr val="002060"/>
                        </a:solidFill>
                        <a:effectLst/>
                      </a:endParaRPr>
                    </a:p>
                    <a:p>
                      <a:pPr algn="just">
                        <a:lnSpc>
                          <a:spcPct val="107000"/>
                        </a:lnSpc>
                        <a:spcAft>
                          <a:spcPts val="0"/>
                        </a:spcAft>
                      </a:pPr>
                      <a:r>
                        <a:rPr lang="it-IT" sz="1300" dirty="0" smtClean="0">
                          <a:solidFill>
                            <a:srgbClr val="002060"/>
                          </a:solidFill>
                          <a:effectLst/>
                        </a:rPr>
                        <a:t>1,53</a:t>
                      </a:r>
                      <a:r>
                        <a:rPr lang="it-IT" sz="1300" dirty="0">
                          <a:solidFill>
                            <a:srgbClr val="002060"/>
                          </a:solidFill>
                          <a:effectLst/>
                        </a:rPr>
                        <a:t>% del PIL </a:t>
                      </a:r>
                      <a:endParaRPr lang="it-IT" sz="1300" dirty="0">
                        <a:solidFill>
                          <a:srgbClr val="002060"/>
                        </a:solidFill>
                        <a:effectLst/>
                        <a:latin typeface="Times New Roman" panose="02020603050405020304" pitchFamily="18" charset="0"/>
                        <a:ea typeface="Calibri" panose="020F0502020204030204" pitchFamily="34" charset="0"/>
                      </a:endParaRPr>
                    </a:p>
                  </a:txBody>
                  <a:tcPr marL="45462" marR="45462" marT="0" marB="0"/>
                </a:tc>
                <a:tc>
                  <a:txBody>
                    <a:bodyPr/>
                    <a:lstStyle/>
                    <a:p>
                      <a:pPr algn="just">
                        <a:lnSpc>
                          <a:spcPct val="107000"/>
                        </a:lnSpc>
                        <a:spcAft>
                          <a:spcPts val="0"/>
                        </a:spcAft>
                      </a:pPr>
                      <a:r>
                        <a:rPr lang="it-IT" sz="1300" dirty="0">
                          <a:solidFill>
                            <a:srgbClr val="002060"/>
                          </a:solidFill>
                          <a:effectLst/>
                        </a:rPr>
                        <a:t>La spesa nazionale lorda per la ricerca e lo sviluppo era dell'1,21% </a:t>
                      </a:r>
                      <a:r>
                        <a:rPr lang="it-IT" sz="1300" dirty="0" smtClean="0">
                          <a:solidFill>
                            <a:srgbClr val="002060"/>
                          </a:solidFill>
                          <a:effectLst/>
                        </a:rPr>
                        <a:t>(2011), </a:t>
                      </a:r>
                      <a:r>
                        <a:rPr lang="it-IT" sz="1300" dirty="0">
                          <a:solidFill>
                            <a:srgbClr val="002060"/>
                          </a:solidFill>
                          <a:effectLst/>
                        </a:rPr>
                        <a:t>dell'1,26% </a:t>
                      </a:r>
                      <a:r>
                        <a:rPr lang="it-IT" sz="1300" dirty="0" smtClean="0">
                          <a:solidFill>
                            <a:srgbClr val="002060"/>
                          </a:solidFill>
                          <a:effectLst/>
                        </a:rPr>
                        <a:t>(2012) dell'1,25</a:t>
                      </a:r>
                      <a:r>
                        <a:rPr lang="it-IT" sz="1300" dirty="0">
                          <a:solidFill>
                            <a:srgbClr val="002060"/>
                          </a:solidFill>
                          <a:effectLst/>
                        </a:rPr>
                        <a:t>% </a:t>
                      </a:r>
                      <a:r>
                        <a:rPr lang="it-IT" sz="1300" dirty="0" smtClean="0">
                          <a:solidFill>
                            <a:srgbClr val="002060"/>
                          </a:solidFill>
                          <a:effectLst/>
                        </a:rPr>
                        <a:t>(2013 - dati </a:t>
                      </a:r>
                      <a:r>
                        <a:rPr lang="it-IT" sz="1300" dirty="0">
                          <a:solidFill>
                            <a:srgbClr val="002060"/>
                          </a:solidFill>
                          <a:effectLst/>
                        </a:rPr>
                        <a:t>provvisori). </a:t>
                      </a:r>
                      <a:r>
                        <a:rPr lang="it-IT" sz="1300" b="1" dirty="0">
                          <a:solidFill>
                            <a:srgbClr val="FF0000"/>
                          </a:solidFill>
                          <a:effectLst/>
                        </a:rPr>
                        <a:t>Non è stato fatto nessun progresso verso il conseguimento dell'obiettivo. </a:t>
                      </a:r>
                      <a:endParaRPr lang="it-IT" sz="1300" b="1" dirty="0">
                        <a:solidFill>
                          <a:srgbClr val="FF0000"/>
                        </a:solidFill>
                        <a:effectLst/>
                        <a:latin typeface="Times New Roman" panose="02020603050405020304" pitchFamily="18" charset="0"/>
                        <a:ea typeface="Calibri" panose="020F0502020204030204" pitchFamily="34" charset="0"/>
                      </a:endParaRPr>
                    </a:p>
                  </a:txBody>
                  <a:tcPr marL="45462" marR="45462" marT="0" marB="0"/>
                </a:tc>
              </a:tr>
              <a:tr h="1052186">
                <a:tc>
                  <a:txBody>
                    <a:bodyPr/>
                    <a:lstStyle/>
                    <a:p>
                      <a:pPr algn="just">
                        <a:lnSpc>
                          <a:spcPct val="107000"/>
                        </a:lnSpc>
                        <a:spcAft>
                          <a:spcPts val="0"/>
                        </a:spcAft>
                      </a:pPr>
                      <a:r>
                        <a:rPr lang="it-IT" sz="1300" dirty="0">
                          <a:solidFill>
                            <a:srgbClr val="002060"/>
                          </a:solidFill>
                          <a:effectLst/>
                        </a:rPr>
                        <a:t>Obiettivo relativo alle </a:t>
                      </a:r>
                      <a:r>
                        <a:rPr lang="it-IT" sz="1300" b="1" dirty="0">
                          <a:solidFill>
                            <a:srgbClr val="002060"/>
                          </a:solidFill>
                          <a:effectLst/>
                        </a:rPr>
                        <a:t>emissioni di gas </a:t>
                      </a:r>
                      <a:r>
                        <a:rPr lang="it-IT" sz="1300" b="1">
                          <a:solidFill>
                            <a:srgbClr val="002060"/>
                          </a:solidFill>
                          <a:effectLst/>
                        </a:rPr>
                        <a:t>serra</a:t>
                      </a:r>
                      <a:r>
                        <a:rPr lang="it-IT" sz="1300" smtClean="0">
                          <a:solidFill>
                            <a:srgbClr val="002060"/>
                          </a:solidFill>
                          <a:effectLst/>
                        </a:rPr>
                        <a:t>: -</a:t>
                      </a:r>
                      <a:r>
                        <a:rPr lang="it-IT" sz="1300" dirty="0">
                          <a:solidFill>
                            <a:srgbClr val="002060"/>
                          </a:solidFill>
                          <a:effectLst/>
                        </a:rPr>
                        <a:t>13% (rispetto ai livelli del 2005); le emissioni ETS non rientrano in questo obiettivo nazionale. </a:t>
                      </a:r>
                      <a:endParaRPr lang="it-IT" sz="1300" dirty="0">
                        <a:solidFill>
                          <a:srgbClr val="002060"/>
                        </a:solidFill>
                        <a:effectLst/>
                        <a:latin typeface="Times New Roman" panose="02020603050405020304" pitchFamily="18" charset="0"/>
                        <a:ea typeface="Calibri" panose="020F0502020204030204" pitchFamily="34" charset="0"/>
                      </a:endParaRPr>
                    </a:p>
                  </a:txBody>
                  <a:tcPr marL="45462" marR="45462" marT="0" marB="0"/>
                </a:tc>
                <a:tc>
                  <a:txBody>
                    <a:bodyPr/>
                    <a:lstStyle/>
                    <a:p>
                      <a:pPr algn="just">
                        <a:lnSpc>
                          <a:spcPct val="107000"/>
                        </a:lnSpc>
                        <a:spcAft>
                          <a:spcPts val="0"/>
                        </a:spcAft>
                      </a:pPr>
                      <a:r>
                        <a:rPr lang="it-IT" sz="1300" dirty="0">
                          <a:solidFill>
                            <a:srgbClr val="002060"/>
                          </a:solidFill>
                          <a:effectLst/>
                        </a:rPr>
                        <a:t>Stando alle ultime proiezioni nazionali presentate alla Commissione europea nel 2013 e tenendo conto delle misure vigenti, </a:t>
                      </a:r>
                      <a:r>
                        <a:rPr lang="it-IT" sz="1300" b="1" dirty="0">
                          <a:solidFill>
                            <a:srgbClr val="FF0000"/>
                          </a:solidFill>
                          <a:effectLst/>
                        </a:rPr>
                        <a:t>si prevede che l'obiettivo non verrà raggiunto</a:t>
                      </a:r>
                      <a:r>
                        <a:rPr lang="it-IT" sz="1300" dirty="0" smtClean="0">
                          <a:solidFill>
                            <a:srgbClr val="002060"/>
                          </a:solidFill>
                          <a:effectLst/>
                        </a:rPr>
                        <a:t>: -</a:t>
                      </a:r>
                      <a:r>
                        <a:rPr lang="it-IT" sz="1300" dirty="0">
                          <a:solidFill>
                            <a:srgbClr val="002060"/>
                          </a:solidFill>
                          <a:effectLst/>
                        </a:rPr>
                        <a:t>9,5% nel 2020 rispetto ai livelli del 2005 (cioè 3,5 punti percentuali al di sotto dell'obiettivo secondo le previsioni). Tuttavia, secondo dati approssimativi relativi al 2012, le emissioni sono inferiori al previsto essendo diminuite del 18% tra </a:t>
                      </a:r>
                      <a:r>
                        <a:rPr lang="it-IT" sz="1300" dirty="0" smtClean="0">
                          <a:solidFill>
                            <a:srgbClr val="002060"/>
                          </a:solidFill>
                          <a:effectLst/>
                        </a:rPr>
                        <a:t>2005 </a:t>
                      </a:r>
                      <a:r>
                        <a:rPr lang="it-IT" sz="1300" dirty="0">
                          <a:solidFill>
                            <a:srgbClr val="002060"/>
                          </a:solidFill>
                          <a:effectLst/>
                        </a:rPr>
                        <a:t>e </a:t>
                      </a:r>
                      <a:r>
                        <a:rPr lang="it-IT" sz="1300" dirty="0" smtClean="0">
                          <a:solidFill>
                            <a:srgbClr val="002060"/>
                          </a:solidFill>
                          <a:effectLst/>
                        </a:rPr>
                        <a:t>2012</a:t>
                      </a:r>
                      <a:r>
                        <a:rPr lang="it-IT" sz="1300" dirty="0">
                          <a:solidFill>
                            <a:srgbClr val="002060"/>
                          </a:solidFill>
                          <a:effectLst/>
                        </a:rPr>
                        <a:t>. </a:t>
                      </a:r>
                      <a:endParaRPr lang="it-IT" sz="1300" dirty="0">
                        <a:solidFill>
                          <a:srgbClr val="002060"/>
                        </a:solidFill>
                        <a:effectLst/>
                        <a:latin typeface="Times New Roman" panose="02020603050405020304" pitchFamily="18" charset="0"/>
                        <a:ea typeface="Calibri" panose="020F0502020204030204" pitchFamily="34" charset="0"/>
                      </a:endParaRPr>
                    </a:p>
                  </a:txBody>
                  <a:tcPr marL="45462" marR="45462" marT="0" marB="0"/>
                </a:tc>
              </a:tr>
              <a:tr h="631311">
                <a:tc>
                  <a:txBody>
                    <a:bodyPr/>
                    <a:lstStyle/>
                    <a:p>
                      <a:pPr algn="just">
                        <a:lnSpc>
                          <a:spcPct val="107000"/>
                        </a:lnSpc>
                        <a:spcAft>
                          <a:spcPts val="0"/>
                        </a:spcAft>
                      </a:pPr>
                      <a:r>
                        <a:rPr lang="it-IT" sz="1300" dirty="0">
                          <a:solidFill>
                            <a:srgbClr val="002060"/>
                          </a:solidFill>
                          <a:effectLst/>
                        </a:rPr>
                        <a:t>Obiettivo relativo alle </a:t>
                      </a:r>
                      <a:r>
                        <a:rPr lang="it-IT" sz="1300" b="1" dirty="0">
                          <a:solidFill>
                            <a:srgbClr val="002060"/>
                          </a:solidFill>
                          <a:effectLst/>
                        </a:rPr>
                        <a:t>energie rinnovabili</a:t>
                      </a:r>
                      <a:r>
                        <a:rPr lang="it-IT" sz="1300" dirty="0">
                          <a:solidFill>
                            <a:srgbClr val="002060"/>
                          </a:solidFill>
                          <a:effectLst/>
                        </a:rPr>
                        <a:t>: </a:t>
                      </a:r>
                      <a:endParaRPr lang="it-IT" sz="1300" dirty="0" smtClean="0">
                        <a:solidFill>
                          <a:srgbClr val="002060"/>
                        </a:solidFill>
                        <a:effectLst/>
                      </a:endParaRPr>
                    </a:p>
                    <a:p>
                      <a:pPr algn="just">
                        <a:lnSpc>
                          <a:spcPct val="107000"/>
                        </a:lnSpc>
                        <a:spcAft>
                          <a:spcPts val="0"/>
                        </a:spcAft>
                      </a:pPr>
                      <a:r>
                        <a:rPr lang="it-IT" sz="1300" dirty="0" smtClean="0">
                          <a:solidFill>
                            <a:srgbClr val="002060"/>
                          </a:solidFill>
                          <a:effectLst/>
                        </a:rPr>
                        <a:t>17</a:t>
                      </a:r>
                      <a:r>
                        <a:rPr lang="it-IT" sz="1300" dirty="0">
                          <a:solidFill>
                            <a:srgbClr val="002060"/>
                          </a:solidFill>
                          <a:effectLst/>
                        </a:rPr>
                        <a:t>% </a:t>
                      </a:r>
                      <a:endParaRPr lang="it-IT" sz="1300" dirty="0">
                        <a:solidFill>
                          <a:srgbClr val="002060"/>
                        </a:solidFill>
                        <a:effectLst/>
                        <a:latin typeface="Times New Roman" panose="02020603050405020304" pitchFamily="18" charset="0"/>
                        <a:ea typeface="Calibri" panose="020F0502020204030204" pitchFamily="34" charset="0"/>
                      </a:endParaRPr>
                    </a:p>
                  </a:txBody>
                  <a:tcPr marL="45462" marR="45462" marT="0" marB="0"/>
                </a:tc>
                <a:tc>
                  <a:txBody>
                    <a:bodyPr/>
                    <a:lstStyle/>
                    <a:p>
                      <a:pPr algn="just">
                        <a:lnSpc>
                          <a:spcPct val="107000"/>
                        </a:lnSpc>
                        <a:spcAft>
                          <a:spcPts val="0"/>
                        </a:spcAft>
                      </a:pPr>
                      <a:r>
                        <a:rPr lang="it-IT" sz="1300" dirty="0">
                          <a:solidFill>
                            <a:srgbClr val="002060"/>
                          </a:solidFill>
                          <a:effectLst/>
                        </a:rPr>
                        <a:t>La proporzione delle energie rinnovabili sul consumo finale lordo di energia è stata del 12,3% </a:t>
                      </a:r>
                      <a:r>
                        <a:rPr lang="it-IT" sz="1300" dirty="0" smtClean="0">
                          <a:solidFill>
                            <a:srgbClr val="002060"/>
                          </a:solidFill>
                          <a:effectLst/>
                        </a:rPr>
                        <a:t>(2011) </a:t>
                      </a:r>
                      <a:r>
                        <a:rPr lang="it-IT" sz="1300" dirty="0">
                          <a:solidFill>
                            <a:srgbClr val="002060"/>
                          </a:solidFill>
                          <a:effectLst/>
                        </a:rPr>
                        <a:t>e del 13,5% </a:t>
                      </a:r>
                      <a:r>
                        <a:rPr lang="it-IT" sz="1300" dirty="0" smtClean="0">
                          <a:solidFill>
                            <a:srgbClr val="002060"/>
                          </a:solidFill>
                          <a:effectLst/>
                        </a:rPr>
                        <a:t>(2012). </a:t>
                      </a:r>
                      <a:r>
                        <a:rPr lang="it-IT" sz="1300" dirty="0">
                          <a:solidFill>
                            <a:srgbClr val="002060"/>
                          </a:solidFill>
                          <a:effectLst/>
                        </a:rPr>
                        <a:t>Nonostante i recenti cambiamenti dei regimi di sostegno, l'Italia è sulla </a:t>
                      </a:r>
                      <a:r>
                        <a:rPr lang="it-IT" sz="1300" b="1" dirty="0">
                          <a:solidFill>
                            <a:srgbClr val="FF0000"/>
                          </a:solidFill>
                          <a:effectLst/>
                        </a:rPr>
                        <a:t>buona strada per raggiungere il suo obiettivo </a:t>
                      </a:r>
                      <a:r>
                        <a:rPr lang="it-IT" sz="1300" dirty="0">
                          <a:solidFill>
                            <a:srgbClr val="002060"/>
                          </a:solidFill>
                          <a:effectLst/>
                        </a:rPr>
                        <a:t>del 17% </a:t>
                      </a:r>
                      <a:r>
                        <a:rPr lang="it-IT" sz="1300" dirty="0" smtClean="0">
                          <a:solidFill>
                            <a:srgbClr val="002060"/>
                          </a:solidFill>
                          <a:effectLst/>
                        </a:rPr>
                        <a:t>(2020). </a:t>
                      </a:r>
                      <a:endParaRPr lang="it-IT" sz="1300" dirty="0">
                        <a:solidFill>
                          <a:srgbClr val="002060"/>
                        </a:solidFill>
                        <a:effectLst/>
                        <a:latin typeface="Times New Roman" panose="02020603050405020304" pitchFamily="18" charset="0"/>
                        <a:ea typeface="Calibri" panose="020F0502020204030204" pitchFamily="34" charset="0"/>
                      </a:endParaRPr>
                    </a:p>
                  </a:txBody>
                  <a:tcPr marL="45462" marR="45462" marT="0" marB="0"/>
                </a:tc>
              </a:tr>
              <a:tr h="631311">
                <a:tc>
                  <a:txBody>
                    <a:bodyPr/>
                    <a:lstStyle/>
                    <a:p>
                      <a:pPr algn="just">
                        <a:lnSpc>
                          <a:spcPct val="107000"/>
                        </a:lnSpc>
                        <a:spcAft>
                          <a:spcPts val="0"/>
                        </a:spcAft>
                      </a:pPr>
                      <a:r>
                        <a:rPr lang="it-IT" sz="1300" b="1" dirty="0">
                          <a:solidFill>
                            <a:srgbClr val="002060"/>
                          </a:solidFill>
                          <a:effectLst/>
                        </a:rPr>
                        <a:t>Efficienza energetica</a:t>
                      </a:r>
                      <a:r>
                        <a:rPr lang="it-IT" sz="1300" dirty="0">
                          <a:solidFill>
                            <a:srgbClr val="002060"/>
                          </a:solidFill>
                          <a:effectLst/>
                        </a:rPr>
                        <a:t>: </a:t>
                      </a:r>
                      <a:endParaRPr lang="it-IT" sz="1300" dirty="0" smtClean="0">
                        <a:solidFill>
                          <a:srgbClr val="002060"/>
                        </a:solidFill>
                        <a:effectLst/>
                      </a:endParaRPr>
                    </a:p>
                    <a:p>
                      <a:pPr algn="just">
                        <a:lnSpc>
                          <a:spcPct val="107000"/>
                        </a:lnSpc>
                        <a:spcAft>
                          <a:spcPts val="0"/>
                        </a:spcAft>
                      </a:pPr>
                      <a:r>
                        <a:rPr lang="it-IT" sz="1300" dirty="0" smtClean="0">
                          <a:solidFill>
                            <a:srgbClr val="002060"/>
                          </a:solidFill>
                          <a:effectLst/>
                        </a:rPr>
                        <a:t>livello </a:t>
                      </a:r>
                      <a:r>
                        <a:rPr lang="it-IT" sz="1300" dirty="0">
                          <a:solidFill>
                            <a:srgbClr val="002060"/>
                          </a:solidFill>
                          <a:effectLst/>
                        </a:rPr>
                        <a:t>assoluto di consumo di energia primaria di 158 </a:t>
                      </a:r>
                      <a:r>
                        <a:rPr lang="it-IT" sz="1300" dirty="0" err="1">
                          <a:solidFill>
                            <a:srgbClr val="002060"/>
                          </a:solidFill>
                          <a:effectLst/>
                        </a:rPr>
                        <a:t>Mtep</a:t>
                      </a:r>
                      <a:r>
                        <a:rPr lang="it-IT" sz="1300" dirty="0">
                          <a:solidFill>
                            <a:srgbClr val="002060"/>
                          </a:solidFill>
                          <a:effectLst/>
                        </a:rPr>
                        <a:t> </a:t>
                      </a:r>
                      <a:endParaRPr lang="it-IT" sz="1300" dirty="0">
                        <a:solidFill>
                          <a:srgbClr val="002060"/>
                        </a:solidFill>
                        <a:effectLst/>
                        <a:latin typeface="Times New Roman" panose="02020603050405020304" pitchFamily="18" charset="0"/>
                        <a:ea typeface="Calibri" panose="020F0502020204030204" pitchFamily="34" charset="0"/>
                      </a:endParaRPr>
                    </a:p>
                  </a:txBody>
                  <a:tcPr marL="45462" marR="45462" marT="0" marB="0"/>
                </a:tc>
                <a:tc>
                  <a:txBody>
                    <a:bodyPr/>
                    <a:lstStyle/>
                    <a:p>
                      <a:pPr algn="just">
                        <a:lnSpc>
                          <a:spcPct val="107000"/>
                        </a:lnSpc>
                        <a:spcAft>
                          <a:spcPts val="0"/>
                        </a:spcAft>
                      </a:pPr>
                      <a:r>
                        <a:rPr lang="it-IT" sz="1300" dirty="0">
                          <a:solidFill>
                            <a:srgbClr val="002060"/>
                          </a:solidFill>
                          <a:effectLst/>
                        </a:rPr>
                        <a:t>È </a:t>
                      </a:r>
                      <a:r>
                        <a:rPr lang="it-IT" sz="1300" b="1" dirty="0">
                          <a:solidFill>
                            <a:srgbClr val="FF0000"/>
                          </a:solidFill>
                          <a:effectLst/>
                        </a:rPr>
                        <a:t>necessario mantenere questi risultati nel tempo</a:t>
                      </a:r>
                      <a:r>
                        <a:rPr lang="it-IT" sz="1300" dirty="0">
                          <a:solidFill>
                            <a:srgbClr val="002060"/>
                          </a:solidFill>
                          <a:effectLst/>
                        </a:rPr>
                        <a:t>. Nel 2012 il consumo di energia primaria in Italia è stato pari a 155,2 </a:t>
                      </a:r>
                      <a:r>
                        <a:rPr lang="it-IT" sz="1300" dirty="0" err="1">
                          <a:solidFill>
                            <a:srgbClr val="002060"/>
                          </a:solidFill>
                          <a:effectLst/>
                        </a:rPr>
                        <a:t>Mtep</a:t>
                      </a:r>
                      <a:r>
                        <a:rPr lang="it-IT" sz="1300" dirty="0">
                          <a:solidFill>
                            <a:srgbClr val="002060"/>
                          </a:solidFill>
                          <a:effectLst/>
                        </a:rPr>
                        <a:t>, un livello inferiore all'obiettivo per il 2020, ma questa evoluzione è legata anche alla recessione economica. </a:t>
                      </a:r>
                      <a:endParaRPr lang="it-IT" sz="1300" dirty="0">
                        <a:solidFill>
                          <a:srgbClr val="002060"/>
                        </a:solidFill>
                        <a:effectLst/>
                        <a:latin typeface="Times New Roman" panose="02020603050405020304" pitchFamily="18" charset="0"/>
                        <a:ea typeface="Calibri" panose="020F0502020204030204" pitchFamily="34" charset="0"/>
                      </a:endParaRPr>
                    </a:p>
                  </a:txBody>
                  <a:tcPr marL="45462" marR="45462" marT="0" marB="0"/>
                </a:tc>
              </a:tr>
              <a:tr h="841748">
                <a:tc>
                  <a:txBody>
                    <a:bodyPr/>
                    <a:lstStyle/>
                    <a:p>
                      <a:pPr algn="l">
                        <a:lnSpc>
                          <a:spcPct val="107000"/>
                        </a:lnSpc>
                        <a:spcAft>
                          <a:spcPts val="0"/>
                        </a:spcAft>
                      </a:pPr>
                      <a:r>
                        <a:rPr lang="it-IT" sz="1300" dirty="0">
                          <a:solidFill>
                            <a:srgbClr val="002060"/>
                          </a:solidFill>
                          <a:effectLst/>
                        </a:rPr>
                        <a:t>Obiettivo relativo all'</a:t>
                      </a:r>
                      <a:r>
                        <a:rPr lang="it-IT" sz="1300" b="1" dirty="0">
                          <a:solidFill>
                            <a:srgbClr val="002060"/>
                          </a:solidFill>
                          <a:effectLst/>
                        </a:rPr>
                        <a:t>abbandono </a:t>
                      </a:r>
                      <a:r>
                        <a:rPr lang="it-IT" sz="1300" b="1" dirty="0" smtClean="0">
                          <a:solidFill>
                            <a:srgbClr val="002060"/>
                          </a:solidFill>
                          <a:effectLst/>
                        </a:rPr>
                        <a:t>scolastico</a:t>
                      </a:r>
                      <a:r>
                        <a:rPr lang="it-IT" sz="1300" dirty="0" smtClean="0">
                          <a:solidFill>
                            <a:srgbClr val="002060"/>
                          </a:solidFill>
                          <a:effectLst/>
                        </a:rPr>
                        <a:t>: 16</a:t>
                      </a:r>
                      <a:r>
                        <a:rPr lang="it-IT" sz="1300" dirty="0">
                          <a:solidFill>
                            <a:srgbClr val="002060"/>
                          </a:solidFill>
                          <a:effectLst/>
                        </a:rPr>
                        <a:t>% </a:t>
                      </a:r>
                      <a:endParaRPr lang="it-IT" sz="1300" dirty="0">
                        <a:solidFill>
                          <a:srgbClr val="002060"/>
                        </a:solidFill>
                        <a:effectLst/>
                        <a:latin typeface="Times New Roman" panose="02020603050405020304" pitchFamily="18" charset="0"/>
                        <a:ea typeface="Calibri" panose="020F0502020204030204" pitchFamily="34" charset="0"/>
                      </a:endParaRPr>
                    </a:p>
                  </a:txBody>
                  <a:tcPr marL="45462" marR="45462" marT="0" marB="0"/>
                </a:tc>
                <a:tc>
                  <a:txBody>
                    <a:bodyPr/>
                    <a:lstStyle/>
                    <a:p>
                      <a:pPr algn="just">
                        <a:lnSpc>
                          <a:spcPct val="107000"/>
                        </a:lnSpc>
                        <a:spcAft>
                          <a:spcPts val="0"/>
                        </a:spcAft>
                      </a:pPr>
                      <a:r>
                        <a:rPr lang="it-IT" sz="1300" dirty="0">
                          <a:solidFill>
                            <a:srgbClr val="002060"/>
                          </a:solidFill>
                          <a:effectLst/>
                        </a:rPr>
                        <a:t>È stato fatto </a:t>
                      </a:r>
                      <a:r>
                        <a:rPr lang="it-IT" sz="1300" b="1" dirty="0">
                          <a:solidFill>
                            <a:srgbClr val="FF0000"/>
                          </a:solidFill>
                          <a:effectLst/>
                        </a:rPr>
                        <a:t>qualche progresso verso il conseguimento dell'obiettivo</a:t>
                      </a:r>
                      <a:r>
                        <a:rPr lang="it-IT" sz="1300" dirty="0">
                          <a:solidFill>
                            <a:srgbClr val="002060"/>
                          </a:solidFill>
                          <a:effectLst/>
                        </a:rPr>
                        <a:t>. Il tasso di abbandono scolastico (misurato in </a:t>
                      </a:r>
                      <a:r>
                        <a:rPr lang="it-IT" sz="1300" dirty="0" smtClean="0">
                          <a:solidFill>
                            <a:srgbClr val="002060"/>
                          </a:solidFill>
                          <a:effectLst/>
                        </a:rPr>
                        <a:t>% della </a:t>
                      </a:r>
                      <a:r>
                        <a:rPr lang="it-IT" sz="1300" dirty="0">
                          <a:solidFill>
                            <a:srgbClr val="002060"/>
                          </a:solidFill>
                          <a:effectLst/>
                        </a:rPr>
                        <a:t>popolazione di età compresa tra 18 e 24 anni con al massimo un titolo di istruzione secondaria inferiore che non segue ulteriori corsi di istruzione o formazione) è calato dal 18,2% </a:t>
                      </a:r>
                      <a:r>
                        <a:rPr lang="it-IT" sz="1300" dirty="0" smtClean="0">
                          <a:solidFill>
                            <a:srgbClr val="002060"/>
                          </a:solidFill>
                          <a:effectLst/>
                        </a:rPr>
                        <a:t>(2011) </a:t>
                      </a:r>
                      <a:r>
                        <a:rPr lang="it-IT" sz="1300" dirty="0">
                          <a:solidFill>
                            <a:srgbClr val="002060"/>
                          </a:solidFill>
                          <a:effectLst/>
                        </a:rPr>
                        <a:t>al 17,6% </a:t>
                      </a:r>
                      <a:r>
                        <a:rPr lang="it-IT" sz="1300" dirty="0" smtClean="0">
                          <a:solidFill>
                            <a:srgbClr val="002060"/>
                          </a:solidFill>
                          <a:effectLst/>
                        </a:rPr>
                        <a:t>(2012) </a:t>
                      </a:r>
                      <a:r>
                        <a:rPr lang="it-IT" sz="1300" dirty="0">
                          <a:solidFill>
                            <a:srgbClr val="002060"/>
                          </a:solidFill>
                          <a:effectLst/>
                        </a:rPr>
                        <a:t>e al 17,0% </a:t>
                      </a:r>
                      <a:r>
                        <a:rPr lang="it-IT" sz="1300" dirty="0" smtClean="0">
                          <a:solidFill>
                            <a:srgbClr val="002060"/>
                          </a:solidFill>
                          <a:effectLst/>
                        </a:rPr>
                        <a:t>(2013). </a:t>
                      </a:r>
                      <a:endParaRPr lang="it-IT" sz="1300" dirty="0">
                        <a:solidFill>
                          <a:srgbClr val="002060"/>
                        </a:solidFill>
                        <a:effectLst/>
                        <a:latin typeface="Times New Roman" panose="02020603050405020304" pitchFamily="18" charset="0"/>
                        <a:ea typeface="Calibri" panose="020F0502020204030204" pitchFamily="34" charset="0"/>
                      </a:endParaRPr>
                    </a:p>
                  </a:txBody>
                  <a:tcPr marL="45462" marR="45462" marT="0" marB="0"/>
                </a:tc>
              </a:tr>
              <a:tr h="420874">
                <a:tc>
                  <a:txBody>
                    <a:bodyPr/>
                    <a:lstStyle/>
                    <a:p>
                      <a:pPr algn="just">
                        <a:lnSpc>
                          <a:spcPct val="107000"/>
                        </a:lnSpc>
                        <a:spcAft>
                          <a:spcPts val="0"/>
                        </a:spcAft>
                      </a:pPr>
                      <a:r>
                        <a:rPr lang="it-IT" sz="1300" dirty="0">
                          <a:solidFill>
                            <a:srgbClr val="002060"/>
                          </a:solidFill>
                          <a:effectLst/>
                        </a:rPr>
                        <a:t>Obiettivo relativo all'</a:t>
                      </a:r>
                      <a:r>
                        <a:rPr lang="it-IT" sz="1300" b="1" dirty="0">
                          <a:solidFill>
                            <a:srgbClr val="002060"/>
                          </a:solidFill>
                          <a:effectLst/>
                        </a:rPr>
                        <a:t>istruzione terziaria</a:t>
                      </a:r>
                      <a:r>
                        <a:rPr lang="it-IT" sz="1300" dirty="0">
                          <a:solidFill>
                            <a:srgbClr val="002060"/>
                          </a:solidFill>
                          <a:effectLst/>
                        </a:rPr>
                        <a:t>: </a:t>
                      </a:r>
                      <a:endParaRPr lang="it-IT" sz="1300" dirty="0" smtClean="0">
                        <a:solidFill>
                          <a:srgbClr val="002060"/>
                        </a:solidFill>
                        <a:effectLst/>
                      </a:endParaRPr>
                    </a:p>
                    <a:p>
                      <a:pPr algn="just">
                        <a:lnSpc>
                          <a:spcPct val="107000"/>
                        </a:lnSpc>
                        <a:spcAft>
                          <a:spcPts val="0"/>
                        </a:spcAft>
                      </a:pPr>
                      <a:r>
                        <a:rPr lang="it-IT" sz="1300" dirty="0" smtClean="0">
                          <a:solidFill>
                            <a:srgbClr val="002060"/>
                          </a:solidFill>
                          <a:effectLst/>
                        </a:rPr>
                        <a:t>26-27</a:t>
                      </a:r>
                      <a:r>
                        <a:rPr lang="it-IT" sz="1300" dirty="0">
                          <a:solidFill>
                            <a:srgbClr val="002060"/>
                          </a:solidFill>
                          <a:effectLst/>
                        </a:rPr>
                        <a:t>% </a:t>
                      </a:r>
                      <a:endParaRPr lang="it-IT" sz="1300" dirty="0">
                        <a:solidFill>
                          <a:srgbClr val="002060"/>
                        </a:solidFill>
                        <a:effectLst/>
                        <a:latin typeface="Times New Roman" panose="02020603050405020304" pitchFamily="18" charset="0"/>
                        <a:ea typeface="Calibri" panose="020F0502020204030204" pitchFamily="34" charset="0"/>
                      </a:endParaRPr>
                    </a:p>
                  </a:txBody>
                  <a:tcPr marL="45462" marR="45462" marT="0" marB="0"/>
                </a:tc>
                <a:tc>
                  <a:txBody>
                    <a:bodyPr/>
                    <a:lstStyle/>
                    <a:p>
                      <a:pPr algn="just">
                        <a:lnSpc>
                          <a:spcPct val="107000"/>
                        </a:lnSpc>
                        <a:spcAft>
                          <a:spcPts val="0"/>
                        </a:spcAft>
                      </a:pPr>
                      <a:r>
                        <a:rPr lang="it-IT" sz="1300" dirty="0">
                          <a:solidFill>
                            <a:srgbClr val="002060"/>
                          </a:solidFill>
                          <a:effectLst/>
                        </a:rPr>
                        <a:t>È stato fatto </a:t>
                      </a:r>
                      <a:r>
                        <a:rPr lang="it-IT" sz="1300" b="1" dirty="0">
                          <a:solidFill>
                            <a:srgbClr val="FF0000"/>
                          </a:solidFill>
                          <a:effectLst/>
                        </a:rPr>
                        <a:t>qualche progresso verso il conseguimento dell'obiettivo</a:t>
                      </a:r>
                      <a:r>
                        <a:rPr lang="it-IT" sz="1300" dirty="0">
                          <a:solidFill>
                            <a:srgbClr val="002060"/>
                          </a:solidFill>
                          <a:effectLst/>
                        </a:rPr>
                        <a:t>. Il tasso di istruzione terziaria è salito dal 20,3% </a:t>
                      </a:r>
                      <a:r>
                        <a:rPr lang="it-IT" sz="1300" dirty="0" smtClean="0">
                          <a:solidFill>
                            <a:srgbClr val="002060"/>
                          </a:solidFill>
                          <a:effectLst/>
                        </a:rPr>
                        <a:t>(2011) </a:t>
                      </a:r>
                      <a:r>
                        <a:rPr lang="it-IT" sz="1300" dirty="0">
                          <a:solidFill>
                            <a:srgbClr val="002060"/>
                          </a:solidFill>
                          <a:effectLst/>
                        </a:rPr>
                        <a:t>al 21,7% </a:t>
                      </a:r>
                      <a:r>
                        <a:rPr lang="it-IT" sz="1300" dirty="0" smtClean="0">
                          <a:solidFill>
                            <a:srgbClr val="002060"/>
                          </a:solidFill>
                          <a:effectLst/>
                        </a:rPr>
                        <a:t>(2012) </a:t>
                      </a:r>
                      <a:r>
                        <a:rPr lang="it-IT" sz="1300" dirty="0">
                          <a:solidFill>
                            <a:srgbClr val="002060"/>
                          </a:solidFill>
                          <a:effectLst/>
                        </a:rPr>
                        <a:t>e al 22,4% </a:t>
                      </a:r>
                      <a:r>
                        <a:rPr lang="it-IT" sz="1300" dirty="0" smtClean="0">
                          <a:solidFill>
                            <a:srgbClr val="002060"/>
                          </a:solidFill>
                          <a:effectLst/>
                        </a:rPr>
                        <a:t>(2013). </a:t>
                      </a:r>
                      <a:endParaRPr lang="it-IT" sz="1300" dirty="0">
                        <a:solidFill>
                          <a:srgbClr val="002060"/>
                        </a:solidFill>
                        <a:effectLst/>
                        <a:latin typeface="Times New Roman" panose="02020603050405020304" pitchFamily="18" charset="0"/>
                        <a:ea typeface="Calibri" panose="020F0502020204030204" pitchFamily="34" charset="0"/>
                      </a:endParaRPr>
                    </a:p>
                  </a:txBody>
                  <a:tcPr marL="45462" marR="45462" marT="0" marB="0"/>
                </a:tc>
              </a:tr>
              <a:tr h="1264287">
                <a:tc>
                  <a:txBody>
                    <a:bodyPr/>
                    <a:lstStyle/>
                    <a:p>
                      <a:pPr algn="just">
                        <a:lnSpc>
                          <a:spcPct val="107000"/>
                        </a:lnSpc>
                        <a:spcAft>
                          <a:spcPts val="0"/>
                        </a:spcAft>
                      </a:pPr>
                      <a:r>
                        <a:rPr lang="it-IT" sz="1300" dirty="0">
                          <a:solidFill>
                            <a:srgbClr val="002060"/>
                          </a:solidFill>
                          <a:effectLst/>
                        </a:rPr>
                        <a:t>Obiettivo relativo alla </a:t>
                      </a:r>
                      <a:r>
                        <a:rPr lang="it-IT" sz="1300" b="1" dirty="0">
                          <a:solidFill>
                            <a:srgbClr val="002060"/>
                          </a:solidFill>
                          <a:effectLst/>
                        </a:rPr>
                        <a:t>riduzione della popolazione a rischio di povertà o di esclusione sociale </a:t>
                      </a:r>
                      <a:r>
                        <a:rPr lang="it-IT" sz="1300" dirty="0">
                          <a:solidFill>
                            <a:srgbClr val="002060"/>
                          </a:solidFill>
                          <a:effectLst/>
                        </a:rPr>
                        <a:t>come numero di persone</a:t>
                      </a:r>
                      <a:r>
                        <a:rPr lang="it-IT" sz="1300" dirty="0" smtClean="0">
                          <a:solidFill>
                            <a:srgbClr val="002060"/>
                          </a:solidFill>
                          <a:effectLst/>
                        </a:rPr>
                        <a:t>: -2.200.000 </a:t>
                      </a:r>
                      <a:r>
                        <a:rPr lang="it-IT" sz="1300" dirty="0">
                          <a:solidFill>
                            <a:srgbClr val="002060"/>
                          </a:solidFill>
                          <a:effectLst/>
                        </a:rPr>
                        <a:t>(rispetto al 2008, che equivale a </a:t>
                      </a:r>
                      <a:r>
                        <a:rPr lang="it-IT" sz="1300" dirty="0" smtClean="0">
                          <a:solidFill>
                            <a:srgbClr val="002060"/>
                          </a:solidFill>
                          <a:effectLst/>
                        </a:rPr>
                        <a:t>12.899.000 </a:t>
                      </a:r>
                      <a:r>
                        <a:rPr lang="it-IT" sz="1300" dirty="0">
                          <a:solidFill>
                            <a:srgbClr val="002060"/>
                          </a:solidFill>
                          <a:effectLst/>
                        </a:rPr>
                        <a:t>persone a rischio di povertà o esclusione sociale nel 2020)</a:t>
                      </a:r>
                      <a:endParaRPr lang="it-IT" sz="1300" dirty="0">
                        <a:solidFill>
                          <a:srgbClr val="002060"/>
                        </a:solidFill>
                        <a:effectLst/>
                        <a:latin typeface="Times New Roman" panose="02020603050405020304" pitchFamily="18" charset="0"/>
                        <a:ea typeface="Calibri" panose="020F0502020204030204" pitchFamily="34" charset="0"/>
                      </a:endParaRPr>
                    </a:p>
                  </a:txBody>
                  <a:tcPr marL="45462" marR="45462" marT="0" marB="0"/>
                </a:tc>
                <a:tc>
                  <a:txBody>
                    <a:bodyPr/>
                    <a:lstStyle/>
                    <a:p>
                      <a:pPr algn="just">
                        <a:lnSpc>
                          <a:spcPct val="107000"/>
                        </a:lnSpc>
                        <a:spcAft>
                          <a:spcPts val="0"/>
                        </a:spcAft>
                      </a:pPr>
                      <a:r>
                        <a:rPr lang="it-IT" sz="1300" dirty="0">
                          <a:solidFill>
                            <a:srgbClr val="002060"/>
                          </a:solidFill>
                          <a:effectLst/>
                        </a:rPr>
                        <a:t>Sono stati fatti </a:t>
                      </a:r>
                      <a:r>
                        <a:rPr lang="it-IT" sz="1300" b="1" dirty="0">
                          <a:solidFill>
                            <a:srgbClr val="FF0000"/>
                          </a:solidFill>
                          <a:effectLst/>
                        </a:rPr>
                        <a:t>progressi limitati verso il conseguimento dell'obiettivo</a:t>
                      </a:r>
                      <a:r>
                        <a:rPr lang="it-IT" sz="1300" dirty="0">
                          <a:solidFill>
                            <a:srgbClr val="002060"/>
                          </a:solidFill>
                          <a:effectLst/>
                        </a:rPr>
                        <a:t>. Il numero di persone a rischio di povertà o esclusione sociale è sceso da </a:t>
                      </a:r>
                      <a:r>
                        <a:rPr lang="it-IT" sz="1300" dirty="0" smtClean="0">
                          <a:solidFill>
                            <a:srgbClr val="002060"/>
                          </a:solidFill>
                          <a:effectLst/>
                        </a:rPr>
                        <a:t>18.194.000 (2012) </a:t>
                      </a:r>
                      <a:r>
                        <a:rPr lang="it-IT" sz="1300" dirty="0">
                          <a:solidFill>
                            <a:srgbClr val="002060"/>
                          </a:solidFill>
                          <a:effectLst/>
                        </a:rPr>
                        <a:t>a </a:t>
                      </a:r>
                      <a:r>
                        <a:rPr lang="it-IT" sz="1300" dirty="0" smtClean="0">
                          <a:solidFill>
                            <a:srgbClr val="002060"/>
                          </a:solidFill>
                          <a:effectLst/>
                        </a:rPr>
                        <a:t>17.326.000 (2013).</a:t>
                      </a:r>
                      <a:endParaRPr lang="it-IT" sz="1300" dirty="0">
                        <a:solidFill>
                          <a:srgbClr val="002060"/>
                        </a:solidFill>
                        <a:effectLst/>
                        <a:latin typeface="Times New Roman" panose="02020603050405020304" pitchFamily="18" charset="0"/>
                        <a:ea typeface="Calibri" panose="020F0502020204030204" pitchFamily="34" charset="0"/>
                      </a:endParaRPr>
                    </a:p>
                  </a:txBody>
                  <a:tcPr marL="45462" marR="45462" marT="0" marB="0"/>
                </a:tc>
              </a:tr>
            </a:tbl>
          </a:graphicData>
        </a:graphic>
      </p:graphicFrame>
      <p:sp>
        <p:nvSpPr>
          <p:cNvPr id="6" name="CasellaDiTesto 5"/>
          <p:cNvSpPr txBox="1"/>
          <p:nvPr/>
        </p:nvSpPr>
        <p:spPr>
          <a:xfrm>
            <a:off x="3501152" y="516834"/>
            <a:ext cx="6773008" cy="399084"/>
          </a:xfrm>
          <a:prstGeom prst="rect">
            <a:avLst/>
          </a:prstGeom>
          <a:noFill/>
        </p:spPr>
        <p:txBody>
          <a:bodyPr wrap="none" rtlCol="0">
            <a:spAutoFit/>
          </a:bodyPr>
          <a:lstStyle/>
          <a:p>
            <a:pPr algn="ctr">
              <a:lnSpc>
                <a:spcPct val="107000"/>
              </a:lnSpc>
              <a:spcAft>
                <a:spcPts val="0"/>
              </a:spcAft>
            </a:pPr>
            <a:r>
              <a:rPr lang="it-IT" sz="2000" b="1" dirty="0">
                <a:solidFill>
                  <a:srgbClr val="002060"/>
                </a:solidFill>
              </a:rPr>
              <a:t>Europa 2020 (obiettivi nazionali e progressi realizzati) </a:t>
            </a:r>
            <a:endParaRPr lang="it-IT" sz="2000" b="1" dirty="0">
              <a:solidFill>
                <a:srgbClr val="002060"/>
              </a:solidFill>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1148477196"/>
      </p:ext>
    </p:extLst>
  </p:cSld>
  <p:clrMapOvr>
    <a:masterClrMapping/>
  </p:clrMapOvr>
  <p:transition spd="med" advClick="0"/>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868627" y="721815"/>
            <a:ext cx="9918440" cy="733761"/>
          </a:xfrm>
        </p:spPr>
        <p:txBody>
          <a:bodyPr/>
          <a:lstStyle/>
          <a:p>
            <a:pPr algn="ctr"/>
            <a:r>
              <a:rPr lang="it-IT" dirty="0">
                <a:solidFill>
                  <a:srgbClr val="FE9E0C"/>
                </a:solidFill>
              </a:rPr>
              <a:t/>
            </a:r>
            <a:br>
              <a:rPr lang="it-IT" dirty="0">
                <a:solidFill>
                  <a:srgbClr val="FE9E0C"/>
                </a:solidFill>
              </a:rPr>
            </a:br>
            <a:r>
              <a:rPr lang="it-IT" sz="3000" dirty="0">
                <a:solidFill>
                  <a:srgbClr val="FE9E0C"/>
                </a:solidFill>
              </a:rPr>
              <a:t>O</a:t>
            </a:r>
            <a:r>
              <a:rPr lang="it-IT" sz="3000" dirty="0" smtClean="0">
                <a:solidFill>
                  <a:srgbClr val="FE9E0C"/>
                </a:solidFill>
              </a:rPr>
              <a:t>biettivi Strategia Europa 2020</a:t>
            </a:r>
            <a:endParaRPr lang="it-IT" sz="3000" dirty="0">
              <a:solidFill>
                <a:srgbClr val="FE9E0C"/>
              </a:solidFill>
            </a:endParaRPr>
          </a:p>
        </p:txBody>
      </p:sp>
      <p:graphicFrame>
        <p:nvGraphicFramePr>
          <p:cNvPr id="13" name="Tabella 12"/>
          <p:cNvGraphicFramePr>
            <a:graphicFrameLocks noGrp="1"/>
          </p:cNvGraphicFramePr>
          <p:nvPr>
            <p:extLst>
              <p:ext uri="{D42A27DB-BD31-4B8C-83A1-F6EECF244321}">
                <p14:modId xmlns:p14="http://schemas.microsoft.com/office/powerpoint/2010/main" val="80109889"/>
              </p:ext>
            </p:extLst>
          </p:nvPr>
        </p:nvGraphicFramePr>
        <p:xfrm>
          <a:off x="1739591" y="1521253"/>
          <a:ext cx="9551509" cy="4817782"/>
        </p:xfrm>
        <a:graphic>
          <a:graphicData uri="http://schemas.openxmlformats.org/drawingml/2006/table">
            <a:tbl>
              <a:tblPr firstRow="1" bandRow="1">
                <a:tableStyleId>{00A15C55-8517-42AA-B614-E9B94910E393}</a:tableStyleId>
              </a:tblPr>
              <a:tblGrid>
                <a:gridCol w="3677249"/>
                <a:gridCol w="3628784"/>
                <a:gridCol w="2245476"/>
              </a:tblGrid>
              <a:tr h="289872">
                <a:tc>
                  <a:txBody>
                    <a:bodyPr/>
                    <a:lstStyle/>
                    <a:p>
                      <a:pPr algn="just"/>
                      <a:endParaRPr lang="it-IT" sz="1800" dirty="0">
                        <a:solidFill>
                          <a:schemeClr val="bg1">
                            <a:lumMod val="50000"/>
                          </a:schemeClr>
                        </a:solidFill>
                      </a:endParaRPr>
                    </a:p>
                  </a:txBody>
                  <a:tcPr/>
                </a:tc>
                <a:tc>
                  <a:txBody>
                    <a:bodyPr/>
                    <a:lstStyle/>
                    <a:p>
                      <a:pPr algn="ctr"/>
                      <a:r>
                        <a:rPr lang="it-IT" sz="1800" dirty="0" smtClean="0">
                          <a:solidFill>
                            <a:schemeClr val="bg1">
                              <a:lumMod val="50000"/>
                            </a:schemeClr>
                          </a:solidFill>
                        </a:rPr>
                        <a:t>Target europei </a:t>
                      </a:r>
                    </a:p>
                  </a:txBody>
                  <a:tcPr/>
                </a:tc>
                <a:tc>
                  <a:txBody>
                    <a:bodyPr/>
                    <a:lstStyle/>
                    <a:p>
                      <a:pPr algn="ctr"/>
                      <a:r>
                        <a:rPr lang="it-IT" sz="1800" kern="1200" dirty="0" smtClean="0">
                          <a:solidFill>
                            <a:schemeClr val="bg1">
                              <a:lumMod val="50000"/>
                            </a:schemeClr>
                          </a:solidFill>
                          <a:effectLst/>
                        </a:rPr>
                        <a:t>Target nazionali </a:t>
                      </a:r>
                    </a:p>
                  </a:txBody>
                  <a:tcPr/>
                </a:tc>
              </a:tr>
              <a:tr h="370840">
                <a:tc>
                  <a:txBody>
                    <a:bodyPr/>
                    <a:lstStyle/>
                    <a:p>
                      <a:pPr marL="0" indent="0" algn="l">
                        <a:buNone/>
                      </a:pPr>
                      <a:r>
                        <a:rPr lang="it-IT" sz="1800" b="1" baseline="0" dirty="0" smtClean="0">
                          <a:solidFill>
                            <a:schemeClr val="bg1">
                              <a:lumMod val="50000"/>
                            </a:schemeClr>
                          </a:solidFill>
                        </a:rPr>
                        <a:t>Occupazione </a:t>
                      </a:r>
                    </a:p>
                    <a:p>
                      <a:pPr marL="0" indent="0" algn="l">
                        <a:buNone/>
                      </a:pPr>
                      <a:r>
                        <a:rPr lang="it-IT" sz="1800" baseline="0" dirty="0" smtClean="0">
                          <a:solidFill>
                            <a:schemeClr val="bg1">
                              <a:lumMod val="50000"/>
                            </a:schemeClr>
                          </a:solidFill>
                        </a:rPr>
                        <a:t>Tasso di occupazione 20-64 anni </a:t>
                      </a:r>
                      <a:endParaRPr lang="it-IT" sz="1800" baseline="0" dirty="0">
                        <a:solidFill>
                          <a:schemeClr val="bg1">
                            <a:lumMod val="50000"/>
                          </a:schemeClr>
                        </a:solidFill>
                      </a:endParaRPr>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it-IT" sz="1800" baseline="0" dirty="0" smtClean="0">
                          <a:solidFill>
                            <a:schemeClr val="bg1">
                              <a:lumMod val="50000"/>
                            </a:schemeClr>
                          </a:solidFill>
                        </a:rPr>
                        <a:t>innalzamento al </a:t>
                      </a:r>
                      <a:r>
                        <a:rPr lang="it-IT" sz="1800" b="1" baseline="0" dirty="0" smtClean="0">
                          <a:solidFill>
                            <a:schemeClr val="bg1">
                              <a:lumMod val="50000"/>
                            </a:schemeClr>
                          </a:solidFill>
                        </a:rPr>
                        <a:t>75%</a:t>
                      </a:r>
                      <a:r>
                        <a:rPr lang="it-IT" sz="1800" baseline="0" dirty="0" smtClean="0">
                          <a:solidFill>
                            <a:schemeClr val="bg1">
                              <a:lumMod val="50000"/>
                            </a:schemeClr>
                          </a:solidFill>
                        </a:rPr>
                        <a:t> del tasso di occupazione</a:t>
                      </a:r>
                    </a:p>
                  </a:txBody>
                  <a:tcPr/>
                </a:tc>
                <a:tc>
                  <a:txBody>
                    <a:bodyPr/>
                    <a:lstStyle/>
                    <a:p>
                      <a:pPr algn="ctr"/>
                      <a:r>
                        <a:rPr lang="it-IT" sz="1800" baseline="0" dirty="0" smtClean="0">
                          <a:solidFill>
                            <a:schemeClr val="bg1">
                              <a:lumMod val="50000"/>
                            </a:schemeClr>
                          </a:solidFill>
                        </a:rPr>
                        <a:t>67-69%</a:t>
                      </a:r>
                      <a:endParaRPr lang="it-IT" sz="1800" baseline="0" dirty="0">
                        <a:solidFill>
                          <a:schemeClr val="bg1">
                            <a:lumMod val="50000"/>
                          </a:schemeClr>
                        </a:solidFill>
                      </a:endParaRPr>
                    </a:p>
                  </a:txBody>
                  <a:tcPr>
                    <a:lnB w="12700" cap="flat" cmpd="sng" algn="ctr">
                      <a:solidFill>
                        <a:schemeClr val="tx1"/>
                      </a:solidFill>
                      <a:prstDash val="solid"/>
                      <a:round/>
                      <a:headEnd type="none" w="med" len="med"/>
                      <a:tailEnd type="none" w="med" len="med"/>
                    </a:lnB>
                  </a:tcPr>
                </a:tc>
              </a:tr>
              <a:tr h="370840">
                <a:tc>
                  <a:txBody>
                    <a:bodyPr/>
                    <a:lstStyle/>
                    <a:p>
                      <a:pPr marL="0" indent="0" algn="l">
                        <a:buNone/>
                      </a:pPr>
                      <a:r>
                        <a:rPr lang="it-IT" sz="1800" b="1" baseline="0" dirty="0" smtClean="0">
                          <a:solidFill>
                            <a:schemeClr val="bg1">
                              <a:lumMod val="50000"/>
                            </a:schemeClr>
                          </a:solidFill>
                        </a:rPr>
                        <a:t>R&amp;S </a:t>
                      </a:r>
                    </a:p>
                    <a:p>
                      <a:pPr marL="0" indent="0" algn="l">
                        <a:buNone/>
                      </a:pPr>
                      <a:r>
                        <a:rPr lang="it-IT" sz="1800" baseline="0" dirty="0" smtClean="0">
                          <a:solidFill>
                            <a:schemeClr val="bg1">
                              <a:lumMod val="50000"/>
                            </a:schemeClr>
                          </a:solidFill>
                        </a:rPr>
                        <a:t>Capacità di innovare spesa in R&amp;S di PA e imprese / </a:t>
                      </a:r>
                      <a:r>
                        <a:rPr lang="it-IT" sz="1800" baseline="0" dirty="0" err="1" smtClean="0">
                          <a:solidFill>
                            <a:schemeClr val="bg1">
                              <a:lumMod val="50000"/>
                            </a:schemeClr>
                          </a:solidFill>
                        </a:rPr>
                        <a:t>Pil</a:t>
                      </a:r>
                      <a:r>
                        <a:rPr lang="it-IT" sz="1800" baseline="0" dirty="0" smtClean="0">
                          <a:solidFill>
                            <a:schemeClr val="bg1">
                              <a:lumMod val="50000"/>
                            </a:schemeClr>
                          </a:solidFill>
                        </a:rPr>
                        <a:t> </a:t>
                      </a:r>
                      <a:endParaRPr lang="it-IT" sz="1800" baseline="0" dirty="0">
                        <a:solidFill>
                          <a:schemeClr val="bg1">
                            <a:lumMod val="50000"/>
                          </a:schemeClr>
                        </a:solidFill>
                      </a:endParaRPr>
                    </a:p>
                  </a:txBody>
                  <a:tcPr/>
                </a:tc>
                <a:tc>
                  <a:txBody>
                    <a:bodyPr/>
                    <a:lstStyle/>
                    <a:p>
                      <a:pPr algn="just"/>
                      <a:r>
                        <a:rPr lang="it-IT" sz="1800" baseline="0" dirty="0" smtClean="0">
                          <a:solidFill>
                            <a:schemeClr val="bg1">
                              <a:lumMod val="50000"/>
                            </a:schemeClr>
                          </a:solidFill>
                        </a:rPr>
                        <a:t>aumento degli investimenti in ricerca e sviluppo al </a:t>
                      </a:r>
                      <a:r>
                        <a:rPr lang="it-IT" sz="1800" b="1" baseline="0" dirty="0" smtClean="0">
                          <a:solidFill>
                            <a:schemeClr val="bg1">
                              <a:lumMod val="50000"/>
                            </a:schemeClr>
                          </a:solidFill>
                        </a:rPr>
                        <a:t>3%</a:t>
                      </a:r>
                      <a:r>
                        <a:rPr lang="it-IT" sz="1800" baseline="0" dirty="0" smtClean="0">
                          <a:solidFill>
                            <a:schemeClr val="bg1">
                              <a:lumMod val="50000"/>
                            </a:schemeClr>
                          </a:solidFill>
                        </a:rPr>
                        <a:t> del PIL dell'UE </a:t>
                      </a:r>
                      <a:endParaRPr lang="it-IT" sz="1800" baseline="0" dirty="0">
                        <a:solidFill>
                          <a:schemeClr val="bg1">
                            <a:lumMod val="50000"/>
                          </a:schemeClr>
                        </a:solidFill>
                      </a:endParaRPr>
                    </a:p>
                  </a:txBody>
                  <a:tcPr/>
                </a:tc>
                <a:tc>
                  <a:txBody>
                    <a:bodyPr/>
                    <a:lstStyle/>
                    <a:p>
                      <a:pPr algn="ctr"/>
                      <a:r>
                        <a:rPr lang="it-IT" sz="1800" baseline="0" dirty="0" smtClean="0">
                          <a:solidFill>
                            <a:schemeClr val="bg1">
                              <a:lumMod val="50000"/>
                            </a:schemeClr>
                          </a:solidFill>
                        </a:rPr>
                        <a:t>1,5%</a:t>
                      </a:r>
                      <a:endParaRPr lang="it-IT" sz="1800" baseline="0" dirty="0">
                        <a:solidFill>
                          <a:schemeClr val="bg1">
                            <a:lumMod val="50000"/>
                          </a:schemeClr>
                        </a:solidFill>
                      </a:endParaRPr>
                    </a:p>
                  </a:txBody>
                  <a:tcPr>
                    <a:lnT w="12700" cap="flat" cmpd="sng" algn="ctr">
                      <a:solidFill>
                        <a:schemeClr val="tx1"/>
                      </a:solidFill>
                      <a:prstDash val="solid"/>
                      <a:round/>
                      <a:headEnd type="none" w="med" len="med"/>
                      <a:tailEnd type="none" w="med" len="med"/>
                    </a:lnT>
                  </a:tcPr>
                </a:tc>
              </a:tr>
              <a:tr h="286139">
                <a:tc gridSpan="3">
                  <a:txBody>
                    <a:bodyPr/>
                    <a:lstStyle/>
                    <a:p>
                      <a:pPr marL="0" indent="0" algn="ctr">
                        <a:buNone/>
                      </a:pPr>
                      <a:r>
                        <a:rPr lang="it-IT" sz="1800" b="1" baseline="0" dirty="0" smtClean="0">
                          <a:solidFill>
                            <a:schemeClr val="bg1">
                              <a:lumMod val="50000"/>
                            </a:schemeClr>
                          </a:solidFill>
                        </a:rPr>
                        <a:t>Istruzione </a:t>
                      </a:r>
                    </a:p>
                  </a:txBody>
                  <a:tcPr/>
                </a:tc>
                <a:tc hMerge="1">
                  <a:txBody>
                    <a:bodyPr/>
                    <a:lstStyle/>
                    <a:p>
                      <a:endParaRPr lang="it-IT"/>
                    </a:p>
                  </a:txBody>
                  <a:tcPr/>
                </a:tc>
                <a:tc hMerge="1">
                  <a:txBody>
                    <a:bodyPr/>
                    <a:lstStyle/>
                    <a:p>
                      <a:endParaRPr lang="it-IT"/>
                    </a:p>
                  </a:txBody>
                  <a:tcPr/>
                </a:tc>
              </a:tr>
              <a:tr h="68991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sz="1800" baseline="0" dirty="0" smtClean="0">
                          <a:solidFill>
                            <a:schemeClr val="bg1">
                              <a:lumMod val="50000"/>
                            </a:schemeClr>
                          </a:solidFill>
                        </a:rPr>
                        <a:t>Giovani che abbandonano prematuramente gli studi </a:t>
                      </a:r>
                      <a:endParaRPr lang="it-IT" sz="1800" baseline="0" dirty="0">
                        <a:solidFill>
                          <a:schemeClr val="bg1">
                            <a:lumMod val="50000"/>
                          </a:schemeClr>
                        </a:solidFill>
                      </a:endParaRPr>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it-IT" sz="1800" baseline="0" dirty="0" smtClean="0">
                          <a:solidFill>
                            <a:schemeClr val="bg1">
                              <a:lumMod val="50000"/>
                            </a:schemeClr>
                          </a:solidFill>
                        </a:rPr>
                        <a:t>riduzione dei tassi di abbandono scolastico precoce sotto </a:t>
                      </a:r>
                      <a:r>
                        <a:rPr lang="it-IT" sz="1800" b="1" baseline="0" dirty="0" smtClean="0">
                          <a:solidFill>
                            <a:schemeClr val="bg1">
                              <a:lumMod val="50000"/>
                            </a:schemeClr>
                          </a:solidFill>
                        </a:rPr>
                        <a:t>10%</a:t>
                      </a:r>
                      <a:r>
                        <a:rPr lang="it-IT" sz="1800" baseline="0" dirty="0" smtClean="0">
                          <a:solidFill>
                            <a:schemeClr val="bg1">
                              <a:lumMod val="50000"/>
                            </a:schemeClr>
                          </a:solidFill>
                        </a:rPr>
                        <a:t> </a:t>
                      </a:r>
                    </a:p>
                  </a:txBody>
                  <a:tcPr/>
                </a:tc>
                <a:tc>
                  <a:txBody>
                    <a:bodyPr/>
                    <a:lstStyle/>
                    <a:p>
                      <a:pPr algn="ctr"/>
                      <a:r>
                        <a:rPr lang="it-IT" dirty="0" smtClean="0">
                          <a:solidFill>
                            <a:schemeClr val="bg1">
                              <a:lumMod val="50000"/>
                            </a:schemeClr>
                          </a:solidFill>
                        </a:rPr>
                        <a:t>15-16%</a:t>
                      </a:r>
                      <a:endParaRPr lang="it-IT" dirty="0">
                        <a:solidFill>
                          <a:schemeClr val="bg1">
                            <a:lumMod val="50000"/>
                          </a:schemeClr>
                        </a:solidFill>
                      </a:endParaRPr>
                    </a:p>
                  </a:txBody>
                  <a:tcPr/>
                </a:tc>
              </a:tr>
              <a:tr h="65314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sz="1800" baseline="0" dirty="0" smtClean="0">
                          <a:solidFill>
                            <a:schemeClr val="bg1">
                              <a:lumMod val="50000"/>
                            </a:schemeClr>
                          </a:solidFill>
                        </a:rPr>
                        <a:t>Laureati 30-34 anni</a:t>
                      </a:r>
                    </a:p>
                    <a:p>
                      <a:pPr algn="l"/>
                      <a:endParaRPr lang="it-IT" sz="1800" baseline="0" dirty="0" smtClean="0">
                        <a:solidFill>
                          <a:schemeClr val="bg1">
                            <a:lumMod val="50000"/>
                          </a:schemeClr>
                        </a:solidFill>
                      </a:endParaRPr>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it-IT" sz="1800" baseline="0" dirty="0" smtClean="0">
                          <a:solidFill>
                            <a:schemeClr val="bg1">
                              <a:lumMod val="50000"/>
                            </a:schemeClr>
                          </a:solidFill>
                        </a:rPr>
                        <a:t>aumento al </a:t>
                      </a:r>
                      <a:r>
                        <a:rPr lang="it-IT" sz="1800" b="1" baseline="0" dirty="0" smtClean="0">
                          <a:solidFill>
                            <a:schemeClr val="bg1">
                              <a:lumMod val="50000"/>
                            </a:schemeClr>
                          </a:solidFill>
                        </a:rPr>
                        <a:t>40%</a:t>
                      </a:r>
                      <a:r>
                        <a:rPr lang="it-IT" sz="1800" baseline="0" dirty="0" smtClean="0">
                          <a:solidFill>
                            <a:schemeClr val="bg1">
                              <a:lumMod val="50000"/>
                            </a:schemeClr>
                          </a:solidFill>
                        </a:rPr>
                        <a:t> dei laureati 30-34enni (istruzione terziaria)</a:t>
                      </a:r>
                    </a:p>
                  </a:txBody>
                  <a:tcPr/>
                </a:tc>
                <a:tc>
                  <a:txBody>
                    <a:bodyPr/>
                    <a:lstStyle/>
                    <a:p>
                      <a:pPr algn="ctr"/>
                      <a:r>
                        <a:rPr lang="it-IT" dirty="0" smtClean="0">
                          <a:solidFill>
                            <a:schemeClr val="bg1">
                              <a:lumMod val="50000"/>
                            </a:schemeClr>
                          </a:solidFill>
                        </a:rPr>
                        <a:t>26-27%</a:t>
                      </a:r>
                      <a:endParaRPr lang="it-IT" dirty="0">
                        <a:solidFill>
                          <a:schemeClr val="bg1">
                            <a:lumMod val="50000"/>
                          </a:schemeClr>
                        </a:solidFill>
                      </a:endParaRPr>
                    </a:p>
                  </a:txBody>
                  <a:tcPr/>
                </a:tc>
              </a:tr>
              <a:tr h="370840">
                <a:tc>
                  <a:txBody>
                    <a:bodyPr/>
                    <a:lstStyle/>
                    <a:p>
                      <a:pPr marL="0" indent="0" algn="l">
                        <a:buNone/>
                      </a:pPr>
                      <a:r>
                        <a:rPr lang="it-IT" sz="1800" b="1" baseline="0" dirty="0" smtClean="0">
                          <a:solidFill>
                            <a:schemeClr val="bg1">
                              <a:lumMod val="50000"/>
                            </a:schemeClr>
                          </a:solidFill>
                        </a:rPr>
                        <a:t>Lotta alla povertà e all'emarginazione </a:t>
                      </a:r>
                    </a:p>
                    <a:p>
                      <a:pPr marL="0" indent="0" algn="l">
                        <a:buNone/>
                      </a:pPr>
                      <a:r>
                        <a:rPr lang="it-IT" sz="1800" baseline="0" dirty="0" smtClean="0">
                          <a:solidFill>
                            <a:schemeClr val="bg1">
                              <a:lumMod val="50000"/>
                            </a:schemeClr>
                          </a:solidFill>
                        </a:rPr>
                        <a:t>Rischio di povertà ed esclusione sociale (valori in migliaia)</a:t>
                      </a:r>
                      <a:endParaRPr lang="it-IT" sz="1800" baseline="0" dirty="0">
                        <a:solidFill>
                          <a:schemeClr val="bg1">
                            <a:lumMod val="50000"/>
                          </a:schemeClr>
                        </a:solidFill>
                      </a:endParaRPr>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it-IT" sz="1800" b="1" baseline="0" dirty="0" smtClean="0">
                          <a:solidFill>
                            <a:schemeClr val="bg1">
                              <a:lumMod val="50000"/>
                            </a:schemeClr>
                          </a:solidFill>
                        </a:rPr>
                        <a:t>almeno 20 milioni in meno  </a:t>
                      </a:r>
                      <a:r>
                        <a:rPr lang="it-IT" sz="1800" baseline="0" dirty="0" smtClean="0">
                          <a:solidFill>
                            <a:schemeClr val="bg1">
                              <a:lumMod val="50000"/>
                            </a:schemeClr>
                          </a:solidFill>
                        </a:rPr>
                        <a:t>di persone a rischio o in situazione di povertà ed emarginazione</a:t>
                      </a:r>
                    </a:p>
                  </a:txBody>
                  <a:tcPr/>
                </a:tc>
                <a:tc>
                  <a:txBody>
                    <a:bodyPr/>
                    <a:lstStyle/>
                    <a:p>
                      <a:pPr algn="ctr"/>
                      <a:r>
                        <a:rPr lang="it-IT" dirty="0" smtClean="0">
                          <a:solidFill>
                            <a:schemeClr val="bg1">
                              <a:lumMod val="50000"/>
                            </a:schemeClr>
                          </a:solidFill>
                        </a:rPr>
                        <a:t>Riduzione di 2.200.000 unità</a:t>
                      </a:r>
                      <a:endParaRPr lang="it-IT" dirty="0">
                        <a:solidFill>
                          <a:schemeClr val="bg1">
                            <a:lumMod val="50000"/>
                          </a:schemeClr>
                        </a:solidFill>
                      </a:endParaRPr>
                    </a:p>
                  </a:txBody>
                  <a:tcPr/>
                </a:tc>
              </a:tr>
            </a:tbl>
          </a:graphicData>
        </a:graphic>
      </p:graphicFrame>
      <p:sp>
        <p:nvSpPr>
          <p:cNvPr id="4" name="Rettangolo 3"/>
          <p:cNvSpPr/>
          <p:nvPr/>
        </p:nvSpPr>
        <p:spPr>
          <a:xfrm>
            <a:off x="1655421" y="6558933"/>
            <a:ext cx="3674404" cy="276999"/>
          </a:xfrm>
          <a:prstGeom prst="rect">
            <a:avLst/>
          </a:prstGeom>
        </p:spPr>
        <p:txBody>
          <a:bodyPr wrap="none">
            <a:spAutoFit/>
          </a:bodyPr>
          <a:lstStyle/>
          <a:p>
            <a:pPr algn="ctr"/>
            <a:r>
              <a:rPr lang="it-IT" sz="1200" b="1" dirty="0">
                <a:solidFill>
                  <a:schemeClr val="bg1">
                    <a:lumMod val="50000"/>
                  </a:schemeClr>
                </a:solidFill>
              </a:rPr>
              <a:t>Fonte</a:t>
            </a:r>
            <a:r>
              <a:rPr lang="it-IT" sz="1200" dirty="0">
                <a:solidFill>
                  <a:schemeClr val="bg1">
                    <a:lumMod val="50000"/>
                  </a:schemeClr>
                </a:solidFill>
              </a:rPr>
              <a:t>: http://ec.europa.eu/europe2020/index_it.htm</a:t>
            </a:r>
          </a:p>
        </p:txBody>
      </p:sp>
    </p:spTree>
    <p:extLst>
      <p:ext uri="{BB962C8B-B14F-4D97-AF65-F5344CB8AC3E}">
        <p14:creationId xmlns:p14="http://schemas.microsoft.com/office/powerpoint/2010/main" val="412053127"/>
      </p:ext>
    </p:extLst>
  </p:cSld>
  <p:clrMapOvr>
    <a:masterClrMapping/>
  </p:clrMapOvr>
  <p:transition spd="med" advClick="0"/>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562115" y="1012674"/>
            <a:ext cx="9448800" cy="533400"/>
          </a:xfrm>
        </p:spPr>
        <p:txBody>
          <a:bodyPr/>
          <a:lstStyle/>
          <a:p>
            <a:pPr algn="ctr"/>
            <a:r>
              <a:rPr lang="it-IT" sz="3000" dirty="0" smtClean="0">
                <a:solidFill>
                  <a:srgbClr val="FE9E0C"/>
                </a:solidFill>
              </a:rPr>
              <a:t>Obiettivi </a:t>
            </a:r>
            <a:r>
              <a:rPr lang="it-IT" sz="3000" dirty="0">
                <a:solidFill>
                  <a:srgbClr val="FE9E0C"/>
                </a:solidFill>
              </a:rPr>
              <a:t>Strategia Europa </a:t>
            </a:r>
            <a:r>
              <a:rPr lang="it-IT" sz="3000" dirty="0" smtClean="0">
                <a:solidFill>
                  <a:srgbClr val="FE9E0C"/>
                </a:solidFill>
              </a:rPr>
              <a:t>2020 </a:t>
            </a:r>
            <a:r>
              <a:rPr lang="it-IT" sz="2800" dirty="0"/>
              <a:t/>
            </a:r>
            <a:br>
              <a:rPr lang="it-IT" sz="2800" dirty="0"/>
            </a:br>
            <a:endParaRPr lang="it-IT" dirty="0"/>
          </a:p>
        </p:txBody>
      </p:sp>
      <p:graphicFrame>
        <p:nvGraphicFramePr>
          <p:cNvPr id="6" name="Segnaposto contenuto 5"/>
          <p:cNvGraphicFramePr>
            <a:graphicFrameLocks noGrp="1"/>
          </p:cNvGraphicFramePr>
          <p:nvPr>
            <p:ph idx="1"/>
            <p:extLst>
              <p:ext uri="{D42A27DB-BD31-4B8C-83A1-F6EECF244321}">
                <p14:modId xmlns:p14="http://schemas.microsoft.com/office/powerpoint/2010/main" val="3164236973"/>
              </p:ext>
            </p:extLst>
          </p:nvPr>
        </p:nvGraphicFramePr>
        <p:xfrm>
          <a:off x="1618343" y="1777136"/>
          <a:ext cx="9666513" cy="3648552"/>
        </p:xfrm>
        <a:graphic>
          <a:graphicData uri="http://schemas.openxmlformats.org/drawingml/2006/table">
            <a:tbl>
              <a:tblPr firstRow="1" bandRow="1">
                <a:tableStyleId>{00A15C55-8517-42AA-B614-E9B94910E393}</a:tableStyleId>
              </a:tblPr>
              <a:tblGrid>
                <a:gridCol w="2532566"/>
                <a:gridCol w="4337824"/>
                <a:gridCol w="2796123"/>
              </a:tblGrid>
              <a:tr h="430345">
                <a:tc>
                  <a:txBody>
                    <a:bodyPr/>
                    <a:lstStyle/>
                    <a:p>
                      <a:pPr algn="ctr"/>
                      <a:endParaRPr lang="it-IT" b="1" baseline="0" dirty="0" smtClean="0">
                        <a:solidFill>
                          <a:schemeClr val="bg1">
                            <a:lumMod val="50000"/>
                          </a:schemeClr>
                        </a:solidFill>
                      </a:endParaRPr>
                    </a:p>
                  </a:txBody>
                  <a:tcPr/>
                </a:tc>
                <a:tc>
                  <a:txBody>
                    <a:bodyPr/>
                    <a:lstStyle/>
                    <a:p>
                      <a:pPr algn="ctr"/>
                      <a:r>
                        <a:rPr lang="it-IT" dirty="0" smtClean="0">
                          <a:solidFill>
                            <a:schemeClr val="bg1">
                              <a:lumMod val="50000"/>
                            </a:schemeClr>
                          </a:solidFill>
                        </a:rPr>
                        <a:t>Target europei </a:t>
                      </a:r>
                    </a:p>
                  </a:txBody>
                  <a:tcPr/>
                </a:tc>
                <a:tc>
                  <a:txBody>
                    <a:bodyPr/>
                    <a:lstStyle/>
                    <a:p>
                      <a:pPr algn="ctr"/>
                      <a:r>
                        <a:rPr lang="it-IT" sz="1800" kern="1200" dirty="0" smtClean="0">
                          <a:solidFill>
                            <a:schemeClr val="bg1">
                              <a:lumMod val="50000"/>
                            </a:schemeClr>
                          </a:solidFill>
                          <a:effectLst/>
                        </a:rPr>
                        <a:t>Target nazionali </a:t>
                      </a:r>
                    </a:p>
                  </a:txBody>
                  <a:tcPr/>
                </a:tc>
              </a:tr>
              <a:tr h="393234">
                <a:tc gridSpan="3">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it-IT" b="1" baseline="0" dirty="0" smtClean="0">
                          <a:solidFill>
                            <a:schemeClr val="bg1">
                              <a:lumMod val="50000"/>
                            </a:schemeClr>
                          </a:solidFill>
                        </a:rPr>
                        <a:t>Cambiamenti climatici e sostenibilità energetica </a:t>
                      </a:r>
                    </a:p>
                  </a:txBody>
                  <a:tcPr/>
                </a:tc>
                <a:tc hMerge="1">
                  <a:txBody>
                    <a:bodyPr/>
                    <a:lstStyle/>
                    <a:p>
                      <a:endParaRPr lang="it-IT"/>
                    </a:p>
                  </a:txBody>
                  <a:tcPr/>
                </a:tc>
                <a:tc hMerge="1">
                  <a:txBody>
                    <a:bodyPr/>
                    <a:lstStyle/>
                    <a:p>
                      <a:endParaRPr lang="it-IT"/>
                    </a:p>
                  </a:txBody>
                  <a:tcPr/>
                </a:tc>
              </a:tr>
              <a:tr h="108987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sz="1800" baseline="0" dirty="0" smtClean="0">
                          <a:solidFill>
                            <a:schemeClr val="bg1">
                              <a:lumMod val="50000"/>
                            </a:schemeClr>
                          </a:solidFill>
                        </a:rPr>
                        <a:t>Emissioni gas serra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sz="1800" baseline="0" dirty="0" smtClean="0">
                          <a:solidFill>
                            <a:schemeClr val="bg1">
                              <a:lumMod val="50000"/>
                            </a:schemeClr>
                          </a:solidFill>
                        </a:rPr>
                        <a:t>riduzione delle emissioni di gas serra del </a:t>
                      </a:r>
                      <a:r>
                        <a:rPr lang="it-IT" sz="1800" b="1" baseline="0" dirty="0" smtClean="0">
                          <a:solidFill>
                            <a:schemeClr val="bg1">
                              <a:lumMod val="50000"/>
                            </a:schemeClr>
                          </a:solidFill>
                        </a:rPr>
                        <a:t>20%</a:t>
                      </a:r>
                      <a:r>
                        <a:rPr lang="it-IT" sz="1800" baseline="0" dirty="0" smtClean="0">
                          <a:solidFill>
                            <a:schemeClr val="bg1">
                              <a:lumMod val="50000"/>
                            </a:schemeClr>
                          </a:solidFill>
                        </a:rPr>
                        <a:t> (o persino del 30%, se le condizioni lo permettono) rispetto al 1990</a:t>
                      </a:r>
                    </a:p>
                  </a:txBody>
                  <a:tcPr/>
                </a:tc>
                <a:tc>
                  <a:txBody>
                    <a:bodyPr/>
                    <a:lstStyle/>
                    <a:p>
                      <a:pPr algn="ctr"/>
                      <a:r>
                        <a:rPr lang="it-IT" dirty="0" smtClean="0">
                          <a:solidFill>
                            <a:schemeClr val="bg1">
                              <a:lumMod val="50000"/>
                            </a:schemeClr>
                          </a:solidFill>
                        </a:rPr>
                        <a:t>Riduzione del 13%</a:t>
                      </a:r>
                      <a:endParaRPr lang="it-IT" dirty="0">
                        <a:solidFill>
                          <a:schemeClr val="bg1">
                            <a:lumMod val="50000"/>
                          </a:schemeClr>
                        </a:solidFill>
                      </a:endParaRPr>
                    </a:p>
                  </a:txBody>
                  <a:tcPr/>
                </a:tc>
              </a:tr>
              <a:tr h="76547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sz="1800" baseline="0" dirty="0" smtClean="0">
                          <a:solidFill>
                            <a:schemeClr val="bg1">
                              <a:lumMod val="50000"/>
                            </a:schemeClr>
                          </a:solidFill>
                        </a:rPr>
                        <a:t>Fonti rinnovabili </a:t>
                      </a:r>
                      <a:endParaRPr lang="it-IT" baseline="0" dirty="0">
                        <a:solidFill>
                          <a:schemeClr val="bg1">
                            <a:lumMod val="50000"/>
                          </a:schemeClr>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sz="1800" b="1" baseline="0" dirty="0" smtClean="0">
                          <a:solidFill>
                            <a:schemeClr val="bg1">
                              <a:lumMod val="50000"/>
                            </a:schemeClr>
                          </a:solidFill>
                        </a:rPr>
                        <a:t>20%</a:t>
                      </a:r>
                      <a:r>
                        <a:rPr lang="it-IT" sz="1800" baseline="0" dirty="0" smtClean="0">
                          <a:solidFill>
                            <a:schemeClr val="bg1">
                              <a:lumMod val="50000"/>
                            </a:schemeClr>
                          </a:solidFill>
                        </a:rPr>
                        <a:t> del fabbisogno di energia ricavato da fonti rinnovabili </a:t>
                      </a:r>
                    </a:p>
                  </a:txBody>
                  <a:tcPr/>
                </a:tc>
                <a:tc>
                  <a:txBody>
                    <a:bodyPr/>
                    <a:lstStyle/>
                    <a:p>
                      <a:pPr algn="ctr"/>
                      <a:r>
                        <a:rPr lang="it-IT" dirty="0" smtClean="0">
                          <a:solidFill>
                            <a:schemeClr val="bg1">
                              <a:lumMod val="50000"/>
                            </a:schemeClr>
                          </a:solidFill>
                        </a:rPr>
                        <a:t>17%</a:t>
                      </a:r>
                      <a:endParaRPr lang="it-IT" dirty="0">
                        <a:solidFill>
                          <a:schemeClr val="bg1">
                            <a:lumMod val="50000"/>
                          </a:schemeClr>
                        </a:solidFill>
                      </a:endParaRPr>
                    </a:p>
                  </a:txBody>
                  <a:tcPr/>
                </a:tc>
              </a:tr>
              <a:tr h="969617">
                <a:tc>
                  <a:txBody>
                    <a:bodyPr/>
                    <a:lstStyle/>
                    <a:p>
                      <a:r>
                        <a:rPr lang="it-IT" sz="1800" baseline="0" dirty="0" smtClean="0">
                          <a:solidFill>
                            <a:schemeClr val="bg1">
                              <a:lumMod val="50000"/>
                            </a:schemeClr>
                          </a:solidFill>
                        </a:rPr>
                        <a:t>Efficienza energetica </a:t>
                      </a:r>
                      <a:endParaRPr lang="it-IT" baseline="0" dirty="0">
                        <a:solidFill>
                          <a:schemeClr val="bg1">
                            <a:lumMod val="50000"/>
                          </a:schemeClr>
                        </a:solidFill>
                      </a:endParaRPr>
                    </a:p>
                  </a:txBody>
                  <a:tcPr/>
                </a:tc>
                <a:tc>
                  <a:txBody>
                    <a:bodyPr/>
                    <a:lstStyle/>
                    <a:p>
                      <a:r>
                        <a:rPr lang="it-IT" sz="1800" baseline="0" dirty="0" smtClean="0">
                          <a:solidFill>
                            <a:schemeClr val="bg1">
                              <a:lumMod val="50000"/>
                            </a:schemeClr>
                          </a:solidFill>
                        </a:rPr>
                        <a:t>aumento del </a:t>
                      </a:r>
                      <a:r>
                        <a:rPr lang="it-IT" sz="1800" b="1" baseline="0" dirty="0" smtClean="0">
                          <a:solidFill>
                            <a:schemeClr val="bg1">
                              <a:lumMod val="50000"/>
                            </a:schemeClr>
                          </a:solidFill>
                        </a:rPr>
                        <a:t>20%</a:t>
                      </a:r>
                      <a:r>
                        <a:rPr lang="it-IT" sz="1800" baseline="0" dirty="0" smtClean="0">
                          <a:solidFill>
                            <a:schemeClr val="bg1">
                              <a:lumMod val="50000"/>
                            </a:schemeClr>
                          </a:solidFill>
                        </a:rPr>
                        <a:t> dell'efficienza energetica </a:t>
                      </a:r>
                      <a:endParaRPr lang="it-IT" baseline="0" dirty="0">
                        <a:solidFill>
                          <a:schemeClr val="bg1">
                            <a:lumMod val="50000"/>
                          </a:schemeClr>
                        </a:solidFill>
                      </a:endParaRPr>
                    </a:p>
                  </a:txBody>
                  <a:tcPr/>
                </a:tc>
                <a:tc>
                  <a:txBody>
                    <a:bodyPr/>
                    <a:lstStyle/>
                    <a:p>
                      <a:pPr algn="ctr"/>
                      <a:r>
                        <a:rPr lang="it-IT" dirty="0" smtClean="0">
                          <a:solidFill>
                            <a:schemeClr val="bg1">
                              <a:lumMod val="50000"/>
                            </a:schemeClr>
                          </a:solidFill>
                        </a:rPr>
                        <a:t>livello assoluto di consumo di energia primaria di 158 </a:t>
                      </a:r>
                      <a:r>
                        <a:rPr lang="it-IT" dirty="0" err="1" smtClean="0">
                          <a:solidFill>
                            <a:schemeClr val="bg1">
                              <a:lumMod val="50000"/>
                            </a:schemeClr>
                          </a:solidFill>
                        </a:rPr>
                        <a:t>Mtep</a:t>
                      </a:r>
                      <a:r>
                        <a:rPr lang="it-IT" dirty="0" smtClean="0">
                          <a:solidFill>
                            <a:schemeClr val="bg1">
                              <a:lumMod val="50000"/>
                            </a:schemeClr>
                          </a:solidFill>
                        </a:rPr>
                        <a:t> </a:t>
                      </a:r>
                      <a:endParaRPr lang="it-IT" dirty="0">
                        <a:solidFill>
                          <a:schemeClr val="bg1">
                            <a:lumMod val="50000"/>
                          </a:schemeClr>
                        </a:solidFill>
                      </a:endParaRPr>
                    </a:p>
                  </a:txBody>
                  <a:tcPr/>
                </a:tc>
              </a:tr>
            </a:tbl>
          </a:graphicData>
        </a:graphic>
      </p:graphicFrame>
      <p:sp>
        <p:nvSpPr>
          <p:cNvPr id="4" name="Rettangolo 3"/>
          <p:cNvSpPr/>
          <p:nvPr/>
        </p:nvSpPr>
        <p:spPr>
          <a:xfrm>
            <a:off x="1562115" y="6474957"/>
            <a:ext cx="3674404" cy="276999"/>
          </a:xfrm>
          <a:prstGeom prst="rect">
            <a:avLst/>
          </a:prstGeom>
        </p:spPr>
        <p:txBody>
          <a:bodyPr wrap="none">
            <a:spAutoFit/>
          </a:bodyPr>
          <a:lstStyle/>
          <a:p>
            <a:pPr algn="ctr"/>
            <a:r>
              <a:rPr lang="it-IT" sz="1200" b="1" dirty="0">
                <a:solidFill>
                  <a:schemeClr val="bg1">
                    <a:lumMod val="50000"/>
                  </a:schemeClr>
                </a:solidFill>
              </a:rPr>
              <a:t>Fonte</a:t>
            </a:r>
            <a:r>
              <a:rPr lang="it-IT" sz="1200" dirty="0">
                <a:solidFill>
                  <a:schemeClr val="bg1">
                    <a:lumMod val="50000"/>
                  </a:schemeClr>
                </a:solidFill>
              </a:rPr>
              <a:t>: http://ec.europa.eu/europe2020/index_it.htm</a:t>
            </a:r>
          </a:p>
        </p:txBody>
      </p:sp>
    </p:spTree>
    <p:extLst>
      <p:ext uri="{BB962C8B-B14F-4D97-AF65-F5344CB8AC3E}">
        <p14:creationId xmlns:p14="http://schemas.microsoft.com/office/powerpoint/2010/main" val="3046209350"/>
      </p:ext>
    </p:extLst>
  </p:cSld>
  <p:clrMapOvr>
    <a:masterClrMapping/>
  </p:clrMapOvr>
  <p:transition spd="med" advClick="0"/>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727200" y="956106"/>
            <a:ext cx="9448800" cy="466164"/>
          </a:xfrm>
        </p:spPr>
        <p:txBody>
          <a:bodyPr/>
          <a:lstStyle/>
          <a:p>
            <a:pPr algn="ctr">
              <a:lnSpc>
                <a:spcPct val="100000"/>
              </a:lnSpc>
            </a:pPr>
            <a:r>
              <a:rPr lang="it-IT" sz="2800" dirty="0" smtClean="0">
                <a:solidFill>
                  <a:srgbClr val="FE9E0C"/>
                </a:solidFill>
              </a:rPr>
              <a:t>Il PNR delle </a:t>
            </a:r>
            <a:r>
              <a:rPr lang="it-IT" sz="2800" dirty="0">
                <a:solidFill>
                  <a:srgbClr val="FE9E0C"/>
                </a:solidFill>
              </a:rPr>
              <a:t>R</a:t>
            </a:r>
            <a:r>
              <a:rPr lang="it-IT" sz="2800" dirty="0" smtClean="0">
                <a:solidFill>
                  <a:srgbClr val="FE9E0C"/>
                </a:solidFill>
              </a:rPr>
              <a:t>egioni e delle Province autonome 2015</a:t>
            </a:r>
            <a:endParaRPr lang="it-IT" sz="2800" dirty="0">
              <a:solidFill>
                <a:srgbClr val="FE9E0C"/>
              </a:solidFill>
            </a:endParaRPr>
          </a:p>
        </p:txBody>
      </p:sp>
      <p:sp>
        <p:nvSpPr>
          <p:cNvPr id="3" name="Segnaposto contenuto 2"/>
          <p:cNvSpPr>
            <a:spLocks noGrp="1"/>
          </p:cNvSpPr>
          <p:nvPr>
            <p:ph idx="1"/>
          </p:nvPr>
        </p:nvSpPr>
        <p:spPr>
          <a:xfrm>
            <a:off x="1480930" y="1465922"/>
            <a:ext cx="9919253" cy="5173418"/>
          </a:xfrm>
          <a:ln>
            <a:solidFill>
              <a:schemeClr val="tx1"/>
            </a:solidFill>
          </a:ln>
        </p:spPr>
        <p:txBody>
          <a:bodyPr/>
          <a:lstStyle/>
          <a:p>
            <a:pPr lvl="0" algn="just">
              <a:buFont typeface="Wingdings" panose="05000000000000000000" pitchFamily="2" charset="2"/>
              <a:buChar char="Ø"/>
            </a:pPr>
            <a:r>
              <a:rPr lang="it-IT" dirty="0" smtClean="0"/>
              <a:t>II contributo regionale al PNR 2015 ha visto la partecipazione di </a:t>
            </a:r>
            <a:r>
              <a:rPr lang="it-IT" b="1" dirty="0" smtClean="0"/>
              <a:t>tutte</a:t>
            </a:r>
            <a:r>
              <a:rPr lang="it-IT" dirty="0" smtClean="0"/>
              <a:t> le Regioni e Province autonome. </a:t>
            </a:r>
          </a:p>
          <a:p>
            <a:pPr algn="just">
              <a:buFont typeface="Wingdings" panose="05000000000000000000" pitchFamily="2" charset="2"/>
              <a:buChar char="Ø"/>
            </a:pPr>
            <a:r>
              <a:rPr lang="it-IT" dirty="0" smtClean="0"/>
              <a:t>Nel 2014 è stato effettuato il </a:t>
            </a:r>
            <a:r>
              <a:rPr lang="it-IT" b="1" dirty="0" smtClean="0"/>
              <a:t>monitoraggio</a:t>
            </a:r>
            <a:r>
              <a:rPr lang="it-IT" dirty="0" smtClean="0"/>
              <a:t> dei provvedimenti di riforma, diviso </a:t>
            </a:r>
            <a:r>
              <a:rPr lang="it-IT" b="1" dirty="0" smtClean="0"/>
              <a:t>in due semestri</a:t>
            </a:r>
            <a:r>
              <a:rPr lang="it-IT" dirty="0" smtClean="0"/>
              <a:t>, al fine di agevolare le Amministrazioni regionali nella procedura di recupero dei provvedimenti normativi, regolativi ed attuativi effettuati sul territorio di pertinenza.</a:t>
            </a:r>
          </a:p>
          <a:p>
            <a:pPr algn="just">
              <a:buFont typeface="Wingdings" panose="05000000000000000000" pitchFamily="2" charset="2"/>
              <a:buChar char="Ø"/>
            </a:pPr>
            <a:r>
              <a:rPr lang="it-IT" dirty="0" smtClean="0"/>
              <a:t>Il contributo regionale al PNR 2015 tiene conto di </a:t>
            </a:r>
            <a:r>
              <a:rPr lang="it-IT" b="1" dirty="0" smtClean="0"/>
              <a:t>tutti i temi economici e sociali ed è stato redatto in rispondenza alle CSR e ai Target EU2020.</a:t>
            </a:r>
          </a:p>
          <a:p>
            <a:pPr lvl="0" algn="just">
              <a:buFont typeface="Wingdings" panose="05000000000000000000" pitchFamily="2" charset="2"/>
              <a:buChar char="Ø"/>
            </a:pPr>
            <a:r>
              <a:rPr lang="it-IT" dirty="0" smtClean="0"/>
              <a:t>In continuità con le scelte degli anni precedenti, il focus regionale è strutturato in un </a:t>
            </a:r>
            <a:r>
              <a:rPr lang="it-IT" b="1" dirty="0" smtClean="0"/>
              <a:t>capitolo descrittivo </a:t>
            </a:r>
            <a:r>
              <a:rPr lang="it-IT" dirty="0" smtClean="0"/>
              <a:t>sulle politiche regionali, articolate per singole CSR e Target  e in un complesso di </a:t>
            </a:r>
            <a:r>
              <a:rPr lang="it-IT" b="1" dirty="0" smtClean="0"/>
              <a:t>griglie analitiche</a:t>
            </a:r>
            <a:r>
              <a:rPr lang="it-IT" dirty="0" smtClean="0"/>
              <a:t>, allegate al testo, che riportano nel dettaglio i singoli provvedimenti.</a:t>
            </a:r>
          </a:p>
          <a:p>
            <a:pPr marL="0" indent="0">
              <a:buNone/>
            </a:pPr>
            <a:endParaRPr lang="it-IT" dirty="0"/>
          </a:p>
        </p:txBody>
      </p:sp>
    </p:spTree>
    <p:extLst>
      <p:ext uri="{BB962C8B-B14F-4D97-AF65-F5344CB8AC3E}">
        <p14:creationId xmlns:p14="http://schemas.microsoft.com/office/powerpoint/2010/main" val="1772720249"/>
      </p:ext>
    </p:extLst>
  </p:cSld>
  <p:clrMapOvr>
    <a:masterClrMapping/>
  </p:clrMapOvr>
  <p:transition spd="med" advClick="0"/>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520687" y="1070112"/>
            <a:ext cx="9645374" cy="533400"/>
          </a:xfrm>
        </p:spPr>
        <p:txBody>
          <a:bodyPr/>
          <a:lstStyle/>
          <a:p>
            <a:pPr algn="ctr"/>
            <a:r>
              <a:rPr lang="it-IT" sz="2800" dirty="0" smtClean="0">
                <a:solidFill>
                  <a:srgbClr val="FE9E0C"/>
                </a:solidFill>
              </a:rPr>
              <a:t>Le Regioni italiane e la revisione della </a:t>
            </a:r>
            <a:br>
              <a:rPr lang="it-IT" sz="2800" dirty="0" smtClean="0">
                <a:solidFill>
                  <a:srgbClr val="FE9E0C"/>
                </a:solidFill>
              </a:rPr>
            </a:br>
            <a:r>
              <a:rPr lang="it-IT" sz="2800" dirty="0" smtClean="0">
                <a:solidFill>
                  <a:srgbClr val="FE9E0C"/>
                </a:solidFill>
              </a:rPr>
              <a:t>Strategia </a:t>
            </a:r>
            <a:r>
              <a:rPr lang="it-IT" sz="2800" i="1" dirty="0" smtClean="0">
                <a:solidFill>
                  <a:srgbClr val="FE9E0C"/>
                </a:solidFill>
              </a:rPr>
              <a:t>Europa 2020</a:t>
            </a:r>
            <a:endParaRPr lang="it-IT" sz="2800" i="1" dirty="0">
              <a:solidFill>
                <a:srgbClr val="FE9E0C"/>
              </a:solidFill>
            </a:endParaRPr>
          </a:p>
        </p:txBody>
      </p:sp>
      <p:sp>
        <p:nvSpPr>
          <p:cNvPr id="3" name="Segnaposto contenuto 2"/>
          <p:cNvSpPr>
            <a:spLocks noGrp="1"/>
          </p:cNvSpPr>
          <p:nvPr>
            <p:ph idx="1"/>
          </p:nvPr>
        </p:nvSpPr>
        <p:spPr>
          <a:xfrm>
            <a:off x="1530626" y="1749285"/>
            <a:ext cx="9899374" cy="5088835"/>
          </a:xfrm>
        </p:spPr>
        <p:txBody>
          <a:bodyPr/>
          <a:lstStyle/>
          <a:p>
            <a:pPr algn="just"/>
            <a:r>
              <a:rPr lang="it-IT" sz="2300" dirty="0" smtClean="0"/>
              <a:t>Le Regioni e le </a:t>
            </a:r>
            <a:r>
              <a:rPr lang="it-IT" sz="2300" dirty="0"/>
              <a:t>Province Autonome </a:t>
            </a:r>
            <a:r>
              <a:rPr lang="it-IT" sz="2300" dirty="0" smtClean="0"/>
              <a:t>hanno partecipato alla </a:t>
            </a:r>
            <a:r>
              <a:rPr lang="it-IT" sz="2300" dirty="0"/>
              <a:t>consultazione per la revisione di medio periodo della Strategia Europa </a:t>
            </a:r>
            <a:r>
              <a:rPr lang="it-IT" sz="2300" dirty="0" smtClean="0"/>
              <a:t>2020, inviando un contributo. Approvato </a:t>
            </a:r>
            <a:r>
              <a:rPr lang="it-IT" sz="2300" dirty="0"/>
              <a:t>in </a:t>
            </a:r>
            <a:r>
              <a:rPr lang="it-IT" sz="2300" b="1" dirty="0"/>
              <a:t>Conferenza delle </a:t>
            </a:r>
            <a:r>
              <a:rPr lang="it-IT" sz="2300" b="1" dirty="0" smtClean="0"/>
              <a:t>Regioni</a:t>
            </a:r>
            <a:r>
              <a:rPr lang="it-IT" sz="2300" dirty="0" smtClean="0"/>
              <a:t> ed è stato inoltrato alla Commissione europea mediante due modalità:</a:t>
            </a:r>
          </a:p>
          <a:p>
            <a:pPr marL="577850" lvl="1" indent="0" algn="just">
              <a:buNone/>
            </a:pPr>
            <a:r>
              <a:rPr lang="it-IT" sz="1900" dirty="0" smtClean="0"/>
              <a:t>1) </a:t>
            </a:r>
            <a:r>
              <a:rPr lang="it-IT" sz="1900" b="1" dirty="0" smtClean="0"/>
              <a:t>ricompreso nel documento nazionale </a:t>
            </a:r>
            <a:r>
              <a:rPr lang="it-IT" sz="1900" dirty="0" smtClean="0"/>
              <a:t>nell’ambito del Semestre italiano di Presidenza del Consiglio europeo;</a:t>
            </a:r>
          </a:p>
          <a:p>
            <a:pPr marL="577850" lvl="1" indent="0" algn="just">
              <a:buNone/>
            </a:pPr>
            <a:r>
              <a:rPr lang="it-IT" sz="1900" dirty="0" smtClean="0"/>
              <a:t>2) </a:t>
            </a:r>
            <a:r>
              <a:rPr lang="it-IT" sz="1900" b="1" dirty="0" smtClean="0"/>
              <a:t>direttamente alla Commissione europea </a:t>
            </a:r>
            <a:r>
              <a:rPr lang="it-IT" sz="1900" dirty="0" smtClean="0"/>
              <a:t>come documento della Conferenza delle Regioni. </a:t>
            </a:r>
          </a:p>
          <a:p>
            <a:pPr algn="just"/>
            <a:r>
              <a:rPr lang="it-IT" sz="2300" dirty="0" smtClean="0"/>
              <a:t>E’ da considerarsi </a:t>
            </a:r>
            <a:r>
              <a:rPr lang="it-IT" sz="2300" b="1" dirty="0" smtClean="0"/>
              <a:t>parte </a:t>
            </a:r>
            <a:r>
              <a:rPr lang="it-IT" sz="2300" b="1" dirty="0"/>
              <a:t>integrante </a:t>
            </a:r>
            <a:r>
              <a:rPr lang="it-IT" sz="2300" dirty="0"/>
              <a:t>di un processo </a:t>
            </a:r>
            <a:r>
              <a:rPr lang="it-IT" sz="2300" dirty="0" smtClean="0"/>
              <a:t>attuato nell’ambito </a:t>
            </a:r>
            <a:r>
              <a:rPr lang="it-IT" sz="2300" dirty="0"/>
              <a:t>del </a:t>
            </a:r>
            <a:r>
              <a:rPr lang="it-IT" sz="2300" b="1" dirty="0"/>
              <a:t>Comitato delle Regioni</a:t>
            </a:r>
            <a:r>
              <a:rPr lang="it-IT" sz="2300" dirty="0"/>
              <a:t>, di cui la Conferenza delle Regioni ha condiviso i principi e le proposte di riforma</a:t>
            </a:r>
            <a:r>
              <a:rPr lang="it-IT" sz="2300" dirty="0" smtClean="0"/>
              <a:t>.</a:t>
            </a:r>
          </a:p>
          <a:p>
            <a:pPr algn="just"/>
            <a:r>
              <a:rPr lang="it-IT" sz="2300" dirty="0" smtClean="0"/>
              <a:t>E’ altresì emanazione della Conferenza delle Regioni che annualmente contribuisce alla redazione del </a:t>
            </a:r>
            <a:r>
              <a:rPr lang="it-IT" sz="2300" b="1" dirty="0" smtClean="0"/>
              <a:t>Programma Nazionale di Riforma (PNR).</a:t>
            </a:r>
            <a:endParaRPr lang="it-IT" sz="2300" b="1" dirty="0"/>
          </a:p>
          <a:p>
            <a:endParaRPr lang="it-IT" dirty="0"/>
          </a:p>
        </p:txBody>
      </p:sp>
      <p:pic>
        <p:nvPicPr>
          <p:cNvPr id="5" name="Immagine 4"/>
          <p:cNvPicPr>
            <a:picLocks noChangeAspect="1"/>
          </p:cNvPicPr>
          <p:nvPr/>
        </p:nvPicPr>
        <p:blipFill>
          <a:blip r:embed="rId3" cstate="print"/>
          <a:stretch>
            <a:fillRect/>
          </a:stretch>
        </p:blipFill>
        <p:spPr>
          <a:xfrm>
            <a:off x="9578571" y="639429"/>
            <a:ext cx="1851429" cy="884571"/>
          </a:xfrm>
          <a:prstGeom prst="rect">
            <a:avLst/>
          </a:prstGeom>
        </p:spPr>
      </p:pic>
    </p:spTree>
    <p:extLst>
      <p:ext uri="{BB962C8B-B14F-4D97-AF65-F5344CB8AC3E}">
        <p14:creationId xmlns:p14="http://schemas.microsoft.com/office/powerpoint/2010/main" val="3654717694"/>
      </p:ext>
    </p:extLst>
  </p:cSld>
  <p:clrMapOvr>
    <a:masterClrMapping/>
  </p:clrMapOvr>
  <p:transition spd="med" advClick="0"/>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727200" y="824753"/>
            <a:ext cx="9448800" cy="699247"/>
          </a:xfrm>
        </p:spPr>
        <p:txBody>
          <a:bodyPr/>
          <a:lstStyle/>
          <a:p>
            <a:pPr algn="ctr"/>
            <a:r>
              <a:rPr lang="it-IT" sz="2800" dirty="0" smtClean="0">
                <a:solidFill>
                  <a:srgbClr val="FE9E0C"/>
                </a:solidFill>
              </a:rPr>
              <a:t>Dal PNR 2015 i traguardi regionali 2014 in sintesi (1)</a:t>
            </a:r>
            <a:endParaRPr lang="it-IT" sz="2800" dirty="0">
              <a:solidFill>
                <a:srgbClr val="FE9E0C"/>
              </a:solidFill>
            </a:endParaRPr>
          </a:p>
        </p:txBody>
      </p:sp>
      <p:sp>
        <p:nvSpPr>
          <p:cNvPr id="3" name="Segnaposto contenuto 2"/>
          <p:cNvSpPr>
            <a:spLocks noGrp="1"/>
          </p:cNvSpPr>
          <p:nvPr>
            <p:ph idx="1"/>
          </p:nvPr>
        </p:nvSpPr>
        <p:spPr>
          <a:xfrm>
            <a:off x="1463260" y="1524000"/>
            <a:ext cx="10056191" cy="5174974"/>
          </a:xfrm>
        </p:spPr>
        <p:txBody>
          <a:bodyPr/>
          <a:lstStyle/>
          <a:p>
            <a:pPr marL="0" algn="just">
              <a:buNone/>
            </a:pPr>
            <a:r>
              <a:rPr lang="it-IT" dirty="0"/>
              <a:t>Entrando nello specifico delle tematiche trattate, sul versante </a:t>
            </a:r>
            <a:r>
              <a:rPr lang="it-IT" dirty="0" smtClean="0"/>
              <a:t>delle politiche </a:t>
            </a:r>
            <a:r>
              <a:rPr lang="it-IT" dirty="0"/>
              <a:t>di crescita, le Regioni </a:t>
            </a:r>
            <a:r>
              <a:rPr lang="it-IT" dirty="0" smtClean="0"/>
              <a:t>hanno:</a:t>
            </a:r>
          </a:p>
          <a:p>
            <a:pPr marL="0" algn="just">
              <a:buNone/>
            </a:pPr>
            <a:endParaRPr lang="it-IT" dirty="0" smtClean="0"/>
          </a:p>
          <a:p>
            <a:pPr algn="just"/>
            <a:r>
              <a:rPr lang="it-IT" dirty="0" smtClean="0"/>
              <a:t>mantenuto il percorso </a:t>
            </a:r>
            <a:r>
              <a:rPr lang="it-IT" dirty="0"/>
              <a:t>virtuoso basato sul principio del </a:t>
            </a:r>
            <a:r>
              <a:rPr lang="it-IT" b="1" dirty="0"/>
              <a:t>pareggio di bilancio</a:t>
            </a:r>
            <a:r>
              <a:rPr lang="it-IT" dirty="0"/>
              <a:t>; </a:t>
            </a:r>
            <a:endParaRPr lang="it-IT" dirty="0" smtClean="0"/>
          </a:p>
          <a:p>
            <a:pPr algn="just"/>
            <a:r>
              <a:rPr lang="it-IT" dirty="0" smtClean="0"/>
              <a:t>hanno </a:t>
            </a:r>
            <a:r>
              <a:rPr lang="it-IT" dirty="0"/>
              <a:t>progredito nell’ambito dei </a:t>
            </a:r>
            <a:r>
              <a:rPr lang="it-IT" b="1" dirty="0"/>
              <a:t>servizi pubblici e privati</a:t>
            </a:r>
            <a:r>
              <a:rPr lang="it-IT" dirty="0" smtClean="0"/>
              <a:t>;</a:t>
            </a:r>
          </a:p>
          <a:p>
            <a:pPr algn="just"/>
            <a:r>
              <a:rPr lang="it-IT" dirty="0" smtClean="0"/>
              <a:t> </a:t>
            </a:r>
            <a:r>
              <a:rPr lang="it-IT" dirty="0"/>
              <a:t>hanno continuato ad essere parte attiva e promotrice per facilitare </a:t>
            </a:r>
            <a:r>
              <a:rPr lang="it-IT" b="1" dirty="0"/>
              <a:t>l’accesso al credito </a:t>
            </a:r>
            <a:r>
              <a:rPr lang="it-IT" dirty="0"/>
              <a:t>per imprese e attività di </a:t>
            </a:r>
            <a:r>
              <a:rPr lang="it-IT" dirty="0" smtClean="0"/>
              <a:t>auto-imprenditorialità; </a:t>
            </a:r>
          </a:p>
          <a:p>
            <a:pPr algn="just"/>
            <a:r>
              <a:rPr lang="it-IT" dirty="0"/>
              <a:t>s</a:t>
            </a:r>
            <a:r>
              <a:rPr lang="it-IT" dirty="0" smtClean="0"/>
              <a:t>i </a:t>
            </a:r>
            <a:r>
              <a:rPr lang="it-IT" dirty="0"/>
              <a:t>sono distinte per gli interventi a favore della legalità con norme ed interventi anticorruzione e contro l’elusione </a:t>
            </a:r>
            <a:r>
              <a:rPr lang="it-IT" dirty="0" smtClean="0"/>
              <a:t>fiscale</a:t>
            </a:r>
            <a:r>
              <a:rPr lang="it-IT" dirty="0"/>
              <a:t>;</a:t>
            </a:r>
            <a:endParaRPr lang="it-IT" dirty="0" smtClean="0"/>
          </a:p>
          <a:p>
            <a:pPr algn="just"/>
            <a:r>
              <a:rPr lang="it-IT" dirty="0"/>
              <a:t>v</a:t>
            </a:r>
            <a:r>
              <a:rPr lang="it-IT" dirty="0" smtClean="0"/>
              <a:t>alorizzato l’ampliamento </a:t>
            </a:r>
            <a:r>
              <a:rPr lang="it-IT" dirty="0"/>
              <a:t>e il mantenimento</a:t>
            </a:r>
            <a:r>
              <a:rPr lang="it-IT" b="1" dirty="0"/>
              <a:t> dell’occupazione in connessione ai processi di sviluppo economico. </a:t>
            </a:r>
            <a:endParaRPr lang="it-IT" b="1" dirty="0" smtClean="0"/>
          </a:p>
        </p:txBody>
      </p:sp>
    </p:spTree>
    <p:extLst>
      <p:ext uri="{BB962C8B-B14F-4D97-AF65-F5344CB8AC3E}">
        <p14:creationId xmlns:p14="http://schemas.microsoft.com/office/powerpoint/2010/main" val="36377575"/>
      </p:ext>
    </p:extLst>
  </p:cSld>
  <p:clrMapOvr>
    <a:masterClrMapping/>
  </p:clrMapOvr>
  <p:transition spd="med" advClick="0"/>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sz="2800" dirty="0" smtClean="0">
                <a:solidFill>
                  <a:srgbClr val="FE9E0C"/>
                </a:solidFill>
              </a:rPr>
              <a:t>Dal PNR 2015 i traguardi regionali 2014 in sintesi (2)</a:t>
            </a:r>
            <a:endParaRPr lang="it-IT" sz="2800" dirty="0"/>
          </a:p>
        </p:txBody>
      </p:sp>
      <p:sp>
        <p:nvSpPr>
          <p:cNvPr id="3" name="Segnaposto contenuto 2"/>
          <p:cNvSpPr>
            <a:spLocks noGrp="1"/>
          </p:cNvSpPr>
          <p:nvPr>
            <p:ph idx="1"/>
          </p:nvPr>
        </p:nvSpPr>
        <p:spPr>
          <a:xfrm>
            <a:off x="1451113" y="1789044"/>
            <a:ext cx="9968948" cy="4919868"/>
          </a:xfrm>
        </p:spPr>
        <p:txBody>
          <a:bodyPr/>
          <a:lstStyle/>
          <a:p>
            <a:pPr algn="just"/>
            <a:r>
              <a:rPr lang="it-IT" dirty="0" smtClean="0"/>
              <a:t>Nella composizione del contributo regionale al PNR è stato possibile </a:t>
            </a:r>
            <a:r>
              <a:rPr lang="it-IT" b="1" dirty="0" smtClean="0"/>
              <a:t>correlare direttamente alcuni temi alle priorità della programmazione 2014-2020 per dare rilievo all’impegno strategico integrato delle Amministrazioni regionali</a:t>
            </a:r>
            <a:r>
              <a:rPr lang="it-IT" dirty="0" smtClean="0"/>
              <a:t>; </a:t>
            </a:r>
          </a:p>
          <a:p>
            <a:pPr algn="just"/>
            <a:endParaRPr lang="it-IT" dirty="0" smtClean="0"/>
          </a:p>
          <a:p>
            <a:pPr algn="just"/>
            <a:r>
              <a:rPr lang="it-IT" dirty="0" smtClean="0"/>
              <a:t>in questa prospettiva, con riguardo ai temi come la semplificazione della PA e della gestione dei fondi </a:t>
            </a:r>
            <a:r>
              <a:rPr lang="it-IT" dirty="0" err="1" smtClean="0"/>
              <a:t>Sie</a:t>
            </a:r>
            <a:r>
              <a:rPr lang="it-IT" dirty="0" smtClean="0"/>
              <a:t>, le infrastrutture, la ricerca e l’innovazione, gli obiettivi energetici ed ambientali, la formazione e l’istruzione </a:t>
            </a:r>
            <a:r>
              <a:rPr lang="it-IT" b="1" dirty="0" smtClean="0"/>
              <a:t>si è inteso lavorare sugli Obiettivi specifici e sui risultati attesi, evidenziati dalle Regioni nella programmazione del prossimo settennio, operando per una riconduzione anche ai target UE 2020</a:t>
            </a:r>
            <a:r>
              <a:rPr lang="it-IT" dirty="0" smtClean="0"/>
              <a:t>.</a:t>
            </a:r>
          </a:p>
          <a:p>
            <a:endParaRPr lang="it-IT" dirty="0"/>
          </a:p>
        </p:txBody>
      </p:sp>
    </p:spTree>
    <p:extLst>
      <p:ext uri="{BB962C8B-B14F-4D97-AF65-F5344CB8AC3E}">
        <p14:creationId xmlns:p14="http://schemas.microsoft.com/office/powerpoint/2010/main" val="1200258914"/>
      </p:ext>
    </p:extLst>
  </p:cSld>
  <p:clrMapOvr>
    <a:masterClrMapping/>
  </p:clrMapOvr>
  <p:transition spd="med" advClick="0"/>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032000" y="1198033"/>
            <a:ext cx="9448800" cy="288843"/>
          </a:xfrm>
        </p:spPr>
        <p:txBody>
          <a:bodyPr/>
          <a:lstStyle/>
          <a:p>
            <a:pPr lvl="0" algn="ctr"/>
            <a:r>
              <a:rPr lang="it-IT" sz="2800" dirty="0">
                <a:solidFill>
                  <a:srgbClr val="FE9E0C"/>
                </a:solidFill>
              </a:rPr>
              <a:t>I </a:t>
            </a:r>
            <a:r>
              <a:rPr lang="it-IT" sz="2800" dirty="0" smtClean="0">
                <a:solidFill>
                  <a:srgbClr val="FE9E0C"/>
                </a:solidFill>
              </a:rPr>
              <a:t>precedenti e l’iter del contributo regionale</a:t>
            </a:r>
            <a:r>
              <a:rPr lang="it-IT" sz="3200" dirty="0">
                <a:solidFill>
                  <a:srgbClr val="FE9E0C"/>
                </a:solidFill>
              </a:rPr>
              <a:t/>
            </a:r>
            <a:br>
              <a:rPr lang="it-IT" sz="3200" dirty="0">
                <a:solidFill>
                  <a:srgbClr val="FE9E0C"/>
                </a:solidFill>
              </a:rPr>
            </a:br>
            <a:endParaRPr lang="it-IT" sz="3200" dirty="0">
              <a:solidFill>
                <a:srgbClr val="FE9E0C"/>
              </a:solidFill>
            </a:endParaRPr>
          </a:p>
        </p:txBody>
      </p:sp>
      <p:sp>
        <p:nvSpPr>
          <p:cNvPr id="3" name="Segnaposto contenuto 2"/>
          <p:cNvSpPr>
            <a:spLocks noGrp="1"/>
          </p:cNvSpPr>
          <p:nvPr>
            <p:ph idx="1"/>
          </p:nvPr>
        </p:nvSpPr>
        <p:spPr>
          <a:xfrm>
            <a:off x="1525036" y="1412028"/>
            <a:ext cx="9867642" cy="5427310"/>
          </a:xfrm>
        </p:spPr>
        <p:txBody>
          <a:bodyPr/>
          <a:lstStyle/>
          <a:p>
            <a:pPr algn="just">
              <a:buFont typeface="Wingdings" panose="05000000000000000000" pitchFamily="2" charset="2"/>
              <a:buChar char="Ø"/>
            </a:pPr>
            <a:r>
              <a:rPr lang="it-IT" b="1" dirty="0" smtClean="0"/>
              <a:t>Piattaforma </a:t>
            </a:r>
            <a:r>
              <a:rPr lang="it-IT" b="1" dirty="0"/>
              <a:t>di monitoraggio </a:t>
            </a:r>
            <a:r>
              <a:rPr lang="it-IT" dirty="0" smtClean="0"/>
              <a:t>dedicata dal Comitato delle Regioni - </a:t>
            </a:r>
            <a:r>
              <a:rPr lang="it-IT" b="1" dirty="0" err="1" smtClean="0"/>
              <a:t>CdR</a:t>
            </a:r>
            <a:r>
              <a:rPr lang="it-IT" dirty="0" smtClean="0"/>
              <a:t> </a:t>
            </a:r>
            <a:r>
              <a:rPr lang="it-IT" i="1" dirty="0" smtClean="0"/>
              <a:t>(dal 2012)</a:t>
            </a:r>
            <a:endParaRPr lang="it-IT" dirty="0" smtClean="0"/>
          </a:p>
          <a:p>
            <a:pPr algn="just">
              <a:buFont typeface="Wingdings" panose="05000000000000000000" pitchFamily="2" charset="2"/>
              <a:buChar char="Ø"/>
            </a:pPr>
            <a:r>
              <a:rPr lang="it-IT" b="1" dirty="0" smtClean="0"/>
              <a:t>Dichiarazione </a:t>
            </a:r>
            <a:r>
              <a:rPr lang="it-IT" b="1" dirty="0"/>
              <a:t>di Atene </a:t>
            </a:r>
            <a:r>
              <a:rPr lang="it-IT" b="1" dirty="0" smtClean="0"/>
              <a:t>del Comitato delle Regioni </a:t>
            </a:r>
            <a:r>
              <a:rPr lang="it-IT" dirty="0" smtClean="0"/>
              <a:t>sulla </a:t>
            </a:r>
            <a:r>
              <a:rPr lang="it-IT" dirty="0"/>
              <a:t>revisione intermedia della Strategia </a:t>
            </a:r>
            <a:r>
              <a:rPr lang="it-IT" i="1" dirty="0"/>
              <a:t>Europa 2020 </a:t>
            </a:r>
            <a:r>
              <a:rPr lang="it-IT" dirty="0"/>
              <a:t>– Una visione territoriale per la crescita e </a:t>
            </a:r>
            <a:r>
              <a:rPr lang="it-IT" dirty="0" smtClean="0"/>
              <a:t>l’occupazione (</a:t>
            </a:r>
            <a:r>
              <a:rPr lang="it-IT" i="1" dirty="0" smtClean="0"/>
              <a:t>Summit 7 marzo 2014</a:t>
            </a:r>
            <a:r>
              <a:rPr lang="it-IT" dirty="0" smtClean="0"/>
              <a:t>) </a:t>
            </a:r>
          </a:p>
          <a:p>
            <a:pPr algn="just">
              <a:buFont typeface="Wingdings" panose="05000000000000000000" pitchFamily="2" charset="2"/>
              <a:buChar char="Ø"/>
            </a:pPr>
            <a:r>
              <a:rPr lang="it-IT" b="1" dirty="0" smtClean="0"/>
              <a:t>Carta della </a:t>
            </a:r>
            <a:r>
              <a:rPr lang="it-IT" b="1" i="1" dirty="0" err="1" smtClean="0"/>
              <a:t>governance</a:t>
            </a:r>
            <a:r>
              <a:rPr lang="it-IT" b="1" dirty="0" smtClean="0"/>
              <a:t> multilivello (GML) del </a:t>
            </a:r>
            <a:r>
              <a:rPr lang="it-IT" b="1" dirty="0" err="1" smtClean="0"/>
              <a:t>CdR</a:t>
            </a:r>
            <a:r>
              <a:rPr lang="it-IT" b="1" dirty="0" smtClean="0"/>
              <a:t> </a:t>
            </a:r>
            <a:r>
              <a:rPr lang="it-IT" i="1" dirty="0" smtClean="0"/>
              <a:t>(3 aprile 2014)</a:t>
            </a:r>
            <a:r>
              <a:rPr lang="it-IT" dirty="0" smtClean="0"/>
              <a:t>.</a:t>
            </a:r>
          </a:p>
          <a:p>
            <a:pPr algn="just">
              <a:buFont typeface="Wingdings" panose="05000000000000000000" pitchFamily="2" charset="2"/>
              <a:buChar char="Ø"/>
            </a:pPr>
            <a:r>
              <a:rPr lang="it-IT" b="1" dirty="0" smtClean="0"/>
              <a:t>Maggio 2014</a:t>
            </a:r>
            <a:r>
              <a:rPr lang="it-IT" dirty="0" smtClean="0"/>
              <a:t>: apertura della </a:t>
            </a:r>
            <a:r>
              <a:rPr lang="it-IT" b="1" dirty="0" smtClean="0"/>
              <a:t>consultazione pubblica </a:t>
            </a:r>
            <a:r>
              <a:rPr lang="it-IT" dirty="0" smtClean="0"/>
              <a:t>sulla Strategia </a:t>
            </a:r>
            <a:r>
              <a:rPr lang="it-IT" i="1" dirty="0" smtClean="0"/>
              <a:t>Europa 2020</a:t>
            </a:r>
          </a:p>
          <a:p>
            <a:pPr algn="just">
              <a:buFont typeface="Wingdings" panose="05000000000000000000" pitchFamily="2" charset="2"/>
              <a:buChar char="Ø"/>
            </a:pPr>
            <a:r>
              <a:rPr lang="it-IT" b="1" dirty="0" smtClean="0"/>
              <a:t>Conferenza </a:t>
            </a:r>
            <a:r>
              <a:rPr lang="it-IT" b="1" dirty="0"/>
              <a:t>delle </a:t>
            </a:r>
            <a:r>
              <a:rPr lang="it-IT" b="1" dirty="0" smtClean="0"/>
              <a:t>Regioni </a:t>
            </a:r>
            <a:r>
              <a:rPr lang="it-IT" dirty="0" smtClean="0"/>
              <a:t>aderisce</a:t>
            </a:r>
            <a:r>
              <a:rPr lang="it-IT" b="1" dirty="0" smtClean="0"/>
              <a:t> </a:t>
            </a:r>
            <a:r>
              <a:rPr lang="it-IT" dirty="0" smtClean="0"/>
              <a:t>alla </a:t>
            </a:r>
            <a:r>
              <a:rPr lang="it-IT" b="1" dirty="0" smtClean="0"/>
              <a:t>Carta GML </a:t>
            </a:r>
            <a:r>
              <a:rPr lang="it-IT" dirty="0"/>
              <a:t>il 12 giugno 2014</a:t>
            </a:r>
            <a:endParaRPr lang="it-IT" i="1" dirty="0" smtClean="0"/>
          </a:p>
          <a:p>
            <a:pPr algn="just">
              <a:buFont typeface="Wingdings" panose="05000000000000000000" pitchFamily="2" charset="2"/>
              <a:buChar char="Ø"/>
            </a:pPr>
            <a:r>
              <a:rPr lang="it-IT" b="1" dirty="0" smtClean="0"/>
              <a:t>Contributo delle Regioni italiane</a:t>
            </a:r>
            <a:r>
              <a:rPr lang="it-IT" dirty="0" smtClean="0"/>
              <a:t> approvato nella seduta di Conferenza delle Regioni il 16 ottobre 2014 e inoltrato alle sedi competenti.</a:t>
            </a:r>
          </a:p>
          <a:p>
            <a:pPr algn="just">
              <a:buFont typeface="Wingdings" panose="05000000000000000000" pitchFamily="2" charset="2"/>
              <a:buChar char="Ø"/>
            </a:pPr>
            <a:r>
              <a:rPr lang="it-IT" dirty="0"/>
              <a:t> </a:t>
            </a:r>
            <a:r>
              <a:rPr lang="it-IT" b="1" dirty="0" smtClean="0"/>
              <a:t>31 ottobre 2014</a:t>
            </a:r>
            <a:r>
              <a:rPr lang="it-IT" dirty="0" smtClean="0"/>
              <a:t>: chiusura</a:t>
            </a:r>
            <a:r>
              <a:rPr lang="it-IT" sz="2000" dirty="0"/>
              <a:t> </a:t>
            </a:r>
            <a:r>
              <a:rPr lang="it-IT" dirty="0"/>
              <a:t>della consultazione pubblica </a:t>
            </a:r>
            <a:endParaRPr lang="it-IT" dirty="0" smtClean="0"/>
          </a:p>
          <a:p>
            <a:pPr marL="0" indent="0" algn="just">
              <a:buNone/>
            </a:pPr>
            <a:endParaRPr lang="it-IT" sz="2100" dirty="0"/>
          </a:p>
          <a:p>
            <a:pPr algn="just"/>
            <a:endParaRPr lang="it-IT" dirty="0"/>
          </a:p>
        </p:txBody>
      </p:sp>
    </p:spTree>
    <p:extLst>
      <p:ext uri="{BB962C8B-B14F-4D97-AF65-F5344CB8AC3E}">
        <p14:creationId xmlns:p14="http://schemas.microsoft.com/office/powerpoint/2010/main" val="3824871891"/>
      </p:ext>
    </p:extLst>
  </p:cSld>
  <p:clrMapOvr>
    <a:masterClrMapping/>
  </p:clrMapOvr>
  <p:transition spd="med" advClick="0"/>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06556" y="1017037"/>
            <a:ext cx="9532775" cy="721566"/>
          </a:xfrm>
        </p:spPr>
        <p:txBody>
          <a:bodyPr/>
          <a:lstStyle/>
          <a:p>
            <a:pPr lvl="0" algn="ctr"/>
            <a:r>
              <a:rPr lang="it-IT" sz="2800" dirty="0" smtClean="0">
                <a:solidFill>
                  <a:srgbClr val="FE9E0C"/>
                </a:solidFill>
              </a:rPr>
              <a:t>I principi e i contenuti </a:t>
            </a:r>
            <a:r>
              <a:rPr lang="it-IT" sz="2800" dirty="0">
                <a:solidFill>
                  <a:srgbClr val="FE9E0C"/>
                </a:solidFill>
              </a:rPr>
              <a:t>“funzionali” </a:t>
            </a:r>
            <a:r>
              <a:rPr lang="it-IT" sz="2800" dirty="0" smtClean="0">
                <a:solidFill>
                  <a:srgbClr val="FE9E0C"/>
                </a:solidFill>
              </a:rPr>
              <a:t/>
            </a:r>
            <a:br>
              <a:rPr lang="it-IT" sz="2800" dirty="0" smtClean="0">
                <a:solidFill>
                  <a:srgbClr val="FE9E0C"/>
                </a:solidFill>
              </a:rPr>
            </a:br>
            <a:r>
              <a:rPr lang="it-IT" sz="2800" dirty="0" smtClean="0">
                <a:solidFill>
                  <a:srgbClr val="FE9E0C"/>
                </a:solidFill>
              </a:rPr>
              <a:t>della </a:t>
            </a:r>
            <a:r>
              <a:rPr lang="it-IT" sz="2800" dirty="0">
                <a:solidFill>
                  <a:srgbClr val="FE9E0C"/>
                </a:solidFill>
              </a:rPr>
              <a:t>Dichiarazione di </a:t>
            </a:r>
            <a:r>
              <a:rPr lang="it-IT" sz="2800" dirty="0" smtClean="0">
                <a:solidFill>
                  <a:srgbClr val="FE9E0C"/>
                </a:solidFill>
              </a:rPr>
              <a:t>Atene</a:t>
            </a:r>
            <a:r>
              <a:rPr lang="it-IT" dirty="0"/>
              <a:t/>
            </a:r>
            <a:br>
              <a:rPr lang="it-IT" dirty="0"/>
            </a:br>
            <a:endParaRPr lang="it-IT" dirty="0"/>
          </a:p>
        </p:txBody>
      </p:sp>
      <p:sp>
        <p:nvSpPr>
          <p:cNvPr id="3" name="Segnaposto contenuto 2"/>
          <p:cNvSpPr>
            <a:spLocks noGrp="1"/>
          </p:cNvSpPr>
          <p:nvPr>
            <p:ph idx="1"/>
          </p:nvPr>
        </p:nvSpPr>
        <p:spPr>
          <a:xfrm>
            <a:off x="1559249" y="1523999"/>
            <a:ext cx="9880082" cy="5557936"/>
          </a:xfrm>
        </p:spPr>
        <p:txBody>
          <a:bodyPr/>
          <a:lstStyle/>
          <a:p>
            <a:pPr marL="0" lvl="0" indent="0" algn="just">
              <a:buNone/>
            </a:pPr>
            <a:r>
              <a:rPr lang="it-IT" sz="2100" dirty="0" smtClean="0"/>
              <a:t>Ripensare </a:t>
            </a:r>
            <a:r>
              <a:rPr lang="it-IT" sz="2100" dirty="0"/>
              <a:t>la Strategia </a:t>
            </a:r>
            <a:r>
              <a:rPr lang="it-IT" sz="2100" i="1" dirty="0" smtClean="0"/>
              <a:t>Europa 2020 </a:t>
            </a:r>
            <a:r>
              <a:rPr lang="it-IT" sz="2100" dirty="0" smtClean="0"/>
              <a:t>secondo </a:t>
            </a:r>
            <a:r>
              <a:rPr lang="it-IT" sz="2100" dirty="0"/>
              <a:t>un piano di riforma </a:t>
            </a:r>
            <a:r>
              <a:rPr lang="it-IT" sz="2100" dirty="0" smtClean="0"/>
              <a:t>distinguibile in:  </a:t>
            </a:r>
          </a:p>
          <a:p>
            <a:pPr marL="0" indent="0" algn="just">
              <a:buNone/>
            </a:pPr>
            <a:r>
              <a:rPr lang="it-IT" sz="2100" b="1" dirty="0" smtClean="0"/>
              <a:t>assunti </a:t>
            </a:r>
            <a:r>
              <a:rPr lang="it-IT" sz="2100" b="1" dirty="0"/>
              <a:t>di </a:t>
            </a:r>
            <a:r>
              <a:rPr lang="it-IT" sz="2100" b="1" dirty="0" smtClean="0"/>
              <a:t>principio</a:t>
            </a:r>
            <a:r>
              <a:rPr lang="it-IT" sz="2100" dirty="0" smtClean="0"/>
              <a:t>: importanza </a:t>
            </a:r>
            <a:r>
              <a:rPr lang="it-IT" sz="2100" dirty="0"/>
              <a:t>del partenariato </a:t>
            </a:r>
            <a:r>
              <a:rPr lang="it-IT" sz="2100" dirty="0" smtClean="0"/>
              <a:t>istituzionale, </a:t>
            </a:r>
            <a:r>
              <a:rPr lang="it-IT" sz="2100" dirty="0" smtClean="0">
                <a:solidFill>
                  <a:srgbClr val="002060"/>
                </a:solidFill>
              </a:rPr>
              <a:t>monitoraggio</a:t>
            </a:r>
            <a:r>
              <a:rPr lang="it-IT" sz="2100" dirty="0" smtClean="0"/>
              <a:t> </a:t>
            </a:r>
            <a:r>
              <a:rPr lang="it-IT" sz="2100" dirty="0"/>
              <a:t>dei progressi raggiunti dalla </a:t>
            </a:r>
            <a:r>
              <a:rPr lang="it-IT" sz="2100" dirty="0" smtClean="0"/>
              <a:t>Strategia;</a:t>
            </a:r>
            <a:r>
              <a:rPr lang="it-IT" sz="2100" b="1" dirty="0"/>
              <a:t> </a:t>
            </a:r>
            <a:r>
              <a:rPr lang="it-IT" sz="2100" dirty="0"/>
              <a:t>allineare maggiormente il semestre europeo agli obiettivi a lungo termine della strategia Europa </a:t>
            </a:r>
            <a:r>
              <a:rPr lang="it-IT" sz="2100" dirty="0" smtClean="0"/>
              <a:t>2020;</a:t>
            </a:r>
          </a:p>
          <a:p>
            <a:pPr marL="0" lvl="0" indent="0" algn="just">
              <a:buNone/>
            </a:pPr>
            <a:r>
              <a:rPr lang="it-IT" sz="2100" b="1" dirty="0" smtClean="0"/>
              <a:t>assunti </a:t>
            </a:r>
            <a:r>
              <a:rPr lang="it-IT" sz="2100" b="1" dirty="0"/>
              <a:t>“</a:t>
            </a:r>
            <a:r>
              <a:rPr lang="it-IT" sz="2100" b="1" dirty="0" smtClean="0"/>
              <a:t>funzionali” all’impegno delle Regioni:</a:t>
            </a:r>
            <a:endParaRPr lang="it-IT" sz="2100" b="1" dirty="0"/>
          </a:p>
          <a:p>
            <a:pPr algn="just">
              <a:buFont typeface="Wingdings" panose="05000000000000000000" pitchFamily="2" charset="2"/>
              <a:buChar char="v"/>
            </a:pPr>
            <a:r>
              <a:rPr lang="it-IT" sz="2100" dirty="0" smtClean="0"/>
              <a:t>Regioni ed EELL devono </a:t>
            </a:r>
            <a:r>
              <a:rPr lang="it-IT" sz="2100" dirty="0"/>
              <a:t>fissare degli </a:t>
            </a:r>
            <a:r>
              <a:rPr lang="it-IT" sz="2100" b="1" dirty="0"/>
              <a:t>obiettivi politici più </a:t>
            </a:r>
            <a:r>
              <a:rPr lang="it-IT" sz="2100" b="1" dirty="0" smtClean="0"/>
              <a:t>ambiziosi</a:t>
            </a:r>
            <a:r>
              <a:rPr lang="it-IT" sz="2100" dirty="0" smtClean="0"/>
              <a:t>;</a:t>
            </a:r>
            <a:endParaRPr lang="it-IT" sz="2100" dirty="0"/>
          </a:p>
          <a:p>
            <a:pPr algn="just">
              <a:buFont typeface="Wingdings" panose="05000000000000000000" pitchFamily="2" charset="2"/>
              <a:buChar char="v"/>
            </a:pPr>
            <a:r>
              <a:rPr lang="it-IT" sz="2100" dirty="0" smtClean="0"/>
              <a:t>la </a:t>
            </a:r>
            <a:r>
              <a:rPr lang="it-IT" sz="2100" dirty="0"/>
              <a:t>Strategia deve </a:t>
            </a:r>
            <a:r>
              <a:rPr lang="it-IT" sz="2100" dirty="0" smtClean="0"/>
              <a:t>dotarsi di </a:t>
            </a:r>
            <a:r>
              <a:rPr lang="it-IT" sz="2100" dirty="0"/>
              <a:t>una </a:t>
            </a:r>
            <a:r>
              <a:rPr lang="it-IT" sz="2100" b="1" dirty="0"/>
              <a:t>dimensione territoriale</a:t>
            </a:r>
            <a:r>
              <a:rPr lang="it-IT" sz="2100" dirty="0"/>
              <a:t>, di una </a:t>
            </a:r>
            <a:r>
              <a:rPr lang="it-IT" sz="2100" b="1" i="1" dirty="0" err="1"/>
              <a:t>governance</a:t>
            </a:r>
            <a:r>
              <a:rPr lang="it-IT" sz="2100" dirty="0"/>
              <a:t> migliore - </a:t>
            </a:r>
            <a:r>
              <a:rPr lang="it-IT" sz="2100" b="1" dirty="0"/>
              <a:t>fondata su diversi livelli di governo </a:t>
            </a:r>
            <a:r>
              <a:rPr lang="it-IT" sz="2100" dirty="0"/>
              <a:t>che operano in partenariato - e di </a:t>
            </a:r>
            <a:r>
              <a:rPr lang="it-IT" sz="2100" b="1" dirty="0"/>
              <a:t>finanziamenti </a:t>
            </a:r>
            <a:r>
              <a:rPr lang="it-IT" sz="2100" b="1" dirty="0" smtClean="0"/>
              <a:t>adeguati</a:t>
            </a:r>
            <a:r>
              <a:rPr lang="it-IT" sz="2100" dirty="0"/>
              <a:t>;</a:t>
            </a:r>
            <a:r>
              <a:rPr lang="it-IT" sz="2100" dirty="0" smtClean="0"/>
              <a:t> </a:t>
            </a:r>
            <a:endParaRPr lang="it-IT" sz="2100" dirty="0"/>
          </a:p>
          <a:p>
            <a:pPr lvl="0" algn="just">
              <a:buFont typeface="Wingdings" panose="05000000000000000000" pitchFamily="2" charset="2"/>
              <a:buChar char="v"/>
            </a:pPr>
            <a:r>
              <a:rPr lang="it-IT" sz="2100" dirty="0" smtClean="0"/>
              <a:t>prevedere </a:t>
            </a:r>
            <a:r>
              <a:rPr lang="it-IT" sz="2100" b="1" dirty="0"/>
              <a:t>Raccomandazioni specifiche</a:t>
            </a:r>
            <a:r>
              <a:rPr lang="it-IT" sz="2100" dirty="0"/>
              <a:t> per Paese </a:t>
            </a:r>
            <a:r>
              <a:rPr lang="it-IT" sz="2100" dirty="0" smtClean="0"/>
              <a:t>anche </a:t>
            </a:r>
            <a:r>
              <a:rPr lang="it-IT" sz="2100" dirty="0"/>
              <a:t>a livello </a:t>
            </a:r>
            <a:r>
              <a:rPr lang="it-IT" sz="2100" b="1" dirty="0" smtClean="0"/>
              <a:t>territoriale,</a:t>
            </a:r>
            <a:r>
              <a:rPr lang="it-IT" sz="2100" dirty="0" smtClean="0"/>
              <a:t> </a:t>
            </a:r>
            <a:r>
              <a:rPr lang="it-IT" sz="2100" dirty="0"/>
              <a:t>riconoscendo le </a:t>
            </a:r>
            <a:r>
              <a:rPr lang="it-IT" sz="2100" b="1" dirty="0"/>
              <a:t>differenziazioni territoriali </a:t>
            </a:r>
            <a:r>
              <a:rPr lang="it-IT" sz="2100" dirty="0"/>
              <a:t>esistenti all’interno di ogni Stato Membro, tenendo conto dell’effettiva divisione dei poteri e delle </a:t>
            </a:r>
            <a:r>
              <a:rPr lang="it-IT" sz="2100" dirty="0" smtClean="0"/>
              <a:t>competenze;</a:t>
            </a:r>
            <a:endParaRPr lang="it-IT" sz="2100" dirty="0"/>
          </a:p>
          <a:p>
            <a:pPr lvl="0" algn="just">
              <a:buFont typeface="Wingdings" panose="05000000000000000000" pitchFamily="2" charset="2"/>
              <a:buChar char="v"/>
            </a:pPr>
            <a:r>
              <a:rPr lang="it-IT" sz="2100" dirty="0"/>
              <a:t>e</a:t>
            </a:r>
            <a:r>
              <a:rPr lang="it-IT" sz="2100" dirty="0" smtClean="0"/>
              <a:t>laborare </a:t>
            </a:r>
            <a:r>
              <a:rPr lang="it-IT" sz="2100" dirty="0"/>
              <a:t>e attuare </a:t>
            </a:r>
            <a:r>
              <a:rPr lang="it-IT" sz="2100" b="1" dirty="0"/>
              <a:t>in partenariato</a:t>
            </a:r>
            <a:r>
              <a:rPr lang="it-IT" sz="2100" dirty="0"/>
              <a:t> i</a:t>
            </a:r>
            <a:r>
              <a:rPr lang="it-IT" sz="2100" b="1" dirty="0"/>
              <a:t> programmi nazionali di </a:t>
            </a:r>
            <a:r>
              <a:rPr lang="it-IT" sz="2100" b="1" dirty="0" smtClean="0"/>
              <a:t>riforma; </a:t>
            </a:r>
            <a:endParaRPr lang="it-IT" sz="2100" dirty="0"/>
          </a:p>
          <a:p>
            <a:pPr lvl="0" algn="just">
              <a:buFont typeface="Wingdings" panose="05000000000000000000" pitchFamily="2" charset="2"/>
              <a:buChar char="v"/>
            </a:pPr>
            <a:r>
              <a:rPr lang="it-IT" sz="2100" b="1" dirty="0" smtClean="0"/>
              <a:t>numero </a:t>
            </a:r>
            <a:r>
              <a:rPr lang="it-IT" sz="2100" b="1" dirty="0"/>
              <a:t>limitato di obiettivi quantitativi</a:t>
            </a:r>
            <a:r>
              <a:rPr lang="it-IT" sz="2100" dirty="0"/>
              <a:t> o </a:t>
            </a:r>
            <a:r>
              <a:rPr lang="it-IT" sz="2100" b="1" dirty="0" smtClean="0"/>
              <a:t>approccio </a:t>
            </a:r>
            <a:r>
              <a:rPr lang="it-IT" sz="2100" b="1" dirty="0"/>
              <a:t>positivo di </a:t>
            </a:r>
            <a:r>
              <a:rPr lang="it-IT" sz="2100" b="1" dirty="0" smtClean="0"/>
              <a:t>cambiamento per Regione</a:t>
            </a:r>
            <a:r>
              <a:rPr lang="it-IT" sz="2100" dirty="0" smtClean="0"/>
              <a:t> </a:t>
            </a:r>
            <a:r>
              <a:rPr lang="it-IT" sz="2100" dirty="0"/>
              <a:t>che contribuisca al conseguimento degli </a:t>
            </a:r>
            <a:r>
              <a:rPr lang="it-IT" sz="2100" dirty="0" smtClean="0"/>
              <a:t>obiettivi.</a:t>
            </a:r>
          </a:p>
          <a:p>
            <a:endParaRPr lang="it-IT" dirty="0"/>
          </a:p>
        </p:txBody>
      </p:sp>
    </p:spTree>
    <p:extLst>
      <p:ext uri="{BB962C8B-B14F-4D97-AF65-F5344CB8AC3E}">
        <p14:creationId xmlns:p14="http://schemas.microsoft.com/office/powerpoint/2010/main" val="4013285110"/>
      </p:ext>
    </p:extLst>
  </p:cSld>
  <p:clrMapOvr>
    <a:masterClrMapping/>
  </p:clrMapOvr>
  <p:transition spd="med" advClick="0"/>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p:cNvPicPr>
            <a:picLocks noChangeAspect="1"/>
          </p:cNvPicPr>
          <p:nvPr/>
        </p:nvPicPr>
        <p:blipFill>
          <a:blip r:embed="rId3" cstate="print"/>
          <a:stretch>
            <a:fillRect/>
          </a:stretch>
        </p:blipFill>
        <p:spPr>
          <a:xfrm>
            <a:off x="9560607" y="164570"/>
            <a:ext cx="1865384" cy="1505204"/>
          </a:xfrm>
          <a:prstGeom prst="rect">
            <a:avLst/>
          </a:prstGeom>
        </p:spPr>
      </p:pic>
      <p:sp>
        <p:nvSpPr>
          <p:cNvPr id="2" name="Titolo 1"/>
          <p:cNvSpPr>
            <a:spLocks noGrp="1"/>
          </p:cNvSpPr>
          <p:nvPr>
            <p:ph type="title"/>
          </p:nvPr>
        </p:nvSpPr>
        <p:spPr>
          <a:xfrm>
            <a:off x="1146447" y="1167810"/>
            <a:ext cx="8892073" cy="695909"/>
          </a:xfrm>
        </p:spPr>
        <p:txBody>
          <a:bodyPr/>
          <a:lstStyle/>
          <a:p>
            <a:pPr algn="ctr">
              <a:lnSpc>
                <a:spcPct val="100000"/>
              </a:lnSpc>
            </a:pPr>
            <a:r>
              <a:rPr lang="it-IT" sz="2800" dirty="0">
                <a:solidFill>
                  <a:srgbClr val="002060"/>
                </a:solidFill>
              </a:rPr>
              <a:t>Carta della </a:t>
            </a:r>
            <a:r>
              <a:rPr lang="it-IT" sz="2800" i="1" dirty="0" err="1">
                <a:solidFill>
                  <a:srgbClr val="002060"/>
                </a:solidFill>
              </a:rPr>
              <a:t>governance</a:t>
            </a:r>
            <a:r>
              <a:rPr lang="it-IT" sz="2800" i="1" dirty="0">
                <a:solidFill>
                  <a:srgbClr val="002060"/>
                </a:solidFill>
              </a:rPr>
              <a:t> </a:t>
            </a:r>
            <a:r>
              <a:rPr lang="it-IT" sz="2800" dirty="0">
                <a:solidFill>
                  <a:srgbClr val="002060"/>
                </a:solidFill>
              </a:rPr>
              <a:t>multilivello </a:t>
            </a:r>
            <a:r>
              <a:rPr lang="it-IT" sz="2800" dirty="0" smtClean="0">
                <a:solidFill>
                  <a:srgbClr val="002060"/>
                </a:solidFill>
              </a:rPr>
              <a:t>in Europa</a:t>
            </a:r>
            <a:br>
              <a:rPr lang="it-IT" sz="2800" dirty="0" smtClean="0">
                <a:solidFill>
                  <a:srgbClr val="002060"/>
                </a:solidFill>
              </a:rPr>
            </a:br>
            <a:r>
              <a:rPr lang="it-IT" sz="2800" dirty="0" smtClean="0">
                <a:solidFill>
                  <a:srgbClr val="002060"/>
                </a:solidFill>
              </a:rPr>
              <a:t>I </a:t>
            </a:r>
            <a:r>
              <a:rPr lang="it-IT" sz="2800" dirty="0">
                <a:solidFill>
                  <a:srgbClr val="002060"/>
                </a:solidFill>
              </a:rPr>
              <a:t>termini principali </a:t>
            </a:r>
            <a:endParaRPr lang="it-IT" sz="2800" dirty="0">
              <a:solidFill>
                <a:srgbClr val="FE9E0C"/>
              </a:solidFill>
            </a:endParaRPr>
          </a:p>
        </p:txBody>
      </p:sp>
      <p:sp>
        <p:nvSpPr>
          <p:cNvPr id="3" name="Segnaposto contenuto 2"/>
          <p:cNvSpPr>
            <a:spLocks noGrp="1"/>
          </p:cNvSpPr>
          <p:nvPr>
            <p:ph idx="1"/>
          </p:nvPr>
        </p:nvSpPr>
        <p:spPr>
          <a:xfrm>
            <a:off x="1604865" y="2104274"/>
            <a:ext cx="9881118" cy="4644396"/>
          </a:xfrm>
        </p:spPr>
        <p:txBody>
          <a:bodyPr/>
          <a:lstStyle/>
          <a:p>
            <a:pPr marL="0" lvl="0" indent="0">
              <a:lnSpc>
                <a:spcPct val="150000"/>
              </a:lnSpc>
              <a:buNone/>
            </a:pPr>
            <a:r>
              <a:rPr lang="it-IT" sz="2000" b="1" i="1" dirty="0">
                <a:solidFill>
                  <a:srgbClr val="0070C1"/>
                </a:solidFill>
              </a:rPr>
              <a:t>GOVERNANCE </a:t>
            </a:r>
            <a:r>
              <a:rPr lang="it-IT" sz="2000" b="1" dirty="0">
                <a:solidFill>
                  <a:srgbClr val="0070C1"/>
                </a:solidFill>
              </a:rPr>
              <a:t>MULTILIVELLO</a:t>
            </a:r>
          </a:p>
          <a:p>
            <a:pPr marL="0" lvl="0" indent="0">
              <a:lnSpc>
                <a:spcPct val="150000"/>
              </a:lnSpc>
              <a:buNone/>
            </a:pPr>
            <a:r>
              <a:rPr lang="it-IT" sz="2000" b="1" dirty="0">
                <a:solidFill>
                  <a:srgbClr val="76933C"/>
                </a:solidFill>
              </a:rPr>
              <a:t>PRINCIPIO DI SUSSIDIARIETÀ</a:t>
            </a:r>
          </a:p>
          <a:p>
            <a:pPr marL="0" lvl="0" indent="0">
              <a:lnSpc>
                <a:spcPct val="150000"/>
              </a:lnSpc>
              <a:buNone/>
            </a:pPr>
            <a:r>
              <a:rPr lang="it-IT" sz="2000" b="1" dirty="0">
                <a:solidFill>
                  <a:srgbClr val="E46C0A"/>
                </a:solidFill>
              </a:rPr>
              <a:t>PRINCIPIO DI PROPORZIONALITÀ</a:t>
            </a:r>
          </a:p>
          <a:p>
            <a:pPr marL="0" lvl="0" indent="0">
              <a:lnSpc>
                <a:spcPct val="150000"/>
              </a:lnSpc>
              <a:buNone/>
            </a:pPr>
            <a:r>
              <a:rPr lang="it-IT" sz="2000" b="1" dirty="0">
                <a:solidFill>
                  <a:srgbClr val="548FD5"/>
                </a:solidFill>
              </a:rPr>
              <a:t>PRINCIPIO DI PARTENARIATO</a:t>
            </a:r>
          </a:p>
          <a:p>
            <a:pPr marL="0" lvl="0" indent="0">
              <a:lnSpc>
                <a:spcPct val="150000"/>
              </a:lnSpc>
              <a:buNone/>
            </a:pPr>
            <a:r>
              <a:rPr lang="it-IT" sz="2000" b="1" dirty="0">
                <a:solidFill>
                  <a:srgbClr val="FF0000"/>
                </a:solidFill>
              </a:rPr>
              <a:t>PARTECIPAZIONE</a:t>
            </a:r>
          </a:p>
          <a:p>
            <a:pPr marL="0" lvl="0" indent="0">
              <a:lnSpc>
                <a:spcPct val="150000"/>
              </a:lnSpc>
              <a:buNone/>
            </a:pPr>
            <a:r>
              <a:rPr lang="it-IT" sz="2000" b="1" dirty="0">
                <a:solidFill>
                  <a:srgbClr val="FF9B00"/>
                </a:solidFill>
              </a:rPr>
              <a:t>COERENZA DELLE POLITICHE</a:t>
            </a:r>
          </a:p>
          <a:p>
            <a:pPr marL="0" lvl="0" indent="0">
              <a:lnSpc>
                <a:spcPct val="150000"/>
              </a:lnSpc>
              <a:buNone/>
            </a:pPr>
            <a:r>
              <a:rPr lang="it-IT" sz="2000" b="1" dirty="0">
                <a:solidFill>
                  <a:srgbClr val="0070C1"/>
                </a:solidFill>
              </a:rPr>
              <a:t>SINERGIE DI BILANCIO</a:t>
            </a:r>
          </a:p>
          <a:p>
            <a:pPr marL="0" lvl="0" indent="0">
              <a:lnSpc>
                <a:spcPct val="150000"/>
              </a:lnSpc>
              <a:buNone/>
            </a:pPr>
            <a:r>
              <a:rPr lang="it-IT" sz="2000" b="1" dirty="0">
                <a:solidFill>
                  <a:srgbClr val="76933C"/>
                </a:solidFill>
              </a:rPr>
              <a:t>TUTELA A PIÙ LIVELLI DEI DIRITTI FONDAMENTALI</a:t>
            </a:r>
          </a:p>
          <a:p>
            <a:pPr marL="0" lvl="0" indent="0">
              <a:lnSpc>
                <a:spcPct val="150000"/>
              </a:lnSpc>
              <a:buNone/>
            </a:pPr>
            <a:r>
              <a:rPr lang="it-IT" sz="2000" b="1" dirty="0">
                <a:solidFill>
                  <a:srgbClr val="E46C0A"/>
                </a:solidFill>
              </a:rPr>
              <a:t>MENTALITÀ EUROPEA</a:t>
            </a:r>
            <a:endParaRPr lang="it-IT" sz="2000" b="1" dirty="0">
              <a:solidFill>
                <a:srgbClr val="002060"/>
              </a:solidFill>
            </a:endParaRPr>
          </a:p>
          <a:p>
            <a:pPr marL="0" indent="0">
              <a:buNone/>
            </a:pPr>
            <a:endParaRPr lang="it-IT" sz="2000" b="1" dirty="0">
              <a:solidFill>
                <a:srgbClr val="002060"/>
              </a:solidFill>
            </a:endParaRPr>
          </a:p>
          <a:p>
            <a:pPr marL="0" indent="0">
              <a:buNone/>
            </a:pPr>
            <a:endParaRPr lang="it-IT" sz="2000" b="1" dirty="0">
              <a:solidFill>
                <a:srgbClr val="002060"/>
              </a:solidFill>
            </a:endParaRPr>
          </a:p>
          <a:p>
            <a:pPr marL="0" indent="0">
              <a:buNone/>
            </a:pPr>
            <a:endParaRPr lang="it-IT" sz="2000" b="1" dirty="0" smtClean="0">
              <a:solidFill>
                <a:srgbClr val="002060"/>
              </a:solidFill>
            </a:endParaRPr>
          </a:p>
          <a:p>
            <a:pPr marL="0" indent="0">
              <a:buNone/>
            </a:pPr>
            <a:endParaRPr lang="it-IT" sz="2000" b="1" dirty="0">
              <a:solidFill>
                <a:srgbClr val="002060"/>
              </a:solidFill>
            </a:endParaRPr>
          </a:p>
          <a:p>
            <a:pPr marL="0" indent="0">
              <a:buNone/>
            </a:pPr>
            <a:endParaRPr lang="it-IT" sz="2000" b="1" dirty="0">
              <a:solidFill>
                <a:srgbClr val="002060"/>
              </a:solidFill>
            </a:endParaRPr>
          </a:p>
          <a:p>
            <a:pPr marL="0" indent="0">
              <a:buNone/>
            </a:pPr>
            <a:endParaRPr lang="it-IT" sz="2000" b="1" dirty="0" smtClean="0">
              <a:solidFill>
                <a:srgbClr val="002060"/>
              </a:solidFill>
            </a:endParaRPr>
          </a:p>
          <a:p>
            <a:pPr marL="0" indent="0">
              <a:buNone/>
            </a:pPr>
            <a:endParaRPr lang="it-IT" sz="2000" b="1" dirty="0">
              <a:solidFill>
                <a:srgbClr val="002060"/>
              </a:solidFill>
            </a:endParaRPr>
          </a:p>
        </p:txBody>
      </p:sp>
    </p:spTree>
    <p:extLst>
      <p:ext uri="{BB962C8B-B14F-4D97-AF65-F5344CB8AC3E}">
        <p14:creationId xmlns:p14="http://schemas.microsoft.com/office/powerpoint/2010/main" val="981236279"/>
      </p:ext>
    </p:extLst>
  </p:cSld>
  <p:clrMapOvr>
    <a:masterClrMapping/>
  </p:clrMapOvr>
  <p:transition spd="med" advClick="0"/>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magine 4"/>
          <p:cNvPicPr>
            <a:picLocks noChangeAspect="1"/>
          </p:cNvPicPr>
          <p:nvPr/>
        </p:nvPicPr>
        <p:blipFill>
          <a:blip r:embed="rId3" cstate="print"/>
          <a:stretch>
            <a:fillRect/>
          </a:stretch>
        </p:blipFill>
        <p:spPr>
          <a:xfrm>
            <a:off x="9473861" y="65102"/>
            <a:ext cx="1851429" cy="884571"/>
          </a:xfrm>
          <a:prstGeom prst="rect">
            <a:avLst/>
          </a:prstGeom>
        </p:spPr>
      </p:pic>
      <p:sp>
        <p:nvSpPr>
          <p:cNvPr id="2" name="Titolo 1"/>
          <p:cNvSpPr>
            <a:spLocks noGrp="1"/>
          </p:cNvSpPr>
          <p:nvPr>
            <p:ph type="title"/>
          </p:nvPr>
        </p:nvSpPr>
        <p:spPr>
          <a:xfrm>
            <a:off x="1614196" y="949673"/>
            <a:ext cx="9711094" cy="998870"/>
          </a:xfrm>
        </p:spPr>
        <p:txBody>
          <a:bodyPr/>
          <a:lstStyle/>
          <a:p>
            <a:pPr algn="ctr">
              <a:lnSpc>
                <a:spcPct val="100000"/>
              </a:lnSpc>
            </a:pPr>
            <a:r>
              <a:rPr lang="it-IT" dirty="0">
                <a:solidFill>
                  <a:srgbClr val="FE9E0C"/>
                </a:solidFill>
              </a:rPr>
              <a:t>Contributo delle Regioni e delle Province </a:t>
            </a:r>
            <a:r>
              <a:rPr lang="it-IT" dirty="0" smtClean="0">
                <a:solidFill>
                  <a:srgbClr val="FE9E0C"/>
                </a:solidFill>
              </a:rPr>
              <a:t>autonome italiane alla consultazione pubblica della Commissione europea sulla revisione </a:t>
            </a:r>
            <a:r>
              <a:rPr lang="it-IT" dirty="0">
                <a:solidFill>
                  <a:srgbClr val="FE9E0C"/>
                </a:solidFill>
              </a:rPr>
              <a:t>intermedia della </a:t>
            </a:r>
            <a:r>
              <a:rPr lang="it-IT" dirty="0" smtClean="0">
                <a:solidFill>
                  <a:srgbClr val="FE9E0C"/>
                </a:solidFill>
              </a:rPr>
              <a:t>Strategia </a:t>
            </a:r>
            <a:r>
              <a:rPr lang="it-IT" dirty="0">
                <a:solidFill>
                  <a:srgbClr val="FE9E0C"/>
                </a:solidFill>
              </a:rPr>
              <a:t>Europa 2020</a:t>
            </a:r>
          </a:p>
        </p:txBody>
      </p:sp>
      <p:sp>
        <p:nvSpPr>
          <p:cNvPr id="3" name="Segnaposto contenuto 2"/>
          <p:cNvSpPr>
            <a:spLocks noGrp="1"/>
          </p:cNvSpPr>
          <p:nvPr>
            <p:ph idx="1"/>
          </p:nvPr>
        </p:nvSpPr>
        <p:spPr>
          <a:xfrm>
            <a:off x="1530220" y="1948543"/>
            <a:ext cx="9795070" cy="4909457"/>
          </a:xfrm>
        </p:spPr>
        <p:txBody>
          <a:bodyPr/>
          <a:lstStyle/>
          <a:p>
            <a:pPr algn="just">
              <a:buFont typeface="Wingdings" panose="05000000000000000000" pitchFamily="2" charset="2"/>
              <a:buChar char="v"/>
            </a:pPr>
            <a:r>
              <a:rPr lang="it-IT" dirty="0" smtClean="0">
                <a:solidFill>
                  <a:srgbClr val="002060"/>
                </a:solidFill>
              </a:rPr>
              <a:t>un </a:t>
            </a:r>
            <a:r>
              <a:rPr lang="it-IT" dirty="0">
                <a:solidFill>
                  <a:srgbClr val="002060"/>
                </a:solidFill>
              </a:rPr>
              <a:t>più forte e reale </a:t>
            </a:r>
            <a:r>
              <a:rPr lang="it-IT" b="1" i="1" dirty="0">
                <a:solidFill>
                  <a:srgbClr val="00B0F0"/>
                </a:solidFill>
              </a:rPr>
              <a:t>partenariato</a:t>
            </a:r>
            <a:r>
              <a:rPr lang="it-IT" dirty="0">
                <a:solidFill>
                  <a:srgbClr val="002060"/>
                </a:solidFill>
              </a:rPr>
              <a:t> come metodo ordinario di selezione delle politiche </a:t>
            </a:r>
            <a:r>
              <a:rPr lang="it-IT" dirty="0" smtClean="0">
                <a:solidFill>
                  <a:srgbClr val="002060"/>
                </a:solidFill>
              </a:rPr>
              <a:t>pubbliche </a:t>
            </a:r>
            <a:endParaRPr lang="it-IT" dirty="0">
              <a:solidFill>
                <a:srgbClr val="002060"/>
              </a:solidFill>
            </a:endParaRPr>
          </a:p>
          <a:p>
            <a:pPr lvl="0" algn="just">
              <a:buFont typeface="Wingdings" panose="05000000000000000000" pitchFamily="2" charset="2"/>
              <a:buChar char="v"/>
            </a:pPr>
            <a:r>
              <a:rPr lang="it-IT" dirty="0" smtClean="0">
                <a:solidFill>
                  <a:srgbClr val="002060"/>
                </a:solidFill>
              </a:rPr>
              <a:t>una </a:t>
            </a:r>
            <a:r>
              <a:rPr lang="it-IT" dirty="0">
                <a:solidFill>
                  <a:srgbClr val="002060"/>
                </a:solidFill>
              </a:rPr>
              <a:t>maggiore </a:t>
            </a:r>
            <a:r>
              <a:rPr lang="it-IT" i="1" dirty="0" err="1">
                <a:solidFill>
                  <a:srgbClr val="002060"/>
                </a:solidFill>
              </a:rPr>
              <a:t>ownership</a:t>
            </a:r>
            <a:r>
              <a:rPr lang="it-IT" i="1" dirty="0">
                <a:solidFill>
                  <a:srgbClr val="002060"/>
                </a:solidFill>
              </a:rPr>
              <a:t> </a:t>
            </a:r>
            <a:r>
              <a:rPr lang="it-IT" dirty="0">
                <a:solidFill>
                  <a:srgbClr val="002060"/>
                </a:solidFill>
              </a:rPr>
              <a:t>della nuova strategia da parte di tutti i livelli di </a:t>
            </a:r>
            <a:r>
              <a:rPr lang="it-IT" dirty="0" smtClean="0">
                <a:solidFill>
                  <a:srgbClr val="002060"/>
                </a:solidFill>
              </a:rPr>
              <a:t>governo  </a:t>
            </a:r>
            <a:r>
              <a:rPr lang="it-IT" b="1" i="1" dirty="0" smtClean="0">
                <a:solidFill>
                  <a:srgbClr val="76933C"/>
                </a:solidFill>
              </a:rPr>
              <a:t>(tutela a più livelli dei diritti fondamentali)</a:t>
            </a:r>
          </a:p>
          <a:p>
            <a:pPr algn="just">
              <a:buFont typeface="Wingdings" panose="05000000000000000000" pitchFamily="2" charset="2"/>
              <a:buChar char="v"/>
            </a:pPr>
            <a:r>
              <a:rPr lang="it-IT" dirty="0" smtClean="0">
                <a:solidFill>
                  <a:srgbClr val="002060"/>
                </a:solidFill>
              </a:rPr>
              <a:t>un </a:t>
            </a:r>
            <a:r>
              <a:rPr lang="it-IT" dirty="0">
                <a:solidFill>
                  <a:srgbClr val="002060"/>
                </a:solidFill>
              </a:rPr>
              <a:t>collegamento diretto </a:t>
            </a:r>
            <a:r>
              <a:rPr lang="it-IT" dirty="0" smtClean="0">
                <a:solidFill>
                  <a:srgbClr val="002060"/>
                </a:solidFill>
              </a:rPr>
              <a:t>e </a:t>
            </a:r>
            <a:r>
              <a:rPr lang="it-IT" dirty="0">
                <a:solidFill>
                  <a:srgbClr val="002060"/>
                </a:solidFill>
              </a:rPr>
              <a:t>funzionale tra la nuova strategia e la politica di coesione </a:t>
            </a:r>
            <a:r>
              <a:rPr lang="it-IT" dirty="0" smtClean="0">
                <a:solidFill>
                  <a:srgbClr val="002060"/>
                </a:solidFill>
              </a:rPr>
              <a:t>europea</a:t>
            </a:r>
            <a:r>
              <a:rPr lang="it-IT" b="1" dirty="0" smtClean="0">
                <a:solidFill>
                  <a:srgbClr val="FF9B00"/>
                </a:solidFill>
              </a:rPr>
              <a:t> </a:t>
            </a:r>
            <a:r>
              <a:rPr lang="it-IT" b="1" i="1" dirty="0" smtClean="0">
                <a:solidFill>
                  <a:srgbClr val="FF9B00"/>
                </a:solidFill>
              </a:rPr>
              <a:t>(coerenza delle politiche)</a:t>
            </a:r>
            <a:endParaRPr lang="it-IT" b="1" i="1" dirty="0">
              <a:solidFill>
                <a:srgbClr val="002060"/>
              </a:solidFill>
            </a:endParaRPr>
          </a:p>
          <a:p>
            <a:pPr lvl="0" algn="just">
              <a:buFont typeface="Wingdings" panose="05000000000000000000" pitchFamily="2" charset="2"/>
              <a:buChar char="v"/>
            </a:pPr>
            <a:r>
              <a:rPr lang="it-IT" dirty="0" smtClean="0">
                <a:solidFill>
                  <a:srgbClr val="002060"/>
                </a:solidFill>
              </a:rPr>
              <a:t>una </a:t>
            </a:r>
            <a:r>
              <a:rPr lang="it-IT" dirty="0">
                <a:solidFill>
                  <a:srgbClr val="002060"/>
                </a:solidFill>
              </a:rPr>
              <a:t>forte dimensione territoriale </a:t>
            </a:r>
            <a:r>
              <a:rPr lang="it-IT" dirty="0" smtClean="0">
                <a:solidFill>
                  <a:srgbClr val="002060"/>
                </a:solidFill>
              </a:rPr>
              <a:t>con elaborazione </a:t>
            </a:r>
            <a:r>
              <a:rPr lang="it-IT" dirty="0">
                <a:solidFill>
                  <a:srgbClr val="002060"/>
                </a:solidFill>
              </a:rPr>
              <a:t>di obiettivi e indicatori diversi per i diversi territori </a:t>
            </a:r>
            <a:r>
              <a:rPr lang="it-IT" dirty="0" smtClean="0">
                <a:solidFill>
                  <a:srgbClr val="002060"/>
                </a:solidFill>
              </a:rPr>
              <a:t>europei</a:t>
            </a:r>
            <a:r>
              <a:rPr lang="it-IT" b="1" dirty="0" smtClean="0">
                <a:solidFill>
                  <a:srgbClr val="FF0000"/>
                </a:solidFill>
              </a:rPr>
              <a:t> </a:t>
            </a:r>
            <a:r>
              <a:rPr lang="it-IT" b="1" i="1" dirty="0" smtClean="0">
                <a:solidFill>
                  <a:srgbClr val="FF0000"/>
                </a:solidFill>
              </a:rPr>
              <a:t>(partecipazione)</a:t>
            </a:r>
            <a:r>
              <a:rPr lang="it-IT" b="1" dirty="0" smtClean="0">
                <a:solidFill>
                  <a:srgbClr val="002060"/>
                </a:solidFill>
              </a:rPr>
              <a:t> </a:t>
            </a:r>
            <a:endParaRPr lang="it-IT" b="1" dirty="0">
              <a:solidFill>
                <a:srgbClr val="002060"/>
              </a:solidFill>
            </a:endParaRPr>
          </a:p>
          <a:p>
            <a:pPr lvl="0" algn="just">
              <a:buFont typeface="Wingdings" panose="05000000000000000000" pitchFamily="2" charset="2"/>
              <a:buChar char="v"/>
            </a:pPr>
            <a:r>
              <a:rPr lang="it-IT" dirty="0" smtClean="0">
                <a:solidFill>
                  <a:srgbClr val="002060"/>
                </a:solidFill>
              </a:rPr>
              <a:t>l’elaborazione </a:t>
            </a:r>
            <a:r>
              <a:rPr lang="it-IT" dirty="0">
                <a:solidFill>
                  <a:srgbClr val="002060"/>
                </a:solidFill>
              </a:rPr>
              <a:t>in </a:t>
            </a:r>
            <a:r>
              <a:rPr lang="it-IT" b="1" i="1" dirty="0">
                <a:solidFill>
                  <a:srgbClr val="00B0F0"/>
                </a:solidFill>
              </a:rPr>
              <a:t>partenariato</a:t>
            </a:r>
            <a:r>
              <a:rPr lang="it-IT" dirty="0" smtClean="0">
                <a:solidFill>
                  <a:srgbClr val="002060"/>
                </a:solidFill>
              </a:rPr>
              <a:t> </a:t>
            </a:r>
            <a:r>
              <a:rPr lang="it-IT" dirty="0">
                <a:solidFill>
                  <a:srgbClr val="002060"/>
                </a:solidFill>
              </a:rPr>
              <a:t>dei Programmi nazionali di riforma, basati su raccomandazioni specifiche definite anche a livello territoriale. </a:t>
            </a:r>
            <a:r>
              <a:rPr lang="it-IT" b="1" i="1" dirty="0" smtClean="0">
                <a:solidFill>
                  <a:srgbClr val="E46C0A"/>
                </a:solidFill>
              </a:rPr>
              <a:t>(mentalità </a:t>
            </a:r>
            <a:r>
              <a:rPr lang="it-IT" b="1" i="1" dirty="0">
                <a:solidFill>
                  <a:srgbClr val="E46C0A"/>
                </a:solidFill>
              </a:rPr>
              <a:t>europea) </a:t>
            </a:r>
            <a:endParaRPr lang="it-IT" dirty="0">
              <a:solidFill>
                <a:srgbClr val="002060"/>
              </a:solidFill>
            </a:endParaRPr>
          </a:p>
          <a:p>
            <a:pPr marL="0" indent="0">
              <a:buNone/>
            </a:pPr>
            <a:r>
              <a:rPr lang="it-IT" b="1" dirty="0"/>
              <a:t>IN SINTESI: </a:t>
            </a:r>
            <a:r>
              <a:rPr lang="it-IT" sz="2000" b="1" dirty="0"/>
              <a:t>una reale attuazione della </a:t>
            </a:r>
            <a:r>
              <a:rPr lang="it-IT" b="1" i="1" dirty="0">
                <a:solidFill>
                  <a:srgbClr val="0070C0"/>
                </a:solidFill>
              </a:rPr>
              <a:t>GOVERNANCE MULTILIVELLO</a:t>
            </a:r>
            <a:endParaRPr lang="it-IT" dirty="0">
              <a:solidFill>
                <a:srgbClr val="0070C0"/>
              </a:solidFill>
            </a:endParaRPr>
          </a:p>
          <a:p>
            <a:pPr marL="0" indent="0">
              <a:buNone/>
            </a:pPr>
            <a:endParaRPr lang="it-IT" dirty="0"/>
          </a:p>
        </p:txBody>
      </p:sp>
    </p:spTree>
    <p:extLst>
      <p:ext uri="{BB962C8B-B14F-4D97-AF65-F5344CB8AC3E}">
        <p14:creationId xmlns:p14="http://schemas.microsoft.com/office/powerpoint/2010/main" val="3000020905"/>
      </p:ext>
    </p:extLst>
  </p:cSld>
  <p:clrMapOvr>
    <a:masterClrMapping/>
  </p:clrMapOvr>
  <p:transition spd="med" advClick="0"/>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727200" y="873222"/>
            <a:ext cx="9448800" cy="587829"/>
          </a:xfrm>
        </p:spPr>
        <p:txBody>
          <a:bodyPr/>
          <a:lstStyle/>
          <a:p>
            <a:pPr algn="ctr"/>
            <a:r>
              <a:rPr lang="it-IT" sz="2800" dirty="0" smtClean="0">
                <a:solidFill>
                  <a:srgbClr val="FE9E0C"/>
                </a:solidFill>
              </a:rPr>
              <a:t>Elementi organizzativi della GML individuati </a:t>
            </a:r>
            <a:r>
              <a:rPr lang="it-IT" sz="2800" dirty="0">
                <a:solidFill>
                  <a:srgbClr val="FE9E0C"/>
                </a:solidFill>
              </a:rPr>
              <a:t>dal </a:t>
            </a:r>
            <a:r>
              <a:rPr lang="it-IT" sz="2800" dirty="0" err="1">
                <a:solidFill>
                  <a:srgbClr val="FE9E0C"/>
                </a:solidFill>
              </a:rPr>
              <a:t>CdR</a:t>
            </a:r>
            <a:endParaRPr lang="it-IT" sz="2800" dirty="0">
              <a:solidFill>
                <a:srgbClr val="FE9E0C"/>
              </a:solidFill>
            </a:endParaRPr>
          </a:p>
        </p:txBody>
      </p:sp>
      <p:sp>
        <p:nvSpPr>
          <p:cNvPr id="3" name="Segnaposto contenuto 2"/>
          <p:cNvSpPr>
            <a:spLocks noGrp="1"/>
          </p:cNvSpPr>
          <p:nvPr>
            <p:ph idx="1"/>
          </p:nvPr>
        </p:nvSpPr>
        <p:spPr>
          <a:xfrm>
            <a:off x="1551214" y="1563990"/>
            <a:ext cx="9862457" cy="5029200"/>
          </a:xfrm>
        </p:spPr>
        <p:txBody>
          <a:bodyPr/>
          <a:lstStyle/>
          <a:p>
            <a:pPr lvl="0" algn="just"/>
            <a:r>
              <a:rPr lang="it-IT" sz="2300" b="1" dirty="0"/>
              <a:t>c</a:t>
            </a:r>
            <a:r>
              <a:rPr lang="it-IT" sz="2300" b="1" dirty="0" smtClean="0"/>
              <a:t>oordinamento </a:t>
            </a:r>
            <a:r>
              <a:rPr lang="it-IT" sz="2300" b="1" dirty="0"/>
              <a:t>tra le </a:t>
            </a:r>
            <a:r>
              <a:rPr lang="it-IT" sz="2300" b="1" dirty="0" smtClean="0"/>
              <a:t>politiche: </a:t>
            </a:r>
            <a:r>
              <a:rPr lang="it-IT" sz="2300" dirty="0" smtClean="0"/>
              <a:t>tutti gli accordi lo includono</a:t>
            </a:r>
            <a:r>
              <a:rPr lang="it-IT" sz="2300" b="1" dirty="0" smtClean="0"/>
              <a:t>, </a:t>
            </a:r>
            <a:r>
              <a:rPr lang="it-IT" sz="2300" dirty="0" smtClean="0"/>
              <a:t>anche se in forme diverse </a:t>
            </a:r>
            <a:r>
              <a:rPr lang="it-IT" sz="2300" dirty="0"/>
              <a:t>(verticale, orizzontale e funzionale</a:t>
            </a:r>
            <a:r>
              <a:rPr lang="it-IT" sz="2300" dirty="0" smtClean="0"/>
              <a:t>);</a:t>
            </a:r>
          </a:p>
          <a:p>
            <a:pPr lvl="0" algn="just"/>
            <a:r>
              <a:rPr lang="it-IT" sz="2300" b="1" dirty="0"/>
              <a:t>s</a:t>
            </a:r>
            <a:r>
              <a:rPr lang="it-IT" sz="2300" b="1" dirty="0" smtClean="0"/>
              <a:t>ufficiente </a:t>
            </a:r>
            <a:r>
              <a:rPr lang="it-IT" sz="2300" b="1" dirty="0"/>
              <a:t>capacità </a:t>
            </a:r>
            <a:r>
              <a:rPr lang="it-IT" sz="2300" b="1" dirty="0" smtClean="0"/>
              <a:t>amministrativa: </a:t>
            </a:r>
            <a:r>
              <a:rPr lang="it-IT" sz="2300" dirty="0" smtClean="0"/>
              <a:t>aiuta </a:t>
            </a:r>
            <a:r>
              <a:rPr lang="it-IT" sz="2300" dirty="0"/>
              <a:t>le nuove forme organizzative, le procedure e le </a:t>
            </a:r>
            <a:r>
              <a:rPr lang="it-IT" sz="2300" dirty="0" smtClean="0"/>
              <a:t>competenze. E’ </a:t>
            </a:r>
            <a:r>
              <a:rPr lang="it-IT" sz="2300" dirty="0"/>
              <a:t>prerequisito per il cambiamento;</a:t>
            </a:r>
          </a:p>
          <a:p>
            <a:pPr lvl="0" algn="just"/>
            <a:r>
              <a:rPr lang="it-IT" sz="2300" b="1" dirty="0"/>
              <a:t>m</a:t>
            </a:r>
            <a:r>
              <a:rPr lang="it-IT" sz="2300" b="1" dirty="0" smtClean="0"/>
              <a:t>obilitazione </a:t>
            </a:r>
            <a:r>
              <a:rPr lang="it-IT" sz="2300" b="1" dirty="0"/>
              <a:t>degli stakeholder </a:t>
            </a:r>
            <a:r>
              <a:rPr lang="it-IT" sz="2300" dirty="0"/>
              <a:t>è richiesta lungo tutto il processo, dalla progettazione all’implementazione e monitoraggio. Questo può </a:t>
            </a:r>
            <a:r>
              <a:rPr lang="it-IT" sz="2300" dirty="0" smtClean="0"/>
              <a:t>avvenire in </a:t>
            </a:r>
            <a:r>
              <a:rPr lang="it-IT" sz="2300" dirty="0"/>
              <a:t>diversi modi, spaziando dal partenariato agli accordi contrattuali;</a:t>
            </a:r>
          </a:p>
          <a:p>
            <a:pPr lvl="0" algn="just"/>
            <a:r>
              <a:rPr lang="it-IT" sz="2300" b="1" dirty="0" smtClean="0"/>
              <a:t>diverse </a:t>
            </a:r>
            <a:r>
              <a:rPr lang="it-IT" sz="2300" b="1" dirty="0"/>
              <a:t>modalità di </a:t>
            </a:r>
            <a:r>
              <a:rPr lang="it-IT" sz="2300" b="1" i="1" dirty="0" err="1"/>
              <a:t>governance</a:t>
            </a:r>
            <a:r>
              <a:rPr lang="it-IT" sz="2300" b="1" dirty="0"/>
              <a:t> </a:t>
            </a:r>
            <a:r>
              <a:rPr lang="it-IT" sz="2300" b="1" dirty="0" smtClean="0"/>
              <a:t>+ o - formali </a:t>
            </a:r>
            <a:r>
              <a:rPr lang="it-IT" sz="2300" dirty="0" smtClean="0"/>
              <a:t>(accordi contrattuali, direttive</a:t>
            </a:r>
            <a:r>
              <a:rPr lang="it-IT" sz="2300" dirty="0"/>
              <a:t>, </a:t>
            </a:r>
            <a:r>
              <a:rPr lang="it-IT" sz="2300" dirty="0" smtClean="0"/>
              <a:t>misure </a:t>
            </a:r>
            <a:r>
              <a:rPr lang="it-IT" sz="2300" dirty="0"/>
              <a:t>per gli </a:t>
            </a:r>
            <a:r>
              <a:rPr lang="it-IT" sz="2300" dirty="0" smtClean="0"/>
              <a:t>incentivi, altri </a:t>
            </a:r>
            <a:r>
              <a:rPr lang="it-IT" sz="2300" dirty="0"/>
              <a:t>accordi </a:t>
            </a:r>
            <a:r>
              <a:rPr lang="it-IT" sz="2300" dirty="0" smtClean="0"/>
              <a:t>informali);</a:t>
            </a:r>
            <a:endParaRPr lang="it-IT" sz="2300" dirty="0"/>
          </a:p>
          <a:p>
            <a:pPr lvl="0" algn="just"/>
            <a:r>
              <a:rPr lang="it-IT" sz="2300" b="1" dirty="0" smtClean="0"/>
              <a:t>disposizioni </a:t>
            </a:r>
            <a:r>
              <a:rPr lang="it-IT" sz="2300" b="1" dirty="0"/>
              <a:t>pragmatiche</a:t>
            </a:r>
            <a:r>
              <a:rPr lang="it-IT" sz="2300" dirty="0"/>
              <a:t>, </a:t>
            </a:r>
            <a:r>
              <a:rPr lang="it-IT" sz="2300" dirty="0" smtClean="0"/>
              <a:t>inclusi metodi, tecniche e strumenti; </a:t>
            </a:r>
          </a:p>
          <a:p>
            <a:pPr lvl="0" algn="just"/>
            <a:r>
              <a:rPr lang="it-IT" sz="2300" dirty="0" smtClean="0"/>
              <a:t>partecipazione di </a:t>
            </a:r>
            <a:r>
              <a:rPr lang="it-IT" sz="2300" b="1" dirty="0"/>
              <a:t>stakeholder amministrativi </a:t>
            </a:r>
            <a:r>
              <a:rPr lang="it-IT" sz="2300" b="1" dirty="0" smtClean="0"/>
              <a:t>e politici;</a:t>
            </a:r>
          </a:p>
          <a:p>
            <a:pPr lvl="0" algn="just"/>
            <a:r>
              <a:rPr lang="it-IT" sz="2300" b="1" dirty="0"/>
              <a:t>a</a:t>
            </a:r>
            <a:r>
              <a:rPr lang="it-IT" sz="2300" b="1" dirty="0" smtClean="0"/>
              <a:t>dattabilità </a:t>
            </a:r>
            <a:r>
              <a:rPr lang="it-IT" sz="2300" dirty="0" smtClean="0"/>
              <a:t>a tutti i contesti.</a:t>
            </a:r>
          </a:p>
          <a:p>
            <a:pPr lvl="0"/>
            <a:endParaRPr lang="it-IT" b="1" dirty="0"/>
          </a:p>
        </p:txBody>
      </p:sp>
    </p:spTree>
    <p:extLst>
      <p:ext uri="{BB962C8B-B14F-4D97-AF65-F5344CB8AC3E}">
        <p14:creationId xmlns:p14="http://schemas.microsoft.com/office/powerpoint/2010/main" val="1433329382"/>
      </p:ext>
    </p:extLst>
  </p:cSld>
  <p:clrMapOvr>
    <a:masterClrMapping/>
  </p:clrMapOvr>
  <p:transition spd="med" advClick="0"/>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727200" y="878541"/>
            <a:ext cx="9448800" cy="519953"/>
          </a:xfrm>
        </p:spPr>
        <p:txBody>
          <a:bodyPr/>
          <a:lstStyle/>
          <a:p>
            <a:pPr algn="ctr"/>
            <a:r>
              <a:rPr lang="it-IT" sz="2800" dirty="0" smtClean="0">
                <a:solidFill>
                  <a:srgbClr val="FE9E0C"/>
                </a:solidFill>
              </a:rPr>
              <a:t>Esempi di</a:t>
            </a:r>
            <a:r>
              <a:rPr lang="it-IT" sz="2800" i="1" dirty="0" smtClean="0">
                <a:solidFill>
                  <a:srgbClr val="FE9E0C"/>
                </a:solidFill>
              </a:rPr>
              <a:t> </a:t>
            </a:r>
            <a:r>
              <a:rPr lang="it-IT" sz="2800" i="1" dirty="0" err="1" smtClean="0">
                <a:solidFill>
                  <a:srgbClr val="FE9E0C"/>
                </a:solidFill>
              </a:rPr>
              <a:t>governance</a:t>
            </a:r>
            <a:r>
              <a:rPr lang="it-IT" sz="2800" i="1" dirty="0" smtClean="0">
                <a:solidFill>
                  <a:srgbClr val="FE9E0C"/>
                </a:solidFill>
              </a:rPr>
              <a:t> </a:t>
            </a:r>
            <a:r>
              <a:rPr lang="it-IT" sz="2800" dirty="0" smtClean="0">
                <a:solidFill>
                  <a:srgbClr val="FE9E0C"/>
                </a:solidFill>
              </a:rPr>
              <a:t>multilivello (GML)</a:t>
            </a:r>
            <a:endParaRPr lang="it-IT" sz="2800" dirty="0">
              <a:solidFill>
                <a:srgbClr val="FE9E0C"/>
              </a:solidFill>
            </a:endParaRPr>
          </a:p>
        </p:txBody>
      </p:sp>
      <p:sp>
        <p:nvSpPr>
          <p:cNvPr id="3" name="Segnaposto contenuto 2"/>
          <p:cNvSpPr>
            <a:spLocks noGrp="1"/>
          </p:cNvSpPr>
          <p:nvPr>
            <p:ph idx="1"/>
          </p:nvPr>
        </p:nvSpPr>
        <p:spPr>
          <a:xfrm>
            <a:off x="1551213" y="1495739"/>
            <a:ext cx="9862457" cy="5531224"/>
          </a:xfrm>
        </p:spPr>
        <p:txBody>
          <a:bodyPr/>
          <a:lstStyle/>
          <a:p>
            <a:pPr algn="just"/>
            <a:r>
              <a:rPr lang="it-IT" sz="2300" dirty="0" smtClean="0"/>
              <a:t>Accordi di GML si stanno assumendo in diversi Stati membri per l’implementazione della Strategia </a:t>
            </a:r>
            <a:r>
              <a:rPr lang="it-IT" sz="2300" i="1" dirty="0" smtClean="0"/>
              <a:t>EU2020.</a:t>
            </a:r>
          </a:p>
          <a:p>
            <a:pPr algn="just"/>
            <a:endParaRPr lang="it-IT" sz="2300" i="1" dirty="0" smtClean="0"/>
          </a:p>
          <a:p>
            <a:pPr algn="just"/>
            <a:r>
              <a:rPr lang="it-IT" sz="2300" dirty="0" smtClean="0"/>
              <a:t>La 5° relazione del Comitato delle Regioni sul monitoraggio a favore della Strategia </a:t>
            </a:r>
            <a:r>
              <a:rPr lang="it-IT" sz="2300" i="1" dirty="0" smtClean="0"/>
              <a:t>Europa 2020 </a:t>
            </a:r>
            <a:r>
              <a:rPr lang="it-IT" sz="2300" dirty="0" smtClean="0"/>
              <a:t>contiene un esame di alcuni sistemi </a:t>
            </a:r>
            <a:r>
              <a:rPr lang="it-IT" sz="2300" i="1" dirty="0" smtClean="0"/>
              <a:t>(es. Patto dei Sindaci, contratti di progetto in Francia, accordi contrattuali in Lussemburgo, Community in Scozia, </a:t>
            </a:r>
            <a:r>
              <a:rPr lang="it-IT" sz="2300" i="1" dirty="0" err="1" smtClean="0"/>
              <a:t>MoorFutures</a:t>
            </a:r>
            <a:r>
              <a:rPr lang="it-IT" sz="2300" i="1" dirty="0" smtClean="0"/>
              <a:t> in Germania).</a:t>
            </a:r>
          </a:p>
          <a:p>
            <a:pPr algn="ctr">
              <a:buNone/>
            </a:pPr>
            <a:r>
              <a:rPr lang="it-IT" sz="2800" b="1" i="1" dirty="0" smtClean="0">
                <a:solidFill>
                  <a:srgbClr val="00B050"/>
                </a:solidFill>
              </a:rPr>
              <a:t>ATTENZIONE!!!</a:t>
            </a:r>
            <a:endParaRPr lang="it-IT" sz="2800" i="1" dirty="0" smtClean="0">
              <a:solidFill>
                <a:srgbClr val="00B050"/>
              </a:solidFill>
            </a:endParaRPr>
          </a:p>
          <a:p>
            <a:pPr algn="just"/>
            <a:r>
              <a:rPr lang="it-IT" sz="2300" dirty="0" smtClean="0"/>
              <a:t>La </a:t>
            </a:r>
            <a:r>
              <a:rPr lang="it-IT" sz="2300" b="1" dirty="0" smtClean="0"/>
              <a:t>Conferenza delle Regioni </a:t>
            </a:r>
            <a:r>
              <a:rPr lang="it-IT" sz="2300" dirty="0" smtClean="0"/>
              <a:t>nel </a:t>
            </a:r>
            <a:r>
              <a:rPr lang="it-IT" sz="2300" dirty="0" smtClean="0">
                <a:solidFill>
                  <a:srgbClr val="002060"/>
                </a:solidFill>
              </a:rPr>
              <a:t>suo contributo ha considerato </a:t>
            </a:r>
            <a:r>
              <a:rPr lang="it-IT" sz="2300" b="1" i="1" dirty="0" smtClean="0">
                <a:solidFill>
                  <a:srgbClr val="00B050"/>
                </a:solidFill>
              </a:rPr>
              <a:t>l’esperienza delle strategie macroregionali </a:t>
            </a:r>
            <a:r>
              <a:rPr lang="it-IT" sz="2300" b="1" dirty="0" smtClean="0"/>
              <a:t>portatrice di valore </a:t>
            </a:r>
            <a:r>
              <a:rPr lang="it-IT" sz="2300" dirty="0" smtClean="0"/>
              <a:t>per la realizzazione delle politiche europee; in quanto </a:t>
            </a:r>
            <a:r>
              <a:rPr lang="it-IT" sz="2300" b="1" dirty="0" smtClean="0"/>
              <a:t>dimensione </a:t>
            </a:r>
            <a:r>
              <a:rPr lang="it-IT" sz="2300" b="1" dirty="0" err="1" smtClean="0"/>
              <a:t>geo-amministrativa</a:t>
            </a:r>
            <a:r>
              <a:rPr lang="it-IT" sz="2300" b="1" dirty="0" smtClean="0"/>
              <a:t> che privilegia la logica di progetto </a:t>
            </a:r>
            <a:r>
              <a:rPr lang="it-IT" sz="2300" dirty="0" smtClean="0"/>
              <a:t>tra </a:t>
            </a:r>
            <a:r>
              <a:rPr lang="it-IT" sz="2300" b="1" dirty="0" smtClean="0"/>
              <a:t>Regioni, Stati e Unione Europea</a:t>
            </a:r>
            <a:r>
              <a:rPr lang="it-IT" sz="2300" dirty="0" smtClean="0"/>
              <a:t>, si propone per un </a:t>
            </a:r>
            <a:r>
              <a:rPr lang="it-IT" sz="2300" i="1" dirty="0" smtClean="0"/>
              <a:t>modello di sviluppo policentrico.</a:t>
            </a:r>
            <a:endParaRPr lang="it-IT" sz="2300" i="1" dirty="0"/>
          </a:p>
        </p:txBody>
      </p:sp>
    </p:spTree>
  </p:cSld>
  <p:clrMapOvr>
    <a:masterClrMapping/>
  </p:clrMapOvr>
  <p:transition spd="med" advClick="0"/>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727200" y="904461"/>
            <a:ext cx="9448800" cy="619539"/>
          </a:xfrm>
        </p:spPr>
        <p:txBody>
          <a:bodyPr/>
          <a:lstStyle/>
          <a:p>
            <a:pPr algn="ctr"/>
            <a:r>
              <a:rPr lang="it-IT" sz="2800" dirty="0" smtClean="0">
                <a:solidFill>
                  <a:srgbClr val="FE9E0C"/>
                </a:solidFill>
              </a:rPr>
              <a:t>GML: valore aggiunto e ostacoli persistenti</a:t>
            </a:r>
            <a:endParaRPr lang="it-IT" sz="2800" dirty="0">
              <a:solidFill>
                <a:srgbClr val="FE9E0C"/>
              </a:solidFill>
            </a:endParaRPr>
          </a:p>
        </p:txBody>
      </p:sp>
      <p:sp>
        <p:nvSpPr>
          <p:cNvPr id="3" name="Segnaposto contenuto 2"/>
          <p:cNvSpPr>
            <a:spLocks noGrp="1"/>
          </p:cNvSpPr>
          <p:nvPr>
            <p:ph idx="1"/>
          </p:nvPr>
        </p:nvSpPr>
        <p:spPr>
          <a:xfrm>
            <a:off x="1515717" y="1802292"/>
            <a:ext cx="9871765" cy="4767469"/>
          </a:xfrm>
        </p:spPr>
        <p:txBody>
          <a:bodyPr/>
          <a:lstStyle/>
          <a:p>
            <a:pPr marL="0" lvl="0" indent="0" algn="just">
              <a:buNone/>
            </a:pPr>
            <a:r>
              <a:rPr lang="it-IT" dirty="0" smtClean="0"/>
              <a:t>Anche se esorta alla creazione di scambi tematici multilaterali e analisi contrapposte tra Stati Membri e le loro città e </a:t>
            </a:r>
            <a:r>
              <a:rPr lang="it-IT" dirty="0"/>
              <a:t>R</a:t>
            </a:r>
            <a:r>
              <a:rPr lang="it-IT" dirty="0" smtClean="0"/>
              <a:t>egioni…</a:t>
            </a:r>
          </a:p>
          <a:p>
            <a:pPr marL="0" lvl="0" indent="0" algn="just">
              <a:buNone/>
            </a:pPr>
            <a:endParaRPr lang="it-IT" dirty="0" smtClean="0"/>
          </a:p>
          <a:p>
            <a:pPr marL="0" indent="0" algn="just">
              <a:buNone/>
            </a:pPr>
            <a:r>
              <a:rPr lang="it-IT" b="1" i="1" dirty="0" smtClean="0">
                <a:solidFill>
                  <a:srgbClr val="FE9E0C"/>
                </a:solidFill>
              </a:rPr>
              <a:t>Tuttavia ancora la Commissione Europea nelle sue Comunicazioni</a:t>
            </a:r>
          </a:p>
          <a:p>
            <a:pPr lvl="0" algn="just"/>
            <a:r>
              <a:rPr lang="it-IT" b="1" dirty="0" smtClean="0"/>
              <a:t>non </a:t>
            </a:r>
            <a:r>
              <a:rPr lang="it-IT" b="1" dirty="0"/>
              <a:t>fa direttamente menzione della </a:t>
            </a:r>
            <a:r>
              <a:rPr lang="it-IT" b="1" i="1" dirty="0" err="1"/>
              <a:t>governance</a:t>
            </a:r>
            <a:r>
              <a:rPr lang="it-IT" b="1" dirty="0"/>
              <a:t> multilivello </a:t>
            </a:r>
            <a:r>
              <a:rPr lang="it-IT" dirty="0"/>
              <a:t>e fa riferimento al principio della </a:t>
            </a:r>
            <a:r>
              <a:rPr lang="it-IT" b="1" dirty="0" smtClean="0"/>
              <a:t>partenariato</a:t>
            </a:r>
            <a:r>
              <a:rPr lang="it-IT" dirty="0" smtClean="0"/>
              <a:t> </a:t>
            </a:r>
            <a:r>
              <a:rPr lang="it-IT" b="1" dirty="0"/>
              <a:t>solo </a:t>
            </a:r>
            <a:r>
              <a:rPr lang="it-IT" b="1" dirty="0" smtClean="0"/>
              <a:t>rispetto alla relazioni </a:t>
            </a:r>
            <a:r>
              <a:rPr lang="it-IT" b="1" dirty="0"/>
              <a:t>tra gli Stati Membri e la </a:t>
            </a:r>
            <a:r>
              <a:rPr lang="it-IT" b="1" dirty="0" smtClean="0"/>
              <a:t>Commissione europea</a:t>
            </a:r>
            <a:r>
              <a:rPr lang="it-IT" dirty="0" smtClean="0"/>
              <a:t>;</a:t>
            </a:r>
          </a:p>
          <a:p>
            <a:endParaRPr lang="it-IT" dirty="0" smtClean="0"/>
          </a:p>
          <a:p>
            <a:pPr algn="just"/>
            <a:r>
              <a:rPr lang="it-IT" dirty="0" smtClean="0"/>
              <a:t>chiede di assicurare condivisione a tutti gli </a:t>
            </a:r>
            <a:r>
              <a:rPr lang="it-IT" i="1" dirty="0" smtClean="0"/>
              <a:t>stakeholder</a:t>
            </a:r>
            <a:r>
              <a:rPr lang="it-IT" dirty="0"/>
              <a:t>, inclusi i Parlamenti Europeo e Nazionali – ma </a:t>
            </a:r>
            <a:r>
              <a:rPr lang="it-IT" b="1" dirty="0" smtClean="0"/>
              <a:t>non </a:t>
            </a:r>
            <a:r>
              <a:rPr lang="it-IT" b="1" dirty="0"/>
              <a:t>indirizza esplicitamente </a:t>
            </a:r>
            <a:r>
              <a:rPr lang="it-IT" b="1" dirty="0" smtClean="0"/>
              <a:t>il coordinamento </a:t>
            </a:r>
            <a:r>
              <a:rPr lang="it-IT" b="1" dirty="0"/>
              <a:t>tra tutti i livello di </a:t>
            </a:r>
            <a:r>
              <a:rPr lang="it-IT" b="1" dirty="0" smtClean="0"/>
              <a:t>governo, senza citare quindi il livello regionale.</a:t>
            </a:r>
            <a:endParaRPr lang="it-IT" b="1" i="1" dirty="0">
              <a:solidFill>
                <a:schemeClr val="tx2">
                  <a:lumMod val="10000"/>
                </a:schemeClr>
              </a:solidFill>
            </a:endParaRPr>
          </a:p>
        </p:txBody>
      </p:sp>
    </p:spTree>
    <p:extLst>
      <p:ext uri="{BB962C8B-B14F-4D97-AF65-F5344CB8AC3E}">
        <p14:creationId xmlns:p14="http://schemas.microsoft.com/office/powerpoint/2010/main" val="601870433"/>
      </p:ext>
    </p:extLst>
  </p:cSld>
  <p:clrMapOvr>
    <a:masterClrMapping/>
  </p:clrMapOvr>
  <p:transition spd="med" advClick="0"/>
</p:sld>
</file>

<file path=ppt/theme/theme1.xml><?xml version="1.0" encoding="utf-8"?>
<a:theme xmlns:a="http://schemas.openxmlformats.org/drawingml/2006/main" name="Proporre una strategia">
  <a:themeElements>
    <a:clrScheme name="">
      <a:dk1>
        <a:srgbClr val="FFFFCC"/>
      </a:dk1>
      <a:lt1>
        <a:srgbClr val="FFFFFF"/>
      </a:lt1>
      <a:dk2>
        <a:srgbClr val="6699FF"/>
      </a:dk2>
      <a:lt2>
        <a:srgbClr val="FFCCFF"/>
      </a:lt2>
      <a:accent1>
        <a:srgbClr val="00CC99"/>
      </a:accent1>
      <a:accent2>
        <a:srgbClr val="FFFF66"/>
      </a:accent2>
      <a:accent3>
        <a:srgbClr val="B8CAFF"/>
      </a:accent3>
      <a:accent4>
        <a:srgbClr val="DADADA"/>
      </a:accent4>
      <a:accent5>
        <a:srgbClr val="AAE2CA"/>
      </a:accent5>
      <a:accent6>
        <a:srgbClr val="E7E75C"/>
      </a:accent6>
      <a:hlink>
        <a:srgbClr val="336699"/>
      </a:hlink>
      <a:folHlink>
        <a:srgbClr val="000099"/>
      </a:folHlink>
    </a:clrScheme>
    <a:fontScheme name="Proporre una strategi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1123950" rtl="0" eaLnBrk="1" fontAlgn="base" latinLnBrk="0" hangingPunct="1">
          <a:lnSpc>
            <a:spcPct val="100000"/>
          </a:lnSpc>
          <a:spcBef>
            <a:spcPct val="20000"/>
          </a:spcBef>
          <a:spcAft>
            <a:spcPct val="0"/>
          </a:spcAft>
          <a:buClr>
            <a:srgbClr val="FF9900"/>
          </a:buClr>
          <a:buSzPct val="75000"/>
          <a:buFont typeface="Wingdings" pitchFamily="2" charset="2"/>
          <a:buNone/>
          <a:tabLst/>
          <a:defRPr kumimoji="0" lang="en-US" sz="2400" b="0" i="0" u="none" strike="noStrike" cap="none" normalizeH="0" baseline="0" smtClean="0">
            <a:ln>
              <a:noFill/>
            </a:ln>
            <a:solidFill>
              <a:schemeClr val="folHlink"/>
            </a:solidFill>
            <a:effectLst/>
            <a:latin typeface="Arial"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1123950" rtl="0" eaLnBrk="1" fontAlgn="base" latinLnBrk="0" hangingPunct="1">
          <a:lnSpc>
            <a:spcPct val="100000"/>
          </a:lnSpc>
          <a:spcBef>
            <a:spcPct val="20000"/>
          </a:spcBef>
          <a:spcAft>
            <a:spcPct val="0"/>
          </a:spcAft>
          <a:buClr>
            <a:srgbClr val="FF9900"/>
          </a:buClr>
          <a:buSzPct val="75000"/>
          <a:buFont typeface="Wingdings" pitchFamily="2" charset="2"/>
          <a:buNone/>
          <a:tabLst/>
          <a:defRPr kumimoji="0" lang="en-US" sz="2400" b="0" i="0" u="none" strike="noStrike" cap="none" normalizeH="0" baseline="0" smtClean="0">
            <a:ln>
              <a:noFill/>
            </a:ln>
            <a:solidFill>
              <a:schemeClr val="folHlink"/>
            </a:solidFill>
            <a:effectLst/>
            <a:latin typeface="Arial" charset="0"/>
          </a:defRPr>
        </a:defPPr>
      </a:lstStyle>
    </a:lnDef>
  </a:objectDefaults>
  <a:extraClrSchemeLst>
    <a:extraClrScheme>
      <a:clrScheme name="Proporre una strategia 1">
        <a:dk1>
          <a:srgbClr val="009999"/>
        </a:dk1>
        <a:lt1>
          <a:srgbClr val="FFFFFF"/>
        </a:lt1>
        <a:dk2>
          <a:srgbClr val="000066"/>
        </a:dk2>
        <a:lt2>
          <a:srgbClr val="339966"/>
        </a:lt2>
        <a:accent1>
          <a:srgbClr val="00CC99"/>
        </a:accent1>
        <a:accent2>
          <a:srgbClr val="0099CC"/>
        </a:accent2>
        <a:accent3>
          <a:srgbClr val="AAAAB8"/>
        </a:accent3>
        <a:accent4>
          <a:srgbClr val="DADADA"/>
        </a:accent4>
        <a:accent5>
          <a:srgbClr val="AAE2CA"/>
        </a:accent5>
        <a:accent6>
          <a:srgbClr val="008AB9"/>
        </a:accent6>
        <a:hlink>
          <a:srgbClr val="336699"/>
        </a:hlink>
        <a:folHlink>
          <a:srgbClr val="B2B2B2"/>
        </a:folHlink>
      </a:clrScheme>
      <a:clrMap bg1="dk2" tx1="lt1" bg2="dk1" tx2="lt2" accent1="accent1" accent2="accent2" accent3="accent3" accent4="accent4" accent5="accent5" accent6="accent6" hlink="hlink" folHlink="folHlink"/>
    </a:extraClrScheme>
    <a:extraClrScheme>
      <a:clrScheme name="Proporre una strategia 2">
        <a:dk1>
          <a:srgbClr val="000000"/>
        </a:dk1>
        <a:lt1>
          <a:srgbClr val="FFFFFF"/>
        </a:lt1>
        <a:dk2>
          <a:srgbClr val="009900"/>
        </a:dk2>
        <a:lt2>
          <a:srgbClr val="CC0000"/>
        </a:lt2>
        <a:accent1>
          <a:srgbClr val="CCCC00"/>
        </a:accent1>
        <a:accent2>
          <a:srgbClr val="3333CC"/>
        </a:accent2>
        <a:accent3>
          <a:srgbClr val="FFFFFF"/>
        </a:accent3>
        <a:accent4>
          <a:srgbClr val="000000"/>
        </a:accent4>
        <a:accent5>
          <a:srgbClr val="E2E2AA"/>
        </a:accent5>
        <a:accent6>
          <a:srgbClr val="2D2DB9"/>
        </a:accent6>
        <a:hlink>
          <a:srgbClr val="000000"/>
        </a:hlink>
        <a:folHlink>
          <a:srgbClr val="808080"/>
        </a:folHlink>
      </a:clrScheme>
      <a:clrMap bg1="lt1" tx1="dk1" bg2="lt2" tx2="dk2" accent1="accent1" accent2="accent2" accent3="accent3" accent4="accent4" accent5="accent5" accent6="accent6" hlink="hlink" folHlink="folHlink"/>
    </a:extraClrScheme>
    <a:extraClrScheme>
      <a:clrScheme name="Proporre una strategia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Proporre una strategia 4">
        <a:dk1>
          <a:srgbClr val="333399"/>
        </a:dk1>
        <a:lt1>
          <a:srgbClr val="FFFFCC"/>
        </a:lt1>
        <a:dk2>
          <a:srgbClr val="000000"/>
        </a:dk2>
        <a:lt2>
          <a:srgbClr val="0000FF"/>
        </a:lt2>
        <a:accent1>
          <a:srgbClr val="800000"/>
        </a:accent1>
        <a:accent2>
          <a:srgbClr val="3366CC"/>
        </a:accent2>
        <a:accent3>
          <a:srgbClr val="AAAAAA"/>
        </a:accent3>
        <a:accent4>
          <a:srgbClr val="DADAAE"/>
        </a:accent4>
        <a:accent5>
          <a:srgbClr val="C0AAAA"/>
        </a:accent5>
        <a:accent6>
          <a:srgbClr val="2D5CB9"/>
        </a:accent6>
        <a:hlink>
          <a:srgbClr val="FFFFFF"/>
        </a:hlink>
        <a:folHlink>
          <a:srgbClr val="B2B2B2"/>
        </a:folHlink>
      </a:clrScheme>
      <a:clrMap bg1="dk2" tx1="lt1" bg2="dk1" tx2="lt2" accent1="accent1" accent2="accent2" accent3="accent3" accent4="accent4" accent5="accent5" accent6="accent6" hlink="hlink" folHlink="folHlink"/>
    </a:extraClrScheme>
    <a:extraClrScheme>
      <a:clrScheme name="Proporre una strategia 5">
        <a:dk1>
          <a:srgbClr val="CC3300"/>
        </a:dk1>
        <a:lt1>
          <a:srgbClr val="FFFFCC"/>
        </a:lt1>
        <a:dk2>
          <a:srgbClr val="000000"/>
        </a:dk2>
        <a:lt2>
          <a:srgbClr val="CC6600"/>
        </a:lt2>
        <a:accent1>
          <a:srgbClr val="993300"/>
        </a:accent1>
        <a:accent2>
          <a:srgbClr val="808000"/>
        </a:accent2>
        <a:accent3>
          <a:srgbClr val="AAAAAA"/>
        </a:accent3>
        <a:accent4>
          <a:srgbClr val="DADAAE"/>
        </a:accent4>
        <a:accent5>
          <a:srgbClr val="CAADAA"/>
        </a:accent5>
        <a:accent6>
          <a:srgbClr val="7373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Proporre una strategia 6">
        <a:dk1>
          <a:srgbClr val="66CCFF"/>
        </a:dk1>
        <a:lt1>
          <a:srgbClr val="CCECFF"/>
        </a:lt1>
        <a:dk2>
          <a:srgbClr val="000000"/>
        </a:dk2>
        <a:lt2>
          <a:srgbClr val="9999FF"/>
        </a:lt2>
        <a:accent1>
          <a:srgbClr val="FFFFFF"/>
        </a:accent1>
        <a:accent2>
          <a:srgbClr val="99CCFF"/>
        </a:accent2>
        <a:accent3>
          <a:srgbClr val="AAAAAA"/>
        </a:accent3>
        <a:accent4>
          <a:srgbClr val="AEC9DA"/>
        </a:accent4>
        <a:accent5>
          <a:srgbClr val="FFFFFF"/>
        </a:accent5>
        <a:accent6>
          <a:srgbClr val="8AB9E7"/>
        </a:accent6>
        <a:hlink>
          <a:srgbClr val="CCECFF"/>
        </a:hlink>
        <a:folHlink>
          <a:srgbClr val="B2B2B2"/>
        </a:folHlink>
      </a:clrScheme>
      <a:clrMap bg1="dk2" tx1="lt1" bg2="dk1" tx2="lt2" accent1="accent1" accent2="accent2" accent3="accent3" accent4="accent4" accent5="accent5" accent6="accent6" hlink="hlink" folHlink="folHlink"/>
    </a:extraClrScheme>
    <a:extraClrScheme>
      <a:clrScheme name="Proporre una strategia 7">
        <a:dk1>
          <a:srgbClr val="993366"/>
        </a:dk1>
        <a:lt1>
          <a:srgbClr val="FFFFCC"/>
        </a:lt1>
        <a:dk2>
          <a:srgbClr val="333399"/>
        </a:dk2>
        <a:lt2>
          <a:srgbClr val="0066FF"/>
        </a:lt2>
        <a:accent1>
          <a:srgbClr val="6600FF"/>
        </a:accent1>
        <a:accent2>
          <a:srgbClr val="0099CC"/>
        </a:accent2>
        <a:accent3>
          <a:srgbClr val="ADADCA"/>
        </a:accent3>
        <a:accent4>
          <a:srgbClr val="DADAAE"/>
        </a:accent4>
        <a:accent5>
          <a:srgbClr val="B8AAFF"/>
        </a:accent5>
        <a:accent6>
          <a:srgbClr val="008AB9"/>
        </a:accent6>
        <a:hlink>
          <a:srgbClr val="66FFFF"/>
        </a:hlink>
        <a:folHlink>
          <a:srgbClr val="B2B2B2"/>
        </a:folHlink>
      </a:clrScheme>
      <a:clrMap bg1="dk2" tx1="lt1" bg2="dk1" tx2="lt2" accent1="accent1" accent2="accent2" accent3="accent3" accent4="accent4" accent5="accent5" accent6="accent6" hlink="hlink" folHlink="folHlink"/>
    </a:extraClrScheme>
    <a:extraClrScheme>
      <a:clrScheme name="Proporre una strategia 8">
        <a:dk1>
          <a:srgbClr val="993366"/>
        </a:dk1>
        <a:lt1>
          <a:srgbClr val="EAEAEA"/>
        </a:lt1>
        <a:dk2>
          <a:srgbClr val="660066"/>
        </a:dk2>
        <a:lt2>
          <a:srgbClr val="CC0000"/>
        </a:lt2>
        <a:accent1>
          <a:srgbClr val="A50021"/>
        </a:accent1>
        <a:accent2>
          <a:srgbClr val="660033"/>
        </a:accent2>
        <a:accent3>
          <a:srgbClr val="B8AAB8"/>
        </a:accent3>
        <a:accent4>
          <a:srgbClr val="C8C8C8"/>
        </a:accent4>
        <a:accent5>
          <a:srgbClr val="CFAAAB"/>
        </a:accent5>
        <a:accent6>
          <a:srgbClr val="5C002D"/>
        </a:accent6>
        <a:hlink>
          <a:srgbClr val="CC9900"/>
        </a:hlink>
        <a:folHlink>
          <a:srgbClr val="B2B2B2"/>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Proporre una strategia">
  <a:themeElements>
    <a:clrScheme name="">
      <a:dk1>
        <a:srgbClr val="FFFFCC"/>
      </a:dk1>
      <a:lt1>
        <a:srgbClr val="FFFFFF"/>
      </a:lt1>
      <a:dk2>
        <a:srgbClr val="6699FF"/>
      </a:dk2>
      <a:lt2>
        <a:srgbClr val="FFCCFF"/>
      </a:lt2>
      <a:accent1>
        <a:srgbClr val="00CC99"/>
      </a:accent1>
      <a:accent2>
        <a:srgbClr val="FFFF66"/>
      </a:accent2>
      <a:accent3>
        <a:srgbClr val="B8CAFF"/>
      </a:accent3>
      <a:accent4>
        <a:srgbClr val="DADADA"/>
      </a:accent4>
      <a:accent5>
        <a:srgbClr val="AAE2CA"/>
      </a:accent5>
      <a:accent6>
        <a:srgbClr val="E7E75C"/>
      </a:accent6>
      <a:hlink>
        <a:srgbClr val="336699"/>
      </a:hlink>
      <a:folHlink>
        <a:srgbClr val="000099"/>
      </a:folHlink>
    </a:clrScheme>
    <a:fontScheme name="Proporre una strategi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1123950" rtl="0" eaLnBrk="1" fontAlgn="base" latinLnBrk="0" hangingPunct="1">
          <a:lnSpc>
            <a:spcPct val="100000"/>
          </a:lnSpc>
          <a:spcBef>
            <a:spcPct val="20000"/>
          </a:spcBef>
          <a:spcAft>
            <a:spcPct val="0"/>
          </a:spcAft>
          <a:buClr>
            <a:srgbClr val="FF9900"/>
          </a:buClr>
          <a:buSzPct val="75000"/>
          <a:buFont typeface="Wingdings" pitchFamily="2" charset="2"/>
          <a:buNone/>
          <a:tabLst/>
          <a:defRPr kumimoji="0" lang="en-US" sz="2400" b="0" i="0" u="none" strike="noStrike" cap="none" normalizeH="0" baseline="0" smtClean="0">
            <a:ln>
              <a:noFill/>
            </a:ln>
            <a:solidFill>
              <a:schemeClr val="folHlink"/>
            </a:solidFill>
            <a:effectLst/>
            <a:latin typeface="Arial"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1123950" rtl="0" eaLnBrk="1" fontAlgn="base" latinLnBrk="0" hangingPunct="1">
          <a:lnSpc>
            <a:spcPct val="100000"/>
          </a:lnSpc>
          <a:spcBef>
            <a:spcPct val="20000"/>
          </a:spcBef>
          <a:spcAft>
            <a:spcPct val="0"/>
          </a:spcAft>
          <a:buClr>
            <a:srgbClr val="FF9900"/>
          </a:buClr>
          <a:buSzPct val="75000"/>
          <a:buFont typeface="Wingdings" pitchFamily="2" charset="2"/>
          <a:buNone/>
          <a:tabLst/>
          <a:defRPr kumimoji="0" lang="en-US" sz="2400" b="0" i="0" u="none" strike="noStrike" cap="none" normalizeH="0" baseline="0" smtClean="0">
            <a:ln>
              <a:noFill/>
            </a:ln>
            <a:solidFill>
              <a:schemeClr val="folHlink"/>
            </a:solidFill>
            <a:effectLst/>
            <a:latin typeface="Arial" charset="0"/>
          </a:defRPr>
        </a:defPPr>
      </a:lstStyle>
    </a:lnDef>
  </a:objectDefaults>
  <a:extraClrSchemeLst>
    <a:extraClrScheme>
      <a:clrScheme name="Proporre una strategia 1">
        <a:dk1>
          <a:srgbClr val="009999"/>
        </a:dk1>
        <a:lt1>
          <a:srgbClr val="FFFFFF"/>
        </a:lt1>
        <a:dk2>
          <a:srgbClr val="000066"/>
        </a:dk2>
        <a:lt2>
          <a:srgbClr val="339966"/>
        </a:lt2>
        <a:accent1>
          <a:srgbClr val="00CC99"/>
        </a:accent1>
        <a:accent2>
          <a:srgbClr val="0099CC"/>
        </a:accent2>
        <a:accent3>
          <a:srgbClr val="AAAAB8"/>
        </a:accent3>
        <a:accent4>
          <a:srgbClr val="DADADA"/>
        </a:accent4>
        <a:accent5>
          <a:srgbClr val="AAE2CA"/>
        </a:accent5>
        <a:accent6>
          <a:srgbClr val="008AB9"/>
        </a:accent6>
        <a:hlink>
          <a:srgbClr val="336699"/>
        </a:hlink>
        <a:folHlink>
          <a:srgbClr val="B2B2B2"/>
        </a:folHlink>
      </a:clrScheme>
      <a:clrMap bg1="dk2" tx1="lt1" bg2="dk1" tx2="lt2" accent1="accent1" accent2="accent2" accent3="accent3" accent4="accent4" accent5="accent5" accent6="accent6" hlink="hlink" folHlink="folHlink"/>
    </a:extraClrScheme>
    <a:extraClrScheme>
      <a:clrScheme name="Proporre una strategia 2">
        <a:dk1>
          <a:srgbClr val="000000"/>
        </a:dk1>
        <a:lt1>
          <a:srgbClr val="FFFFFF"/>
        </a:lt1>
        <a:dk2>
          <a:srgbClr val="009900"/>
        </a:dk2>
        <a:lt2>
          <a:srgbClr val="CC0000"/>
        </a:lt2>
        <a:accent1>
          <a:srgbClr val="CCCC00"/>
        </a:accent1>
        <a:accent2>
          <a:srgbClr val="3333CC"/>
        </a:accent2>
        <a:accent3>
          <a:srgbClr val="FFFFFF"/>
        </a:accent3>
        <a:accent4>
          <a:srgbClr val="000000"/>
        </a:accent4>
        <a:accent5>
          <a:srgbClr val="E2E2AA"/>
        </a:accent5>
        <a:accent6>
          <a:srgbClr val="2D2DB9"/>
        </a:accent6>
        <a:hlink>
          <a:srgbClr val="000000"/>
        </a:hlink>
        <a:folHlink>
          <a:srgbClr val="808080"/>
        </a:folHlink>
      </a:clrScheme>
      <a:clrMap bg1="lt1" tx1="dk1" bg2="lt2" tx2="dk2" accent1="accent1" accent2="accent2" accent3="accent3" accent4="accent4" accent5="accent5" accent6="accent6" hlink="hlink" folHlink="folHlink"/>
    </a:extraClrScheme>
    <a:extraClrScheme>
      <a:clrScheme name="Proporre una strategia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Proporre una strategia 4">
        <a:dk1>
          <a:srgbClr val="333399"/>
        </a:dk1>
        <a:lt1>
          <a:srgbClr val="FFFFCC"/>
        </a:lt1>
        <a:dk2>
          <a:srgbClr val="000000"/>
        </a:dk2>
        <a:lt2>
          <a:srgbClr val="0000FF"/>
        </a:lt2>
        <a:accent1>
          <a:srgbClr val="800000"/>
        </a:accent1>
        <a:accent2>
          <a:srgbClr val="3366CC"/>
        </a:accent2>
        <a:accent3>
          <a:srgbClr val="AAAAAA"/>
        </a:accent3>
        <a:accent4>
          <a:srgbClr val="DADAAE"/>
        </a:accent4>
        <a:accent5>
          <a:srgbClr val="C0AAAA"/>
        </a:accent5>
        <a:accent6>
          <a:srgbClr val="2D5CB9"/>
        </a:accent6>
        <a:hlink>
          <a:srgbClr val="FFFFFF"/>
        </a:hlink>
        <a:folHlink>
          <a:srgbClr val="B2B2B2"/>
        </a:folHlink>
      </a:clrScheme>
      <a:clrMap bg1="dk2" tx1="lt1" bg2="dk1" tx2="lt2" accent1="accent1" accent2="accent2" accent3="accent3" accent4="accent4" accent5="accent5" accent6="accent6" hlink="hlink" folHlink="folHlink"/>
    </a:extraClrScheme>
    <a:extraClrScheme>
      <a:clrScheme name="Proporre una strategia 5">
        <a:dk1>
          <a:srgbClr val="CC3300"/>
        </a:dk1>
        <a:lt1>
          <a:srgbClr val="FFFFCC"/>
        </a:lt1>
        <a:dk2>
          <a:srgbClr val="000000"/>
        </a:dk2>
        <a:lt2>
          <a:srgbClr val="CC6600"/>
        </a:lt2>
        <a:accent1>
          <a:srgbClr val="993300"/>
        </a:accent1>
        <a:accent2>
          <a:srgbClr val="808000"/>
        </a:accent2>
        <a:accent3>
          <a:srgbClr val="AAAAAA"/>
        </a:accent3>
        <a:accent4>
          <a:srgbClr val="DADAAE"/>
        </a:accent4>
        <a:accent5>
          <a:srgbClr val="CAADAA"/>
        </a:accent5>
        <a:accent6>
          <a:srgbClr val="7373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Proporre una strategia 6">
        <a:dk1>
          <a:srgbClr val="66CCFF"/>
        </a:dk1>
        <a:lt1>
          <a:srgbClr val="CCECFF"/>
        </a:lt1>
        <a:dk2>
          <a:srgbClr val="000000"/>
        </a:dk2>
        <a:lt2>
          <a:srgbClr val="9999FF"/>
        </a:lt2>
        <a:accent1>
          <a:srgbClr val="FFFFFF"/>
        </a:accent1>
        <a:accent2>
          <a:srgbClr val="99CCFF"/>
        </a:accent2>
        <a:accent3>
          <a:srgbClr val="AAAAAA"/>
        </a:accent3>
        <a:accent4>
          <a:srgbClr val="AEC9DA"/>
        </a:accent4>
        <a:accent5>
          <a:srgbClr val="FFFFFF"/>
        </a:accent5>
        <a:accent6>
          <a:srgbClr val="8AB9E7"/>
        </a:accent6>
        <a:hlink>
          <a:srgbClr val="CCECFF"/>
        </a:hlink>
        <a:folHlink>
          <a:srgbClr val="B2B2B2"/>
        </a:folHlink>
      </a:clrScheme>
      <a:clrMap bg1="dk2" tx1="lt1" bg2="dk1" tx2="lt2" accent1="accent1" accent2="accent2" accent3="accent3" accent4="accent4" accent5="accent5" accent6="accent6" hlink="hlink" folHlink="folHlink"/>
    </a:extraClrScheme>
    <a:extraClrScheme>
      <a:clrScheme name="Proporre una strategia 7">
        <a:dk1>
          <a:srgbClr val="993366"/>
        </a:dk1>
        <a:lt1>
          <a:srgbClr val="FFFFCC"/>
        </a:lt1>
        <a:dk2>
          <a:srgbClr val="333399"/>
        </a:dk2>
        <a:lt2>
          <a:srgbClr val="0066FF"/>
        </a:lt2>
        <a:accent1>
          <a:srgbClr val="6600FF"/>
        </a:accent1>
        <a:accent2>
          <a:srgbClr val="0099CC"/>
        </a:accent2>
        <a:accent3>
          <a:srgbClr val="ADADCA"/>
        </a:accent3>
        <a:accent4>
          <a:srgbClr val="DADAAE"/>
        </a:accent4>
        <a:accent5>
          <a:srgbClr val="B8AAFF"/>
        </a:accent5>
        <a:accent6>
          <a:srgbClr val="008AB9"/>
        </a:accent6>
        <a:hlink>
          <a:srgbClr val="66FFFF"/>
        </a:hlink>
        <a:folHlink>
          <a:srgbClr val="B2B2B2"/>
        </a:folHlink>
      </a:clrScheme>
      <a:clrMap bg1="dk2" tx1="lt1" bg2="dk1" tx2="lt2" accent1="accent1" accent2="accent2" accent3="accent3" accent4="accent4" accent5="accent5" accent6="accent6" hlink="hlink" folHlink="folHlink"/>
    </a:extraClrScheme>
    <a:extraClrScheme>
      <a:clrScheme name="Proporre una strategia 8">
        <a:dk1>
          <a:srgbClr val="993366"/>
        </a:dk1>
        <a:lt1>
          <a:srgbClr val="EAEAEA"/>
        </a:lt1>
        <a:dk2>
          <a:srgbClr val="660066"/>
        </a:dk2>
        <a:lt2>
          <a:srgbClr val="CC0000"/>
        </a:lt2>
        <a:accent1>
          <a:srgbClr val="A50021"/>
        </a:accent1>
        <a:accent2>
          <a:srgbClr val="660033"/>
        </a:accent2>
        <a:accent3>
          <a:srgbClr val="B8AAB8"/>
        </a:accent3>
        <a:accent4>
          <a:srgbClr val="C8C8C8"/>
        </a:accent4>
        <a:accent5>
          <a:srgbClr val="CFAAAB"/>
        </a:accent5>
        <a:accent6>
          <a:srgbClr val="5C002D"/>
        </a:accent6>
        <a:hlink>
          <a:srgbClr val="CC9900"/>
        </a:hlink>
        <a:folHlink>
          <a:srgbClr val="B2B2B2"/>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3461</TotalTime>
  <Words>3592</Words>
  <Application>Microsoft Office PowerPoint</Application>
  <PresentationFormat>Widescreen</PresentationFormat>
  <Paragraphs>254</Paragraphs>
  <Slides>21</Slides>
  <Notes>20</Notes>
  <HiddenSlides>0</HiddenSlides>
  <MMClips>0</MMClips>
  <ScaleCrop>false</ScaleCrop>
  <HeadingPairs>
    <vt:vector size="6" baseType="variant">
      <vt:variant>
        <vt:lpstr>Caratteri utilizzati</vt:lpstr>
      </vt:variant>
      <vt:variant>
        <vt:i4>4</vt:i4>
      </vt:variant>
      <vt:variant>
        <vt:lpstr>Tema</vt:lpstr>
      </vt:variant>
      <vt:variant>
        <vt:i4>2</vt:i4>
      </vt:variant>
      <vt:variant>
        <vt:lpstr>Titoli diapositive</vt:lpstr>
      </vt:variant>
      <vt:variant>
        <vt:i4>21</vt:i4>
      </vt:variant>
    </vt:vector>
  </HeadingPairs>
  <TitlesOfParts>
    <vt:vector size="27" baseType="lpstr">
      <vt:lpstr>Arial</vt:lpstr>
      <vt:lpstr>Calibri</vt:lpstr>
      <vt:lpstr>Times New Roman</vt:lpstr>
      <vt:lpstr>Wingdings</vt:lpstr>
      <vt:lpstr>Proporre una strategia</vt:lpstr>
      <vt:lpstr>1_Proporre una strategia</vt:lpstr>
      <vt:lpstr>Il contributo delle Regioni italiane alla revisione intermedia della Strategia Europa 2020</vt:lpstr>
      <vt:lpstr>Le Regioni italiane e la revisione della  Strategia Europa 2020</vt:lpstr>
      <vt:lpstr>I precedenti e l’iter del contributo regionale </vt:lpstr>
      <vt:lpstr>I principi e i contenuti “funzionali”  della Dichiarazione di Atene </vt:lpstr>
      <vt:lpstr>Carta della governance multilivello in Europa I termini principali </vt:lpstr>
      <vt:lpstr>Contributo delle Regioni e delle Province autonome italiane alla consultazione pubblica della Commissione europea sulla revisione intermedia della Strategia Europa 2020</vt:lpstr>
      <vt:lpstr>Elementi organizzativi della GML individuati dal CdR</vt:lpstr>
      <vt:lpstr>Esempi di governance multilivello (GML)</vt:lpstr>
      <vt:lpstr>GML: valore aggiunto e ostacoli persistenti</vt:lpstr>
      <vt:lpstr>La 5° Relazione Monitoraggio del  Comitato delle Regioni sui PNR 2014 </vt:lpstr>
      <vt:lpstr>Swot Analysis Mid Term Review Eu 2020 COM(2015)100 finale </vt:lpstr>
      <vt:lpstr>Il Programma Nazionale di Riforma (PNR)</vt:lpstr>
      <vt:lpstr>Presentazione standard di PowerPoint</vt:lpstr>
      <vt:lpstr>Country Report 2015 - SWD(2015) 31 final/2 18.3.2015 Valutazione delle raccomandazioni 2014 </vt:lpstr>
      <vt:lpstr>Country Report 2015 - SWD(2015) 31 final/2 18.3.2015 Valutazione delle raccomandazioni 2014 </vt:lpstr>
      <vt:lpstr>Presentazione standard di PowerPoint</vt:lpstr>
      <vt:lpstr> Obiettivi Strategia Europa 2020</vt:lpstr>
      <vt:lpstr>Obiettivi Strategia Europa 2020  </vt:lpstr>
      <vt:lpstr>Il PNR delle Regioni e delle Province autonome 2015</vt:lpstr>
      <vt:lpstr>Dal PNR 2015 i traguardi regionali 2014 in sintesi (1)</vt:lpstr>
      <vt:lpstr>Dal PNR 2015 i traguardi regionali 2014 in sintesi (2)</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Art. 5 del D.lgs. 167/11 «Apprendistato di alta formazione e di  ricerca»: ruolo delle Regioni, target e finalità formative</dc:title>
  <dc:creator>Flavio Manieri</dc:creator>
  <cp:lastModifiedBy>Mariella Bucciarelli</cp:lastModifiedBy>
  <cp:revision>295</cp:revision>
  <cp:lastPrinted>2015-05-04T07:27:14Z</cp:lastPrinted>
  <dcterms:created xsi:type="dcterms:W3CDTF">2013-11-12T16:32:12Z</dcterms:created>
  <dcterms:modified xsi:type="dcterms:W3CDTF">2015-06-23T08:29:02Z</dcterms:modified>
</cp:coreProperties>
</file>