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330" r:id="rId3"/>
    <p:sldId id="331" r:id="rId4"/>
    <p:sldId id="328" r:id="rId5"/>
    <p:sldId id="278" r:id="rId6"/>
    <p:sldId id="326" r:id="rId7"/>
    <p:sldId id="327" r:id="rId8"/>
    <p:sldId id="329" r:id="rId9"/>
    <p:sldId id="299" r:id="rId10"/>
    <p:sldId id="300" r:id="rId11"/>
    <p:sldId id="302" r:id="rId12"/>
    <p:sldId id="303" r:id="rId13"/>
    <p:sldId id="304" r:id="rId14"/>
    <p:sldId id="305" r:id="rId15"/>
    <p:sldId id="306" r:id="rId16"/>
    <p:sldId id="282" r:id="rId17"/>
    <p:sldId id="321" r:id="rId18"/>
    <p:sldId id="295" r:id="rId19"/>
    <p:sldId id="308" r:id="rId20"/>
    <p:sldId id="285" r:id="rId21"/>
    <p:sldId id="322" r:id="rId22"/>
    <p:sldId id="286" r:id="rId23"/>
    <p:sldId id="312" r:id="rId24"/>
    <p:sldId id="287" r:id="rId25"/>
    <p:sldId id="313" r:id="rId26"/>
    <p:sldId id="288" r:id="rId27"/>
    <p:sldId id="314" r:id="rId28"/>
    <p:sldId id="289" r:id="rId29"/>
    <p:sldId id="315" r:id="rId30"/>
    <p:sldId id="290" r:id="rId31"/>
    <p:sldId id="316" r:id="rId32"/>
    <p:sldId id="291" r:id="rId33"/>
    <p:sldId id="317" r:id="rId34"/>
    <p:sldId id="292" r:id="rId35"/>
    <p:sldId id="318" r:id="rId36"/>
    <p:sldId id="293" r:id="rId37"/>
    <p:sldId id="319" r:id="rId38"/>
    <p:sldId id="294" r:id="rId39"/>
    <p:sldId id="320" r:id="rId40"/>
    <p:sldId id="323" r:id="rId41"/>
  </p:sldIdLst>
  <p:sldSz cx="12192000" cy="6858000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'Reg-CSR'!$B$1</c:f>
              <c:strCache>
                <c:ptCount val="1"/>
                <c:pt idx="0">
                  <c:v>CSR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'Reg-CSR'!$A$2:$A$22</c:f>
              <c:strCache>
                <c:ptCount val="21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PA BOLZANO</c:v>
                </c:pt>
                <c:pt idx="13">
                  <c:v>PA TRENTO</c:v>
                </c:pt>
                <c:pt idx="14">
                  <c:v>PUGLIA</c:v>
                </c:pt>
                <c:pt idx="15">
                  <c:v>SARDEGNA</c:v>
                </c:pt>
                <c:pt idx="16">
                  <c:v>SICILIA</c:v>
                </c:pt>
                <c:pt idx="17">
                  <c:v>TOSCANA</c:v>
                </c:pt>
                <c:pt idx="18">
                  <c:v>UMBRIA</c:v>
                </c:pt>
                <c:pt idx="19">
                  <c:v>VALLE D'AOSTA</c:v>
                </c:pt>
                <c:pt idx="20">
                  <c:v>VENETO</c:v>
                </c:pt>
              </c:strCache>
            </c:strRef>
          </c:cat>
          <c:val>
            <c:numRef>
              <c:f>'Reg-CSR'!$B$2:$B$22</c:f>
              <c:numCache>
                <c:formatCode>General</c:formatCode>
                <c:ptCount val="21"/>
                <c:pt idx="0">
                  <c:v>1</c:v>
                </c:pt>
                <c:pt idx="1">
                  <c:v>0</c:v>
                </c:pt>
                <c:pt idx="2">
                  <c:v>8</c:v>
                </c:pt>
                <c:pt idx="3">
                  <c:v>3</c:v>
                </c:pt>
                <c:pt idx="4">
                  <c:v>1</c:v>
                </c:pt>
                <c:pt idx="5">
                  <c:v>11</c:v>
                </c:pt>
                <c:pt idx="6">
                  <c:v>10</c:v>
                </c:pt>
                <c:pt idx="7">
                  <c:v>3</c:v>
                </c:pt>
                <c:pt idx="8">
                  <c:v>14</c:v>
                </c:pt>
                <c:pt idx="9">
                  <c:v>13</c:v>
                </c:pt>
                <c:pt idx="10">
                  <c:v>0</c:v>
                </c:pt>
                <c:pt idx="11">
                  <c:v>2</c:v>
                </c:pt>
                <c:pt idx="12">
                  <c:v>10</c:v>
                </c:pt>
                <c:pt idx="13">
                  <c:v>5</c:v>
                </c:pt>
                <c:pt idx="14">
                  <c:v>7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6</c:v>
                </c:pt>
                <c:pt idx="19">
                  <c:v>5</c:v>
                </c:pt>
                <c:pt idx="20">
                  <c:v>5</c:v>
                </c:pt>
              </c:numCache>
            </c:numRef>
          </c:val>
        </c:ser>
        <c:ser>
          <c:idx val="1"/>
          <c:order val="1"/>
          <c:tx>
            <c:strRef>
              <c:f>'Reg-CSR'!$C$1</c:f>
              <c:strCache>
                <c:ptCount val="1"/>
                <c:pt idx="0">
                  <c:v>CSR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'Reg-CSR'!$A$2:$A$22</c:f>
              <c:strCache>
                <c:ptCount val="21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PA BOLZANO</c:v>
                </c:pt>
                <c:pt idx="13">
                  <c:v>PA TRENTO</c:v>
                </c:pt>
                <c:pt idx="14">
                  <c:v>PUGLIA</c:v>
                </c:pt>
                <c:pt idx="15">
                  <c:v>SARDEGNA</c:v>
                </c:pt>
                <c:pt idx="16">
                  <c:v>SICILIA</c:v>
                </c:pt>
                <c:pt idx="17">
                  <c:v>TOSCANA</c:v>
                </c:pt>
                <c:pt idx="18">
                  <c:v>UMBRIA</c:v>
                </c:pt>
                <c:pt idx="19">
                  <c:v>VALLE D'AOSTA</c:v>
                </c:pt>
                <c:pt idx="20">
                  <c:v>VENETO</c:v>
                </c:pt>
              </c:strCache>
            </c:strRef>
          </c:cat>
          <c:val>
            <c:numRef>
              <c:f>'Reg-CSR'!$C$2:$C$22</c:f>
              <c:numCache>
                <c:formatCode>General</c:formatCode>
                <c:ptCount val="21"/>
                <c:pt idx="0">
                  <c:v>24</c:v>
                </c:pt>
                <c:pt idx="1">
                  <c:v>2</c:v>
                </c:pt>
                <c:pt idx="2">
                  <c:v>31</c:v>
                </c:pt>
                <c:pt idx="3">
                  <c:v>27</c:v>
                </c:pt>
                <c:pt idx="4">
                  <c:v>38</c:v>
                </c:pt>
                <c:pt idx="5">
                  <c:v>26</c:v>
                </c:pt>
                <c:pt idx="6">
                  <c:v>61</c:v>
                </c:pt>
                <c:pt idx="7">
                  <c:v>25</c:v>
                </c:pt>
                <c:pt idx="8">
                  <c:v>28</c:v>
                </c:pt>
                <c:pt idx="9">
                  <c:v>4</c:v>
                </c:pt>
                <c:pt idx="10">
                  <c:v>11</c:v>
                </c:pt>
                <c:pt idx="11">
                  <c:v>16</c:v>
                </c:pt>
                <c:pt idx="12">
                  <c:v>20</c:v>
                </c:pt>
                <c:pt idx="13">
                  <c:v>21</c:v>
                </c:pt>
                <c:pt idx="14">
                  <c:v>47</c:v>
                </c:pt>
                <c:pt idx="15">
                  <c:v>27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31</c:v>
                </c:pt>
                <c:pt idx="20">
                  <c:v>19</c:v>
                </c:pt>
              </c:numCache>
            </c:numRef>
          </c:val>
        </c:ser>
        <c:ser>
          <c:idx val="2"/>
          <c:order val="2"/>
          <c:tx>
            <c:strRef>
              <c:f>'Reg-CSR'!$D$1</c:f>
              <c:strCache>
                <c:ptCount val="1"/>
                <c:pt idx="0">
                  <c:v>CSR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'Reg-CSR'!$A$2:$A$22</c:f>
              <c:strCache>
                <c:ptCount val="21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PA BOLZANO</c:v>
                </c:pt>
                <c:pt idx="13">
                  <c:v>PA TRENTO</c:v>
                </c:pt>
                <c:pt idx="14">
                  <c:v>PUGLIA</c:v>
                </c:pt>
                <c:pt idx="15">
                  <c:v>SARDEGNA</c:v>
                </c:pt>
                <c:pt idx="16">
                  <c:v>SICILIA</c:v>
                </c:pt>
                <c:pt idx="17">
                  <c:v>TOSCANA</c:v>
                </c:pt>
                <c:pt idx="18">
                  <c:v>UMBRIA</c:v>
                </c:pt>
                <c:pt idx="19">
                  <c:v>VALLE D'AOSTA</c:v>
                </c:pt>
                <c:pt idx="20">
                  <c:v>VENETO</c:v>
                </c:pt>
              </c:strCache>
            </c:strRef>
          </c:cat>
          <c:val>
            <c:numRef>
              <c:f>'Reg-CSR'!$D$2:$D$22</c:f>
              <c:numCache>
                <c:formatCode>General</c:formatCode>
                <c:ptCount val="21"/>
                <c:pt idx="0">
                  <c:v>8</c:v>
                </c:pt>
                <c:pt idx="1">
                  <c:v>0</c:v>
                </c:pt>
                <c:pt idx="2">
                  <c:v>2</c:v>
                </c:pt>
                <c:pt idx="3">
                  <c:v>20</c:v>
                </c:pt>
                <c:pt idx="4">
                  <c:v>28</c:v>
                </c:pt>
                <c:pt idx="5">
                  <c:v>15</c:v>
                </c:pt>
                <c:pt idx="6">
                  <c:v>34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11</c:v>
                </c:pt>
                <c:pt idx="14">
                  <c:v>6</c:v>
                </c:pt>
                <c:pt idx="15">
                  <c:v>13</c:v>
                </c:pt>
                <c:pt idx="16">
                  <c:v>0</c:v>
                </c:pt>
                <c:pt idx="17">
                  <c:v>1</c:v>
                </c:pt>
                <c:pt idx="18">
                  <c:v>3</c:v>
                </c:pt>
                <c:pt idx="19">
                  <c:v>4</c:v>
                </c:pt>
                <c:pt idx="20">
                  <c:v>7</c:v>
                </c:pt>
              </c:numCache>
            </c:numRef>
          </c:val>
        </c:ser>
        <c:ser>
          <c:idx val="3"/>
          <c:order val="3"/>
          <c:tx>
            <c:strRef>
              <c:f>'Reg-CSR'!$E$1</c:f>
              <c:strCache>
                <c:ptCount val="1"/>
                <c:pt idx="0">
                  <c:v>CSR 4 + T 1 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'Reg-CSR'!$A$2:$A$22</c:f>
              <c:strCache>
                <c:ptCount val="21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PA BOLZANO</c:v>
                </c:pt>
                <c:pt idx="13">
                  <c:v>PA TRENTO</c:v>
                </c:pt>
                <c:pt idx="14">
                  <c:v>PUGLIA</c:v>
                </c:pt>
                <c:pt idx="15">
                  <c:v>SARDEGNA</c:v>
                </c:pt>
                <c:pt idx="16">
                  <c:v>SICILIA</c:v>
                </c:pt>
                <c:pt idx="17">
                  <c:v>TOSCANA</c:v>
                </c:pt>
                <c:pt idx="18">
                  <c:v>UMBRIA</c:v>
                </c:pt>
                <c:pt idx="19">
                  <c:v>VALLE D'AOSTA</c:v>
                </c:pt>
                <c:pt idx="20">
                  <c:v>VENETO</c:v>
                </c:pt>
              </c:strCache>
            </c:strRef>
          </c:cat>
          <c:val>
            <c:numRef>
              <c:f>'Reg-CSR'!$E$2:$E$22</c:f>
              <c:numCache>
                <c:formatCode>General</c:formatCode>
                <c:ptCount val="21"/>
                <c:pt idx="0">
                  <c:v>15</c:v>
                </c:pt>
                <c:pt idx="1">
                  <c:v>8</c:v>
                </c:pt>
                <c:pt idx="2">
                  <c:v>5</c:v>
                </c:pt>
                <c:pt idx="3">
                  <c:v>14</c:v>
                </c:pt>
                <c:pt idx="4">
                  <c:v>36</c:v>
                </c:pt>
                <c:pt idx="5">
                  <c:v>47</c:v>
                </c:pt>
                <c:pt idx="6">
                  <c:v>80</c:v>
                </c:pt>
                <c:pt idx="7">
                  <c:v>42</c:v>
                </c:pt>
                <c:pt idx="8">
                  <c:v>23</c:v>
                </c:pt>
                <c:pt idx="9">
                  <c:v>32</c:v>
                </c:pt>
                <c:pt idx="10">
                  <c:v>13</c:v>
                </c:pt>
                <c:pt idx="11">
                  <c:v>20</c:v>
                </c:pt>
                <c:pt idx="12">
                  <c:v>28</c:v>
                </c:pt>
                <c:pt idx="13">
                  <c:v>29</c:v>
                </c:pt>
                <c:pt idx="14">
                  <c:v>9</c:v>
                </c:pt>
                <c:pt idx="15">
                  <c:v>11</c:v>
                </c:pt>
                <c:pt idx="16">
                  <c:v>0</c:v>
                </c:pt>
                <c:pt idx="17">
                  <c:v>56</c:v>
                </c:pt>
                <c:pt idx="18">
                  <c:v>16</c:v>
                </c:pt>
                <c:pt idx="19">
                  <c:v>17</c:v>
                </c:pt>
                <c:pt idx="20">
                  <c:v>40</c:v>
                </c:pt>
              </c:numCache>
            </c:numRef>
          </c:val>
        </c:ser>
        <c:ser>
          <c:idx val="4"/>
          <c:order val="4"/>
          <c:tx>
            <c:strRef>
              <c:f>'Reg-CSR'!$F$1</c:f>
              <c:strCache>
                <c:ptCount val="1"/>
                <c:pt idx="0">
                  <c:v>CSR 4 + T 1 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'Reg-CSR'!$A$2:$A$22</c:f>
              <c:strCache>
                <c:ptCount val="21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PA BOLZANO</c:v>
                </c:pt>
                <c:pt idx="13">
                  <c:v>PA TRENTO</c:v>
                </c:pt>
                <c:pt idx="14">
                  <c:v>PUGLIA</c:v>
                </c:pt>
                <c:pt idx="15">
                  <c:v>SARDEGNA</c:v>
                </c:pt>
                <c:pt idx="16">
                  <c:v>SICILIA</c:v>
                </c:pt>
                <c:pt idx="17">
                  <c:v>TOSCANA</c:v>
                </c:pt>
                <c:pt idx="18">
                  <c:v>UMBRIA</c:v>
                </c:pt>
                <c:pt idx="19">
                  <c:v>VALLE D'AOSTA</c:v>
                </c:pt>
                <c:pt idx="20">
                  <c:v>VENETO</c:v>
                </c:pt>
              </c:strCache>
            </c:strRef>
          </c:cat>
          <c:val>
            <c:numRef>
              <c:f>'Reg-CSR'!$F$2:$F$22</c:f>
              <c:numCache>
                <c:formatCode>General</c:formatCode>
                <c:ptCount val="21"/>
                <c:pt idx="0">
                  <c:v>9</c:v>
                </c:pt>
                <c:pt idx="1">
                  <c:v>3</c:v>
                </c:pt>
                <c:pt idx="2">
                  <c:v>0</c:v>
                </c:pt>
                <c:pt idx="3">
                  <c:v>8</c:v>
                </c:pt>
                <c:pt idx="4">
                  <c:v>12</c:v>
                </c:pt>
                <c:pt idx="5">
                  <c:v>4</c:v>
                </c:pt>
                <c:pt idx="6">
                  <c:v>26</c:v>
                </c:pt>
                <c:pt idx="7">
                  <c:v>2</c:v>
                </c:pt>
                <c:pt idx="8">
                  <c:v>1</c:v>
                </c:pt>
                <c:pt idx="9">
                  <c:v>6</c:v>
                </c:pt>
                <c:pt idx="10">
                  <c:v>2</c:v>
                </c:pt>
                <c:pt idx="11">
                  <c:v>2</c:v>
                </c:pt>
                <c:pt idx="12">
                  <c:v>5</c:v>
                </c:pt>
                <c:pt idx="13">
                  <c:v>13</c:v>
                </c:pt>
                <c:pt idx="14">
                  <c:v>12</c:v>
                </c:pt>
                <c:pt idx="15">
                  <c:v>1</c:v>
                </c:pt>
                <c:pt idx="16">
                  <c:v>0</c:v>
                </c:pt>
                <c:pt idx="17">
                  <c:v>21</c:v>
                </c:pt>
                <c:pt idx="18">
                  <c:v>10</c:v>
                </c:pt>
                <c:pt idx="19">
                  <c:v>13</c:v>
                </c:pt>
                <c:pt idx="2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4048"/>
        <c:axId val="134453344"/>
      </c:barChart>
      <c:catAx>
        <c:axId val="764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453344"/>
        <c:crosses val="autoZero"/>
        <c:auto val="1"/>
        <c:lblAlgn val="ctr"/>
        <c:lblOffset val="100"/>
        <c:noMultiLvlLbl val="0"/>
      </c:catAx>
      <c:valAx>
        <c:axId val="13445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4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'Reg-Target'!$B$1</c:f>
              <c:strCache>
                <c:ptCount val="1"/>
                <c:pt idx="0">
                  <c:v>T2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'Reg-Target'!$A$2:$A$22</c:f>
              <c:strCache>
                <c:ptCount val="21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PA BOLZANO</c:v>
                </c:pt>
                <c:pt idx="13">
                  <c:v>PA TRENTO</c:v>
                </c:pt>
                <c:pt idx="14">
                  <c:v>PUGLIA</c:v>
                </c:pt>
                <c:pt idx="15">
                  <c:v>SARDEGNA</c:v>
                </c:pt>
                <c:pt idx="16">
                  <c:v>SICILIA</c:v>
                </c:pt>
                <c:pt idx="17">
                  <c:v>TOSCANA</c:v>
                </c:pt>
                <c:pt idx="18">
                  <c:v>UMBRIA</c:v>
                </c:pt>
                <c:pt idx="19">
                  <c:v>VALLE D'AOSTA</c:v>
                </c:pt>
                <c:pt idx="20">
                  <c:v>VENETO</c:v>
                </c:pt>
              </c:strCache>
            </c:strRef>
          </c:cat>
          <c:val>
            <c:numRef>
              <c:f>'Reg-Target'!$B$2:$B$22</c:f>
              <c:numCache>
                <c:formatCode>General</c:formatCode>
                <c:ptCount val="21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1</c:v>
                </c:pt>
                <c:pt idx="4">
                  <c:v>16</c:v>
                </c:pt>
                <c:pt idx="5">
                  <c:v>10</c:v>
                </c:pt>
                <c:pt idx="6">
                  <c:v>22</c:v>
                </c:pt>
                <c:pt idx="7">
                  <c:v>6</c:v>
                </c:pt>
                <c:pt idx="8">
                  <c:v>24</c:v>
                </c:pt>
                <c:pt idx="9">
                  <c:v>3</c:v>
                </c:pt>
                <c:pt idx="10">
                  <c:v>5</c:v>
                </c:pt>
                <c:pt idx="11">
                  <c:v>9</c:v>
                </c:pt>
                <c:pt idx="12">
                  <c:v>9</c:v>
                </c:pt>
                <c:pt idx="13">
                  <c:v>10</c:v>
                </c:pt>
                <c:pt idx="14">
                  <c:v>5</c:v>
                </c:pt>
                <c:pt idx="15">
                  <c:v>2</c:v>
                </c:pt>
                <c:pt idx="16">
                  <c:v>8</c:v>
                </c:pt>
                <c:pt idx="17">
                  <c:v>6</c:v>
                </c:pt>
                <c:pt idx="18">
                  <c:v>3</c:v>
                </c:pt>
                <c:pt idx="19">
                  <c:v>10</c:v>
                </c:pt>
                <c:pt idx="20">
                  <c:v>15</c:v>
                </c:pt>
              </c:numCache>
            </c:numRef>
          </c:val>
        </c:ser>
        <c:ser>
          <c:idx val="1"/>
          <c:order val="1"/>
          <c:tx>
            <c:strRef>
              <c:f>'Reg-Target'!$C$1</c:f>
              <c:strCache>
                <c:ptCount val="1"/>
                <c:pt idx="0">
                  <c:v>T3-T4-T5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'Reg-Target'!$A$2:$A$22</c:f>
              <c:strCache>
                <c:ptCount val="21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PA BOLZANO</c:v>
                </c:pt>
                <c:pt idx="13">
                  <c:v>PA TRENTO</c:v>
                </c:pt>
                <c:pt idx="14">
                  <c:v>PUGLIA</c:v>
                </c:pt>
                <c:pt idx="15">
                  <c:v>SARDEGNA</c:v>
                </c:pt>
                <c:pt idx="16">
                  <c:v>SICILIA</c:v>
                </c:pt>
                <c:pt idx="17">
                  <c:v>TOSCANA</c:v>
                </c:pt>
                <c:pt idx="18">
                  <c:v>UMBRIA</c:v>
                </c:pt>
                <c:pt idx="19">
                  <c:v>VALLE D'AOSTA</c:v>
                </c:pt>
                <c:pt idx="20">
                  <c:v>VENETO</c:v>
                </c:pt>
              </c:strCache>
            </c:strRef>
          </c:cat>
          <c:val>
            <c:numRef>
              <c:f>'Reg-Target'!$C$2:$C$22</c:f>
              <c:numCache>
                <c:formatCode>General</c:formatCode>
                <c:ptCount val="21"/>
                <c:pt idx="0">
                  <c:v>19</c:v>
                </c:pt>
                <c:pt idx="1">
                  <c:v>21</c:v>
                </c:pt>
                <c:pt idx="2">
                  <c:v>40</c:v>
                </c:pt>
                <c:pt idx="3">
                  <c:v>37</c:v>
                </c:pt>
                <c:pt idx="4">
                  <c:v>94</c:v>
                </c:pt>
                <c:pt idx="5">
                  <c:v>52</c:v>
                </c:pt>
                <c:pt idx="6">
                  <c:v>81</c:v>
                </c:pt>
                <c:pt idx="7">
                  <c:v>58</c:v>
                </c:pt>
                <c:pt idx="8">
                  <c:v>42</c:v>
                </c:pt>
                <c:pt idx="9">
                  <c:v>25</c:v>
                </c:pt>
                <c:pt idx="10">
                  <c:v>11</c:v>
                </c:pt>
                <c:pt idx="11">
                  <c:v>43</c:v>
                </c:pt>
                <c:pt idx="12">
                  <c:v>41</c:v>
                </c:pt>
                <c:pt idx="13">
                  <c:v>67</c:v>
                </c:pt>
                <c:pt idx="14">
                  <c:v>48</c:v>
                </c:pt>
                <c:pt idx="15">
                  <c:v>50</c:v>
                </c:pt>
                <c:pt idx="16">
                  <c:v>0</c:v>
                </c:pt>
                <c:pt idx="17">
                  <c:v>90</c:v>
                </c:pt>
                <c:pt idx="18">
                  <c:v>2</c:v>
                </c:pt>
                <c:pt idx="19">
                  <c:v>14</c:v>
                </c:pt>
                <c:pt idx="20">
                  <c:v>92</c:v>
                </c:pt>
              </c:numCache>
            </c:numRef>
          </c:val>
        </c:ser>
        <c:ser>
          <c:idx val="2"/>
          <c:order val="2"/>
          <c:tx>
            <c:strRef>
              <c:f>'Reg-Target'!$D$1</c:f>
              <c:strCache>
                <c:ptCount val="1"/>
                <c:pt idx="0">
                  <c:v>T6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'Reg-Target'!$A$2:$A$22</c:f>
              <c:strCache>
                <c:ptCount val="21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PA BOLZANO</c:v>
                </c:pt>
                <c:pt idx="13">
                  <c:v>PA TRENTO</c:v>
                </c:pt>
                <c:pt idx="14">
                  <c:v>PUGLIA</c:v>
                </c:pt>
                <c:pt idx="15">
                  <c:v>SARDEGNA</c:v>
                </c:pt>
                <c:pt idx="16">
                  <c:v>SICILIA</c:v>
                </c:pt>
                <c:pt idx="17">
                  <c:v>TOSCANA</c:v>
                </c:pt>
                <c:pt idx="18">
                  <c:v>UMBRIA</c:v>
                </c:pt>
                <c:pt idx="19">
                  <c:v>VALLE D'AOSTA</c:v>
                </c:pt>
                <c:pt idx="20">
                  <c:v>VENETO</c:v>
                </c:pt>
              </c:strCache>
            </c:strRef>
          </c:cat>
          <c:val>
            <c:numRef>
              <c:f>'Reg-Target'!$D$2:$D$22</c:f>
              <c:numCache>
                <c:formatCode>General</c:formatCode>
                <c:ptCount val="21"/>
                <c:pt idx="0">
                  <c:v>13</c:v>
                </c:pt>
                <c:pt idx="1">
                  <c:v>1</c:v>
                </c:pt>
                <c:pt idx="2">
                  <c:v>3</c:v>
                </c:pt>
                <c:pt idx="3">
                  <c:v>13</c:v>
                </c:pt>
                <c:pt idx="4">
                  <c:v>22</c:v>
                </c:pt>
                <c:pt idx="5">
                  <c:v>8</c:v>
                </c:pt>
                <c:pt idx="6">
                  <c:v>12</c:v>
                </c:pt>
                <c:pt idx="7">
                  <c:v>16</c:v>
                </c:pt>
                <c:pt idx="8">
                  <c:v>8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10</c:v>
                </c:pt>
                <c:pt idx="13">
                  <c:v>24</c:v>
                </c:pt>
                <c:pt idx="14">
                  <c:v>8</c:v>
                </c:pt>
                <c:pt idx="15">
                  <c:v>12</c:v>
                </c:pt>
                <c:pt idx="16">
                  <c:v>0</c:v>
                </c:pt>
                <c:pt idx="17">
                  <c:v>57</c:v>
                </c:pt>
                <c:pt idx="18">
                  <c:v>7</c:v>
                </c:pt>
                <c:pt idx="19">
                  <c:v>9</c:v>
                </c:pt>
                <c:pt idx="20">
                  <c:v>27</c:v>
                </c:pt>
              </c:numCache>
            </c:numRef>
          </c:val>
        </c:ser>
        <c:ser>
          <c:idx val="3"/>
          <c:order val="3"/>
          <c:tx>
            <c:strRef>
              <c:f>'Reg-Target'!$E$1</c:f>
              <c:strCache>
                <c:ptCount val="1"/>
                <c:pt idx="0">
                  <c:v>T7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'Reg-Target'!$A$2:$A$22</c:f>
              <c:strCache>
                <c:ptCount val="21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PA BOLZANO</c:v>
                </c:pt>
                <c:pt idx="13">
                  <c:v>PA TRENTO</c:v>
                </c:pt>
                <c:pt idx="14">
                  <c:v>PUGLIA</c:v>
                </c:pt>
                <c:pt idx="15">
                  <c:v>SARDEGNA</c:v>
                </c:pt>
                <c:pt idx="16">
                  <c:v>SICILIA</c:v>
                </c:pt>
                <c:pt idx="17">
                  <c:v>TOSCANA</c:v>
                </c:pt>
                <c:pt idx="18">
                  <c:v>UMBRIA</c:v>
                </c:pt>
                <c:pt idx="19">
                  <c:v>VALLE D'AOSTA</c:v>
                </c:pt>
                <c:pt idx="20">
                  <c:v>VENETO</c:v>
                </c:pt>
              </c:strCache>
            </c:strRef>
          </c:cat>
          <c:val>
            <c:numRef>
              <c:f>'Reg-Target'!$E$2:$E$22</c:f>
              <c:numCache>
                <c:formatCode>General</c:formatCode>
                <c:ptCount val="21"/>
                <c:pt idx="0">
                  <c:v>3</c:v>
                </c:pt>
                <c:pt idx="1">
                  <c:v>7</c:v>
                </c:pt>
                <c:pt idx="2">
                  <c:v>8</c:v>
                </c:pt>
                <c:pt idx="3">
                  <c:v>19</c:v>
                </c:pt>
                <c:pt idx="4">
                  <c:v>17</c:v>
                </c:pt>
                <c:pt idx="5">
                  <c:v>1</c:v>
                </c:pt>
                <c:pt idx="6">
                  <c:v>9</c:v>
                </c:pt>
                <c:pt idx="7">
                  <c:v>3</c:v>
                </c:pt>
                <c:pt idx="8">
                  <c:v>9</c:v>
                </c:pt>
                <c:pt idx="9">
                  <c:v>1</c:v>
                </c:pt>
                <c:pt idx="10">
                  <c:v>2</c:v>
                </c:pt>
                <c:pt idx="11">
                  <c:v>11</c:v>
                </c:pt>
                <c:pt idx="12">
                  <c:v>0</c:v>
                </c:pt>
                <c:pt idx="13">
                  <c:v>9</c:v>
                </c:pt>
                <c:pt idx="14">
                  <c:v>4</c:v>
                </c:pt>
                <c:pt idx="15">
                  <c:v>4</c:v>
                </c:pt>
                <c:pt idx="16">
                  <c:v>0</c:v>
                </c:pt>
                <c:pt idx="17">
                  <c:v>16</c:v>
                </c:pt>
                <c:pt idx="18">
                  <c:v>4</c:v>
                </c:pt>
                <c:pt idx="19">
                  <c:v>12</c:v>
                </c:pt>
                <c:pt idx="20">
                  <c:v>3</c:v>
                </c:pt>
              </c:numCache>
            </c:numRef>
          </c:val>
        </c:ser>
        <c:ser>
          <c:idx val="4"/>
          <c:order val="4"/>
          <c:tx>
            <c:strRef>
              <c:f>'Reg-Target'!$F$1</c:f>
              <c:strCache>
                <c:ptCount val="1"/>
                <c:pt idx="0">
                  <c:v>T8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'Reg-Target'!$A$2:$A$22</c:f>
              <c:strCache>
                <c:ptCount val="21"/>
                <c:pt idx="0">
                  <c:v>ABRUZZO 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PA BOLZANO</c:v>
                </c:pt>
                <c:pt idx="13">
                  <c:v>PA TRENTO</c:v>
                </c:pt>
                <c:pt idx="14">
                  <c:v>PUGLIA</c:v>
                </c:pt>
                <c:pt idx="15">
                  <c:v>SARDEGNA</c:v>
                </c:pt>
                <c:pt idx="16">
                  <c:v>SICILIA</c:v>
                </c:pt>
                <c:pt idx="17">
                  <c:v>TOSCANA</c:v>
                </c:pt>
                <c:pt idx="18">
                  <c:v>UMBRIA</c:v>
                </c:pt>
                <c:pt idx="19">
                  <c:v>VALLE D'AOSTA</c:v>
                </c:pt>
                <c:pt idx="20">
                  <c:v>VENETO</c:v>
                </c:pt>
              </c:strCache>
            </c:strRef>
          </c:cat>
          <c:val>
            <c:numRef>
              <c:f>'Reg-Target'!$F$2:$F$22</c:f>
              <c:numCache>
                <c:formatCode>General</c:formatCode>
                <c:ptCount val="21"/>
                <c:pt idx="0">
                  <c:v>25</c:v>
                </c:pt>
                <c:pt idx="1">
                  <c:v>15</c:v>
                </c:pt>
                <c:pt idx="2">
                  <c:v>23</c:v>
                </c:pt>
                <c:pt idx="3">
                  <c:v>4</c:v>
                </c:pt>
                <c:pt idx="4">
                  <c:v>15</c:v>
                </c:pt>
                <c:pt idx="5">
                  <c:v>13</c:v>
                </c:pt>
                <c:pt idx="6">
                  <c:v>26</c:v>
                </c:pt>
                <c:pt idx="7">
                  <c:v>9</c:v>
                </c:pt>
                <c:pt idx="8">
                  <c:v>24</c:v>
                </c:pt>
                <c:pt idx="9">
                  <c:v>3</c:v>
                </c:pt>
                <c:pt idx="10">
                  <c:v>3</c:v>
                </c:pt>
                <c:pt idx="11">
                  <c:v>11</c:v>
                </c:pt>
                <c:pt idx="12">
                  <c:v>3</c:v>
                </c:pt>
                <c:pt idx="13">
                  <c:v>34</c:v>
                </c:pt>
                <c:pt idx="14">
                  <c:v>16</c:v>
                </c:pt>
                <c:pt idx="15">
                  <c:v>16</c:v>
                </c:pt>
                <c:pt idx="16">
                  <c:v>1</c:v>
                </c:pt>
                <c:pt idx="17">
                  <c:v>7</c:v>
                </c:pt>
                <c:pt idx="18">
                  <c:v>19</c:v>
                </c:pt>
                <c:pt idx="19">
                  <c:v>18</c:v>
                </c:pt>
                <c:pt idx="2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193608"/>
        <c:axId val="134340904"/>
      </c:barChart>
      <c:catAx>
        <c:axId val="13619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340904"/>
        <c:crosses val="autoZero"/>
        <c:auto val="1"/>
        <c:lblAlgn val="ctr"/>
        <c:lblOffset val="100"/>
        <c:noMultiLvlLbl val="0"/>
      </c:catAx>
      <c:valAx>
        <c:axId val="13434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619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340110110545591"/>
          <c:y val="0.93277092440679854"/>
          <c:w val="0.22599092240541754"/>
          <c:h val="5.5985225403782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F588-5769-47C7-9472-69CB11A20A7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C50-228A-48BB-91CA-D3F1C41B5B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F588-5769-47C7-9472-69CB11A20A7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C50-228A-48BB-91CA-D3F1C41B5B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9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F588-5769-47C7-9472-69CB11A20A7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C50-228A-48BB-91CA-D3F1C41B5B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5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F588-5769-47C7-9472-69CB11A20A7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C50-228A-48BB-91CA-D3F1C41B5B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7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F588-5769-47C7-9472-69CB11A20A7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C50-228A-48BB-91CA-D3F1C41B5B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F588-5769-47C7-9472-69CB11A20A7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C50-228A-48BB-91CA-D3F1C41B5B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2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F588-5769-47C7-9472-69CB11A20A7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C50-228A-48BB-91CA-D3F1C41B5B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1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F588-5769-47C7-9472-69CB11A20A7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C50-228A-48BB-91CA-D3F1C41B5B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6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F588-5769-47C7-9472-69CB11A20A7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C50-228A-48BB-91CA-D3F1C41B5B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1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F588-5769-47C7-9472-69CB11A20A7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C50-228A-48BB-91CA-D3F1C41B5B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1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F588-5769-47C7-9472-69CB11A20A7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C50-228A-48BB-91CA-D3F1C41B5B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1F588-5769-47C7-9472-69CB11A20A7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BC50-228A-48BB-91CA-D3F1C41B5B1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7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" y="1612900"/>
            <a:ext cx="12191999" cy="1752600"/>
          </a:xfrm>
        </p:spPr>
        <p:txBody>
          <a:bodyPr>
            <a:normAutofit/>
          </a:bodyPr>
          <a:lstStyle/>
          <a:p>
            <a:r>
              <a:rPr lang="it-IT" sz="3800" b="1" i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Governance</a:t>
            </a:r>
            <a:r>
              <a:rPr lang="it-IT" sz="3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economica europea. </a:t>
            </a:r>
            <a:br>
              <a:rPr lang="it-IT" sz="3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it-IT" sz="3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Programma nazionale di Riforma 2019</a:t>
            </a:r>
            <a:br>
              <a:rPr lang="it-IT" sz="3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endParaRPr lang="it-IT" sz="3200" b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073" y="3175000"/>
            <a:ext cx="11933853" cy="3524380"/>
          </a:xfrm>
        </p:spPr>
        <p:txBody>
          <a:bodyPr>
            <a:normAutofit fontScale="92500" lnSpcReduction="20000"/>
          </a:bodyPr>
          <a:lstStyle/>
          <a:p>
            <a:r>
              <a:rPr lang="it-IT" sz="3200" b="1" dirty="0" smtClean="0">
                <a:solidFill>
                  <a:srgbClr val="00B050"/>
                </a:solidFill>
              </a:rPr>
              <a:t>Contributo </a:t>
            </a:r>
            <a:r>
              <a:rPr lang="it-IT" sz="3200" b="1" dirty="0">
                <a:solidFill>
                  <a:srgbClr val="00B050"/>
                </a:solidFill>
              </a:rPr>
              <a:t>delle Regioni italiane al PNR: uno strumento </a:t>
            </a:r>
            <a:r>
              <a:rPr lang="it-IT" sz="3200" b="1" dirty="0" smtClean="0">
                <a:solidFill>
                  <a:srgbClr val="00B050"/>
                </a:solidFill>
              </a:rPr>
              <a:t>strategico di programmazione</a:t>
            </a:r>
          </a:p>
          <a:p>
            <a:r>
              <a:rPr lang="it-IT" sz="3200" b="1" dirty="0" smtClean="0">
                <a:solidFill>
                  <a:srgbClr val="00B050"/>
                </a:solidFill>
              </a:rPr>
              <a:t>Dati qualitativi regionali </a:t>
            </a:r>
          </a:p>
          <a:p>
            <a:endParaRPr lang="it-IT" sz="3200" b="1" dirty="0" smtClean="0">
              <a:solidFill>
                <a:srgbClr val="00B05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800" b="1" dirty="0" smtClean="0">
                <a:solidFill>
                  <a:srgbClr val="002060"/>
                </a:solidFill>
              </a:rPr>
              <a:t>Estratto dagli interventi formativi nell’ambito dei </a:t>
            </a:r>
            <a:r>
              <a:rPr lang="it-IT" sz="2800" b="1" dirty="0" smtClean="0">
                <a:solidFill>
                  <a:srgbClr val="002060"/>
                </a:solidFill>
              </a:rPr>
              <a:t>Seminari </a:t>
            </a:r>
            <a:r>
              <a:rPr lang="it-IT" sz="2800" b="1" dirty="0" err="1" smtClean="0">
                <a:solidFill>
                  <a:srgbClr val="002060"/>
                </a:solidFill>
              </a:rPr>
              <a:t>Cinsedo</a:t>
            </a:r>
            <a:r>
              <a:rPr lang="it-IT" sz="2800" b="1" dirty="0" smtClean="0">
                <a:solidFill>
                  <a:srgbClr val="002060"/>
                </a:solidFill>
              </a:rPr>
              <a:t> 2019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it-IT" sz="2800" b="1" dirty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800" b="1" dirty="0" smtClean="0">
                <a:solidFill>
                  <a:srgbClr val="002060"/>
                </a:solidFill>
              </a:rPr>
              <a:t> a cura di Mariella </a:t>
            </a:r>
            <a:r>
              <a:rPr lang="it-IT" sz="2800" b="1" dirty="0" err="1" smtClean="0">
                <a:solidFill>
                  <a:srgbClr val="002060"/>
                </a:solidFill>
              </a:rPr>
              <a:t>Bucciarelli</a:t>
            </a:r>
            <a:r>
              <a:rPr lang="it-IT" sz="2800" b="1" dirty="0" smtClean="0">
                <a:solidFill>
                  <a:srgbClr val="002060"/>
                </a:solidFill>
              </a:rPr>
              <a:t> e Cecilia Cellai - Tecnostruttura delle Regioni per il FSE, Settore Sviluppo sostenibile 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Regional</a:t>
            </a:r>
            <a:r>
              <a:rPr lang="it-IT" sz="2800" b="1" dirty="0" smtClean="0">
                <a:solidFill>
                  <a:srgbClr val="002060"/>
                </a:solidFill>
              </a:rPr>
              <a:t> Team PNR – </a:t>
            </a:r>
            <a:r>
              <a:rPr lang="it-IT" sz="2800" b="1" dirty="0" err="1" smtClean="0">
                <a:solidFill>
                  <a:srgbClr val="002060"/>
                </a:solidFill>
              </a:rPr>
              <a:t>Re.Te.PNR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7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85306"/>
              </p:ext>
            </p:extLst>
          </p:nvPr>
        </p:nvGraphicFramePr>
        <p:xfrm>
          <a:off x="121297" y="1480148"/>
          <a:ext cx="11737909" cy="5303104"/>
        </p:xfrm>
        <a:graphic>
          <a:graphicData uri="http://schemas.openxmlformats.org/drawingml/2006/table">
            <a:tbl>
              <a:tblPr firstRow="1" firstCol="1" bandRow="1"/>
              <a:tblGrid>
                <a:gridCol w="2751612"/>
                <a:gridCol w="1925542"/>
                <a:gridCol w="1666312"/>
                <a:gridCol w="2643483"/>
                <a:gridCol w="2750960"/>
              </a:tblGrid>
              <a:tr h="525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</a:t>
                      </a: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2018/ Target UE 2020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Misure PNR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(M)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AdP</a:t>
                      </a: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2014/2020 – OT, RA e Principi Pilastro europeo diritti sociali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ONU 2030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SDG/target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Allegato D Country Report 2019 - Obiettivi 2021-2027, Settori di intervento (PI) e Condizioni quadro (Fattori) 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23"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1 – Politiche di bilancio, interventi fiscali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Regioni 17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Provvedimenti Totali 104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M1-stabilità macroeconomica</a:t>
                      </a:r>
                    </a:p>
                  </a:txBody>
                  <a:tcPr marL="54853" marR="5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17 - 17.13 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11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M2-politiche fiscali</a:t>
                      </a:r>
                    </a:p>
                  </a:txBody>
                  <a:tcPr marL="54853" marR="5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10 -10.4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41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M3-economia sommersa</a:t>
                      </a:r>
                    </a:p>
                  </a:txBody>
                  <a:tcPr marL="54853" marR="5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8 - 8.7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9923">
                <a:tc rowSpan="15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2 – Efficienza della Pubblica Amministrazione (pubblico impiego, imprese pubbliche), giustizia, lotta contro la corruzione, legge sulla concorrenza, competitività territoriale, appalti e servizi pubblici locali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Regioni 20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Provvedimenti Totali 460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M1–efficienza PA</a:t>
                      </a:r>
                    </a:p>
                  </a:txBody>
                  <a:tcPr marL="54853" marR="5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11 - RA 11.3</a:t>
                      </a:r>
                      <a:r>
                        <a:rPr lang="it-IT" sz="10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16 - 16.6 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99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11 - RA 11.6</a:t>
                      </a:r>
                      <a:r>
                        <a:rPr lang="it-IT" sz="10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16 - 16.7 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Fattore 1 - 4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11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M2–lotta corruzione</a:t>
                      </a:r>
                    </a:p>
                  </a:txBody>
                  <a:tcPr marL="54853" marR="5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11 – RA 11.5</a:t>
                      </a:r>
                      <a:r>
                        <a:rPr lang="it-IT" sz="10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16 - 16.5 </a:t>
                      </a:r>
                      <a:endParaRPr lang="it-IT" sz="1000" b="1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Fattore 7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11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M3–efficienza giustizia</a:t>
                      </a:r>
                    </a:p>
                  </a:txBody>
                  <a:tcPr marL="54853" marR="5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11 – RA 11.4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16 - 16.3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Fattore 7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102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M4-agenda digitale</a:t>
                      </a:r>
                    </a:p>
                  </a:txBody>
                  <a:tcPr marL="54853" marR="5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2 - RA 2.1</a:t>
                      </a:r>
                      <a:r>
                        <a:rPr lang="it-IT" sz="10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9 – 9.1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11 – 11.3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3 (PI 1) </a:t>
                      </a:r>
                      <a:r>
                        <a:rPr lang="it-IT" sz="100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5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0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2 - RA 2.2</a:t>
                      </a:r>
                      <a:r>
                        <a:rPr lang="it-IT" sz="10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9 - 9.1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3 (PI 1)</a:t>
                      </a:r>
                      <a:r>
                        <a:rPr lang="it-IT" sz="1000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5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998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2 – RA 2.3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9 – 9.4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11 – 11.3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3 (PI 1)</a:t>
                      </a:r>
                      <a:r>
                        <a:rPr lang="it-IT" sz="1000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5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11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M5-concorrenza</a:t>
                      </a:r>
                    </a:p>
                  </a:txBody>
                  <a:tcPr marL="54853" marR="5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14 - 14.b 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5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05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17 - 17.10 </a:t>
                      </a:r>
                      <a:endParaRPr lang="it-IT" sz="1000" b="1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5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11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M6-competitività territoriale</a:t>
                      </a:r>
                    </a:p>
                  </a:txBody>
                  <a:tcPr marL="54853" marR="5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3 – RA 3.3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8 - 8.2 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5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99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3 - RA 3.8</a:t>
                      </a:r>
                      <a:r>
                        <a:rPr lang="it-IT" sz="10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5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05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6 – RA 6.8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5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05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8 - 8.9 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Ob.1 (PI 6,7,8)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99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12 - 12.b 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Ob.1 (PI 6,7,8)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11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M7-appalti e concessioni</a:t>
                      </a:r>
                    </a:p>
                  </a:txBody>
                  <a:tcPr marL="54853" marR="5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12 - 12.6, 12.7</a:t>
                      </a:r>
                      <a:endParaRPr lang="it-IT" sz="1000" b="1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Fattore 8 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9923">
                <a:tc rowSpan="7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3 – Accesso al credito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Regioni 19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Provvedimenti Totali 182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M1-garanzie pubbliche</a:t>
                      </a:r>
                    </a:p>
                  </a:txBody>
                  <a:tcPr marL="54853" marR="5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8 - 8.10 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05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9 - 9.3 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99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3 – RA 3.6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b="1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Ob.1 (PI 8)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11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M2-strumenti finanziari</a:t>
                      </a:r>
                    </a:p>
                  </a:txBody>
                  <a:tcPr marL="54853" marR="54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10 - 10.5 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05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1 - RA 1.4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Ob.1 (PI 1,2,3)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99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3 – RA 3.1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Ob.1 (PI 6,7)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05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3 - 3.5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8 - 8.3 </a:t>
                      </a:r>
                      <a:endParaRPr lang="it-IT" sz="1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Ob.1 (PI 6,7)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3" marR="54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69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35779"/>
              </p:ext>
            </p:extLst>
          </p:nvPr>
        </p:nvGraphicFramePr>
        <p:xfrm>
          <a:off x="83977" y="1657675"/>
          <a:ext cx="11915189" cy="5133651"/>
        </p:xfrm>
        <a:graphic>
          <a:graphicData uri="http://schemas.openxmlformats.org/drawingml/2006/table">
            <a:tbl>
              <a:tblPr firstRow="1" firstCol="1" bandRow="1"/>
              <a:tblGrid>
                <a:gridCol w="2792951"/>
                <a:gridCol w="1954999"/>
                <a:gridCol w="1582651"/>
                <a:gridCol w="2792294"/>
                <a:gridCol w="2792294"/>
              </a:tblGrid>
              <a:tr h="483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it-IT" sz="10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2018/ Target UE 2020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Misure PNR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AdP 2014/2020 – OT, RA e Principi Pilastro europeo diritti sociali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ONU 2030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Allegato D Country Report 2019 - Obiettivi 2021-2027, Settori di intervento (PI) e Condizioni quadro (Fattori)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4/Target 1 – Mercato del </a:t>
                      </a:r>
                      <a:r>
                        <a:rPr lang="it-IT" sz="10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lavoro</a:t>
                      </a:r>
                      <a:r>
                        <a:rPr lang="it-IT" sz="1000" b="1" baseline="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istruzione terziaria (formazione)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Regioni 20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Provvedimenti Totali 696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8450">
                <a:tc rowSpan="1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4/Target 1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Mercato del lavoro e </a:t>
                      </a:r>
                      <a:r>
                        <a:rPr lang="it-IT" sz="10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promozione dell’occupazione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Provvedimenti 541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M1-servizi lavoro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8 – RA 8.7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Principio 4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– 8.7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2, 4)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60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M2-politiche attive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8 – RA 8.4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8 - 8.8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2,4)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33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8 – RA 8.5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8 - 8.8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8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M3-occupazione femminile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8 - RA 8.2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Principi 2, 3 e 9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8 - 8.5, 8.8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1, 3)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8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9 – RA 9.3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3 - 3.8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4 - 4.2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3)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33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5 - 5.1,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5.4, 5.5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8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M4-sviluppo occupazionale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3 - RA 3.2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1 (PI 6)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8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9 - 9.2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1 (PI 6)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8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3 - RA 3.5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Principio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8 - 8.3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1 (PI 6)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8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8 – RA 8.8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1 (PI 6)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60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M5-adattabilità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8 – RA 8.3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– 8.2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33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8 – RA 8.6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6814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4/Target 1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it-IT" sz="10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Formazione, istruzione terziaria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Provvedimenti 155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M1-apprendistato 2°livello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8 – RA 8.1.1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– 8b, 8.5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7,8,9)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60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M2-formazione capitale umano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10.3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– 4.4, 4.7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5,7,9)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58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10.4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1,2,7,8)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60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M3-tirocini extracurricolari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– 8b, 85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4 (PI 7,8,9)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5" marR="5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69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6285"/>
              </p:ext>
            </p:extLst>
          </p:nvPr>
        </p:nvGraphicFramePr>
        <p:xfrm>
          <a:off x="726233" y="2068352"/>
          <a:ext cx="10515601" cy="2287510"/>
        </p:xfrm>
        <a:graphic>
          <a:graphicData uri="http://schemas.openxmlformats.org/drawingml/2006/table">
            <a:tbl>
              <a:tblPr firstRow="1" firstCol="1" bandRow="1"/>
              <a:tblGrid>
                <a:gridCol w="2439914"/>
                <a:gridCol w="2020405"/>
                <a:gridCol w="1513672"/>
                <a:gridCol w="2270805"/>
                <a:gridCol w="2270805"/>
              </a:tblGrid>
              <a:tr h="411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it-IT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2018/ Target UE 2020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Misure PNR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AdP 2014/2020 – OT, RA e Principi Pilastro europeo diritti sociali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ONU 2030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Allegato D Country Report 2019 - Obiettivi 2021-2027, Settori di intervento (PI) e Condizioni quadro (Fattori)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27">
                <a:tc rowSpan="10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2 – Ricerca e sviluppo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Regioni 21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Provvedimenti Totali 177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M1-innovazione imprese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 – RA 1.1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9 - 9.5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1 (PI 2, 3) 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71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9 - 9.4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76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 – RA 1.4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1 (PI 1)</a:t>
                      </a:r>
                      <a:r>
                        <a:rPr lang="it-IT" sz="100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71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 – RA 1.3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71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sanità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3 - 3.b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71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M2-sistemi innovativi regionali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 – RA 1.2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1 (PI 2, 3)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71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M3-infrastrutture ricerca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1 - RA 1.5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9 - 9.5, 9.b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1 (PI 2, 3)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71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M4-coop. internazionale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9 - 9.b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71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12 - 12.a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71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17 - 17.6</a:t>
                      </a:r>
                      <a:r>
                        <a:rPr lang="it-IT" sz="1000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38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43324"/>
              </p:ext>
            </p:extLst>
          </p:nvPr>
        </p:nvGraphicFramePr>
        <p:xfrm>
          <a:off x="90198" y="1372427"/>
          <a:ext cx="12036488" cy="5496622"/>
        </p:xfrm>
        <a:graphic>
          <a:graphicData uri="http://schemas.openxmlformats.org/drawingml/2006/table">
            <a:tbl>
              <a:tblPr firstRow="1" firstCol="1" bandRow="1"/>
              <a:tblGrid>
                <a:gridCol w="2549129"/>
                <a:gridCol w="3066621"/>
                <a:gridCol w="1686642"/>
                <a:gridCol w="2134861"/>
                <a:gridCol w="2599235"/>
              </a:tblGrid>
              <a:tr h="32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it-IT" sz="95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95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2018/ Target UE 2020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Misure PNR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(M)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 dirty="0" err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AdP</a:t>
                      </a:r>
                      <a:r>
                        <a:rPr lang="it-IT" sz="95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2014/2020 – OT, RA e Principi Pilastro europeo diritti sociali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ONU 2030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Allegato D Country Report 2019 - Obiettivi 2021-2027, Settori di intervento (PI) e Condizioni quadro (Fattori) 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06">
                <a:tc rowSpan="2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3 – Riduzione emissioni gas serra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4 – Fonti rinnovabili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5 – Efficienza energetica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Regioni 20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Provvedimenti Totali 930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M1-interventi a supporto programmazione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85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M2-emissioni gas serra in agricoltura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4 – RA 4.7</a:t>
                      </a:r>
                      <a:r>
                        <a:rPr lang="it-IT" sz="95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2 - 2.4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M3-mobilità sostenibile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4 – RA 4.6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11 - 11.a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11.2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3 (PI 4-5-6-7-8-9-10)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85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M4-inquinamento aria acqua suolo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3 - 3.9</a:t>
                      </a:r>
                      <a:r>
                        <a:rPr lang="it-IT" sz="950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85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M5-riduzione consumi edifici pubblici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4 – RA 4.1</a:t>
                      </a:r>
                      <a:r>
                        <a:rPr lang="it-IT" sz="95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7-7.1, 7.3, 7.a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2 (PI 1, 2)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M6-bioenergie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4 – RA 4.5</a:t>
                      </a:r>
                      <a:r>
                        <a:rPr lang="it-IT" sz="95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7- 7.2, 7.a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2 (PI 2)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M7-pesca sostenibile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4 – RA 4.8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30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14 – 14.1, 14.2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15 – 15.1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14 – 14.6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M8-infrastrutture verdi, cambiamento climatico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5 – RA 5.1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2 (PI 4)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5 – RA 5.2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15 - 15.3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5 – RA 5.3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(PI 5)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30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2 - 2.4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6 - 6.6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2 (PI 6)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30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11 - 11.b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12 - 12.2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2 (PI 6)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13 - 13.1, 13.2, 13.3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2 (PI 6)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M9-economia circolare, efficienza risorse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12 - 12.1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12.3,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1 (PI 6)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8 - 8.4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1 (PI 6)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12 - 12.a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1 (PI 6)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12 – 12.2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6 - 6.1, 6.3, 6.5, 6.a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2 (PI 7)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12 - 12.5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2 (PI 8)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12 - 12.c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7 - 7.b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2 (PI 9)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4 – RA 4.2</a:t>
                      </a:r>
                      <a:r>
                        <a:rPr lang="it-IT" sz="95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2 (PI 9)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4 – RA 4.3</a:t>
                      </a:r>
                      <a:r>
                        <a:rPr lang="it-IT" sz="95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95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r>
                        <a:rPr lang="it-IT" sz="95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7 - 7.a</a:t>
                      </a:r>
                      <a:r>
                        <a:rPr lang="it-IT" sz="95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2 (PI 9)</a:t>
                      </a:r>
                      <a:r>
                        <a:rPr lang="it-IT" sz="95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5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95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1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15 - 15.a 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5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95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5</a:t>
                      </a:r>
                      <a:endParaRPr lang="it-IT" sz="95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6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48450"/>
              </p:ext>
            </p:extLst>
          </p:nvPr>
        </p:nvGraphicFramePr>
        <p:xfrm>
          <a:off x="149290" y="1680268"/>
          <a:ext cx="11700587" cy="4785832"/>
        </p:xfrm>
        <a:graphic>
          <a:graphicData uri="http://schemas.openxmlformats.org/drawingml/2006/table">
            <a:tbl>
              <a:tblPr firstRow="1" firstCol="1" bandRow="1"/>
              <a:tblGrid>
                <a:gridCol w="2714863"/>
                <a:gridCol w="2248081"/>
                <a:gridCol w="1684245"/>
                <a:gridCol w="2526699"/>
                <a:gridCol w="2526699"/>
              </a:tblGrid>
              <a:tr h="667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it-IT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2018/ Target UE 2020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Misure PNR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AdP 2014/2020 – OT, RA e Principi Pilastro europeo diritti sociali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ONU 2030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Allegato D Country Report 2019 - Obiettivi 2021-2027, Settori di intervento (PI) e Condizioni quadro (Fattori)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81">
                <a:tc rowSpan="10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6 – Abbandono scolastico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Regioni 20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Provvedimenti Totali 255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M1-diritto studio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10.2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– 4.4, 4.7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5)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5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M2-formazione giovani a rischio esclusione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10.1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10.2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– 4.4, 4.7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– 8.6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5)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5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10.6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– 4.4, 4.7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– 8.6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7,8,10)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5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10.8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– 4.4, 4.7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– 8.6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7,10)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38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M3-apprendistato 1°livello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8 – RA 8.1.2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– 8.5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8)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5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M4-edilizia scolastica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10.7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– 4.a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9 – 9.1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5,7)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38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M5-azioni di sistema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10.9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8,10)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5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M6-orientamento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4 - 4.7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– 8.6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Ob.4 (PI 5,7,9)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38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M7-alternanza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10.1, 10.6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– 4.4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5, 8)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986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M8-potenziare strutture infanzia, disabilità, parità genere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4 - 4.a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7)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3881">
                <a:tc row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7 – Istruzione universitaria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Regioni 20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Provvedimenti Totali 142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M1-ITS IFTS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10.5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4 - 4.3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6)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8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M2-diritto studio terziario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4 - 4.3, 4.4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6)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8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4 - 4.7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8)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8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4 - 4.b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6)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8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M3-finanziamenti università per ricerca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10.2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9 – 9.5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5)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903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10 – RA 10.4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10.5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1,2,7,6)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8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M4-apprendistato 3° livello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8 – RA 8.1.3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4 - 4.3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6)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8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M5-progetti speciali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21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418859"/>
              </p:ext>
            </p:extLst>
          </p:nvPr>
        </p:nvGraphicFramePr>
        <p:xfrm>
          <a:off x="279918" y="1952467"/>
          <a:ext cx="11318035" cy="3944478"/>
        </p:xfrm>
        <a:graphic>
          <a:graphicData uri="http://schemas.openxmlformats.org/drawingml/2006/table">
            <a:tbl>
              <a:tblPr firstRow="1" firstCol="1" bandRow="1"/>
              <a:tblGrid>
                <a:gridCol w="2626100"/>
                <a:gridCol w="2174580"/>
                <a:gridCol w="1629179"/>
                <a:gridCol w="2444088"/>
                <a:gridCol w="2444088"/>
              </a:tblGrid>
              <a:tr h="715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it-IT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2018/ Target UE 2020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Misure PNR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(M)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AdP 2014/2020 – OT, RA e Principi Pilastro europeo diritti sociali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ONU 2030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Allegato D Country Report 2019 - Obiettivi 2021-2027, Settori di intervento (PI) e Condizioni quadro (Fattori)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80">
                <a:tc rowSpan="1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8 – Contrasto alla povertà e all’esclusione sociale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Regioni 21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ED7D3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Provvedimenti Totali 355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M1-contrasto povertà e innovazione sociale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9 – RA 9.1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1 - 1.1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1.2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1.b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10 - 10.2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76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9 – RA 9.2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Principio 17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8 - 8.5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11)</a:t>
                      </a:r>
                      <a:r>
                        <a:rPr lang="it-IT" sz="100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88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1 - 1.5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76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Principio 14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 – 1.3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10 - 10.4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11-13)</a:t>
                      </a:r>
                      <a:r>
                        <a:rPr lang="it-IT" sz="100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88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2 - 2.1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383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12 - 12.3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16)</a:t>
                      </a:r>
                      <a:r>
                        <a:rPr lang="it-IT" sz="100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76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M2-social housing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9 – RA 9.4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Principio 19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11 - 11.1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4 (PI 12)</a:t>
                      </a:r>
                      <a:r>
                        <a:rPr lang="it-IT" sz="100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76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M3-inclusione sociale senza dimora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9 – RA 9.5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Principio 19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383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10 - 10.7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15)</a:t>
                      </a:r>
                      <a:r>
                        <a:rPr lang="it-IT" sz="100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76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M4-infrastrutture di cura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9 – RA 9.3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Principio 9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11, 18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1 - 1.4</a:t>
                      </a: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4 (PI 12-14) 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88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M5-economia sociale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3 – RA 3.7</a:t>
                      </a: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17 - 17.7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Ob. 5</a:t>
                      </a:r>
                      <a:endParaRPr lang="it-IT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88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 9 – RA 9.7</a:t>
                      </a:r>
                      <a:r>
                        <a:rPr lang="it-IT" sz="10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 17 - 17.7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it-IT" sz="1000" b="1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5</a:t>
                      </a:r>
                      <a:endParaRPr lang="it-IT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3" marR="64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11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606490" y="3732247"/>
            <a:ext cx="2351269" cy="1332988"/>
            <a:chOff x="382555" y="2689590"/>
            <a:chExt cx="1782147" cy="1232766"/>
          </a:xfrm>
          <a:noFill/>
        </p:grpSpPr>
        <p:sp useBgFill="1">
          <p:nvSpPr>
            <p:cNvPr id="6" name="CasellaDiTesto 5"/>
            <p:cNvSpPr txBox="1"/>
            <p:nvPr/>
          </p:nvSpPr>
          <p:spPr>
            <a:xfrm>
              <a:off x="482944" y="2705880"/>
              <a:ext cx="1480626" cy="1216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CSR 2</a:t>
              </a:r>
            </a:p>
            <a:p>
              <a:pPr algn="ctr"/>
              <a:r>
                <a:rPr lang="it-IT" dirty="0" smtClean="0"/>
                <a:t>Efficienza </a:t>
              </a:r>
            </a:p>
            <a:p>
              <a:pPr algn="ctr"/>
              <a:r>
                <a:rPr lang="it-IT" dirty="0" smtClean="0"/>
                <a:t>della Pubblica Amministrazione</a:t>
              </a:r>
              <a:endParaRPr lang="it-IT" dirty="0"/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382555" y="2689590"/>
              <a:ext cx="1782147" cy="11233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3385970" y="1929422"/>
            <a:ext cx="5065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ACCORDO DI PARTENARIATO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2014-2020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90069" y="2887456"/>
            <a:ext cx="1782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OT 11</a:t>
            </a:r>
          </a:p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Rafforzare la capacità istituzionale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46799" y="4457116"/>
            <a:ext cx="314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AGENDA</a:t>
            </a:r>
            <a:r>
              <a:rPr lang="it-IT" sz="2800" dirty="0" smtClean="0">
                <a:solidFill>
                  <a:srgbClr val="00B050"/>
                </a:solidFill>
              </a:rPr>
              <a:t> </a:t>
            </a:r>
            <a:r>
              <a:rPr lang="it-IT" sz="2800" b="1" dirty="0" smtClean="0">
                <a:solidFill>
                  <a:srgbClr val="00B050"/>
                </a:solidFill>
              </a:rPr>
              <a:t>2030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477877" y="4884137"/>
            <a:ext cx="225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F0"/>
                </a:solidFill>
              </a:rPr>
              <a:t>SDG 16</a:t>
            </a:r>
          </a:p>
          <a:p>
            <a:pPr algn="ctr"/>
            <a:r>
              <a:rPr lang="it-IT" sz="2400" i="1" dirty="0" smtClean="0">
                <a:solidFill>
                  <a:srgbClr val="00B0F0"/>
                </a:solidFill>
              </a:rPr>
              <a:t>Pace, giustizia e </a:t>
            </a:r>
          </a:p>
          <a:p>
            <a:pPr algn="ctr"/>
            <a:r>
              <a:rPr lang="it-IT" sz="2400" i="1" dirty="0" smtClean="0">
                <a:solidFill>
                  <a:srgbClr val="00B0F0"/>
                </a:solidFill>
              </a:rPr>
              <a:t>istituzioni solide</a:t>
            </a:r>
            <a:endParaRPr lang="it-IT" sz="2400" i="1" dirty="0">
              <a:solidFill>
                <a:srgbClr val="00B0F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94603" y="2617416"/>
            <a:ext cx="2549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RA 11.3</a:t>
            </a:r>
          </a:p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Miglioramento delle prestazioni della Pubblica Amministrazione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099901" y="4823815"/>
            <a:ext cx="2792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F0"/>
                </a:solidFill>
              </a:rPr>
              <a:t>TARGET 16.6</a:t>
            </a:r>
          </a:p>
          <a:p>
            <a:pPr algn="ctr"/>
            <a:r>
              <a:rPr lang="it-IT" sz="2400" i="1" dirty="0" smtClean="0">
                <a:solidFill>
                  <a:srgbClr val="00B0F0"/>
                </a:solidFill>
              </a:rPr>
              <a:t>Sviluppare istituzioni efficaci, responsabili e trasparenti a tutti i livelli</a:t>
            </a:r>
          </a:p>
        </p:txBody>
      </p:sp>
      <p:cxnSp>
        <p:nvCxnSpPr>
          <p:cNvPr id="14" name="Connettore 1 13"/>
          <p:cNvCxnSpPr/>
          <p:nvPr/>
        </p:nvCxnSpPr>
        <p:spPr>
          <a:xfrm flipV="1">
            <a:off x="3022970" y="3845013"/>
            <a:ext cx="786623" cy="4825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3005041" y="4327547"/>
            <a:ext cx="804552" cy="5634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860680" y="3506955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PNR 2016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71697" y="482381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PNR 2017</a:t>
            </a:r>
            <a:endParaRPr lang="it-IT" b="1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8544141" y="3876287"/>
            <a:ext cx="682568" cy="5679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o 19"/>
          <p:cNvGrpSpPr/>
          <p:nvPr/>
        </p:nvGrpSpPr>
        <p:grpSpPr>
          <a:xfrm>
            <a:off x="9264032" y="3845012"/>
            <a:ext cx="2259274" cy="1446407"/>
            <a:chOff x="382555" y="2689590"/>
            <a:chExt cx="1782147" cy="1205193"/>
          </a:xfrm>
        </p:grpSpPr>
        <p:sp useBgFill="1">
          <p:nvSpPr>
            <p:cNvPr id="21" name="CasellaDiTesto 20"/>
            <p:cNvSpPr txBox="1"/>
            <p:nvPr/>
          </p:nvSpPr>
          <p:spPr>
            <a:xfrm>
              <a:off x="382555" y="2788750"/>
              <a:ext cx="1782147" cy="11060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i="1" dirty="0" smtClean="0"/>
                <a:t>Miglioramento delle prestazioni della Pubblica Amministrazione</a:t>
              </a:r>
              <a:endParaRPr lang="it-IT" i="1" dirty="0"/>
            </a:p>
          </p:txBody>
        </p:sp>
        <p:sp>
          <p:nvSpPr>
            <p:cNvPr id="22" name="Rettangolo arrotondato 21"/>
            <p:cNvSpPr/>
            <p:nvPr/>
          </p:nvSpPr>
          <p:spPr>
            <a:xfrm>
              <a:off x="382555" y="2689590"/>
              <a:ext cx="1782147" cy="11233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9686418" y="2273299"/>
            <a:ext cx="14145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CSR2 MISURA 1 </a:t>
            </a:r>
          </a:p>
          <a:p>
            <a:pPr algn="ctr"/>
            <a:r>
              <a:rPr lang="it-IT" sz="2000" b="1" dirty="0" smtClean="0"/>
              <a:t>PNR 2019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(RA 11.3)</a:t>
            </a:r>
          </a:p>
          <a:p>
            <a:pPr algn="ctr"/>
            <a:r>
              <a:rPr lang="it-IT" sz="2000" b="1" dirty="0" smtClean="0">
                <a:solidFill>
                  <a:srgbClr val="00B0F0"/>
                </a:solidFill>
              </a:rPr>
              <a:t>(SDG 16.6)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250303" y="1137493"/>
            <a:ext cx="1011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</a:rPr>
              <a:t>ESEMPIO DI COMPOSIZIONE DELLE MISURE </a:t>
            </a:r>
            <a:endParaRPr lang="it-IT" sz="3200" b="1" dirty="0">
              <a:solidFill>
                <a:srgbClr val="0070C0"/>
              </a:solidFill>
            </a:endParaRPr>
          </a:p>
        </p:txBody>
      </p:sp>
      <p:cxnSp>
        <p:nvCxnSpPr>
          <p:cNvPr id="30" name="Connettore 1 29"/>
          <p:cNvCxnSpPr/>
          <p:nvPr/>
        </p:nvCxnSpPr>
        <p:spPr>
          <a:xfrm flipH="1">
            <a:off x="8451680" y="4463440"/>
            <a:ext cx="775029" cy="4724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294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9608" y="1825624"/>
            <a:ext cx="4390053" cy="4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64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169914"/>
              </p:ext>
            </p:extLst>
          </p:nvPr>
        </p:nvGraphicFramePr>
        <p:xfrm>
          <a:off x="242011" y="1432055"/>
          <a:ext cx="11654520" cy="534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4002833" y="1170444"/>
            <a:ext cx="5542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it-IT" sz="3200" b="1" dirty="0">
                <a:solidFill>
                  <a:srgbClr val="0070C0"/>
                </a:solidFill>
              </a:rPr>
              <a:t>PNR 2019 - CSR 2018 e Regioni </a:t>
            </a:r>
          </a:p>
        </p:txBody>
      </p:sp>
    </p:spTree>
    <p:extLst>
      <p:ext uri="{BB962C8B-B14F-4D97-AF65-F5344CB8AC3E}">
        <p14:creationId xmlns:p14="http://schemas.microsoft.com/office/powerpoint/2010/main" val="3532365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905778"/>
              </p:ext>
            </p:extLst>
          </p:nvPr>
        </p:nvGraphicFramePr>
        <p:xfrm>
          <a:off x="158621" y="1334278"/>
          <a:ext cx="11859208" cy="552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2015412" y="1170444"/>
            <a:ext cx="8229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it-IT" sz="3200" b="1" dirty="0">
                <a:solidFill>
                  <a:srgbClr val="0070C0"/>
                </a:solidFill>
              </a:rPr>
              <a:t>PNR 2019 </a:t>
            </a:r>
            <a:r>
              <a:rPr lang="it-IT" sz="3200" b="1" dirty="0" smtClean="0">
                <a:solidFill>
                  <a:srgbClr val="0070C0"/>
                </a:solidFill>
              </a:rPr>
              <a:t>– Target UE 2020 e </a:t>
            </a:r>
            <a:r>
              <a:rPr lang="it-IT" sz="3200" b="1" dirty="0">
                <a:solidFill>
                  <a:srgbClr val="0070C0"/>
                </a:solidFill>
              </a:rPr>
              <a:t>Regioni </a:t>
            </a:r>
          </a:p>
        </p:txBody>
      </p:sp>
    </p:spTree>
    <p:extLst>
      <p:ext uri="{BB962C8B-B14F-4D97-AF65-F5344CB8AC3E}">
        <p14:creationId xmlns:p14="http://schemas.microsoft.com/office/powerpoint/2010/main" val="326443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257301"/>
            <a:ext cx="121919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 smtClean="0">
              <a:solidFill>
                <a:srgbClr val="002060"/>
              </a:solidFill>
            </a:endParaRPr>
          </a:p>
          <a:p>
            <a:pPr algn="just"/>
            <a:r>
              <a:rPr lang="it-IT" sz="2000" dirty="0" smtClean="0">
                <a:solidFill>
                  <a:srgbClr val="002060"/>
                </a:solidFill>
              </a:rPr>
              <a:t>Preso </a:t>
            </a:r>
            <a:r>
              <a:rPr lang="it-IT" sz="2000" dirty="0">
                <a:solidFill>
                  <a:srgbClr val="002060"/>
                </a:solidFill>
              </a:rPr>
              <a:t>atto che:</a:t>
            </a:r>
          </a:p>
          <a:p>
            <a:pPr marL="1524000" indent="-533400"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</a:rPr>
              <a:t> gli Stati membri dovrebbero seguire gli orientamenti della Commissione europea e coinvolgere in modo significativo le autorità regionali e locali nella preparazione dei Programmi Nazionali di Riforma, nonché nell’elaborazione e attuazione di riforme strutturali nel contesto del </a:t>
            </a:r>
            <a:r>
              <a:rPr lang="it-IT" sz="2000" dirty="0">
                <a:solidFill>
                  <a:srgbClr val="FF0000"/>
                </a:solidFill>
              </a:rPr>
              <a:t>Semestre europeo</a:t>
            </a:r>
            <a:r>
              <a:rPr lang="it-IT" sz="2000" dirty="0">
                <a:solidFill>
                  <a:srgbClr val="002060"/>
                </a:solidFill>
              </a:rPr>
              <a:t>, allo scopo di migliorare la titolarità e l’attuazione di tali riforme </a:t>
            </a:r>
          </a:p>
          <a:p>
            <a:pPr marL="1524000" indent="-533400"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FF0000"/>
                </a:solidFill>
              </a:rPr>
              <a:t>per il prossimo periodo di programmazione 2021-2027 la Commissione punta su un coordinamento più vincolante tra le Raccomandazioni specifiche per Paese e i programmi di coesione </a:t>
            </a:r>
            <a:r>
              <a:rPr lang="it-IT" sz="2000" dirty="0">
                <a:solidFill>
                  <a:srgbClr val="002060"/>
                </a:solidFill>
              </a:rPr>
              <a:t>per aumentare l'efficacia degli interventi finanziati dalla politica di coesione e raggiungere risultati più durevoli. A tal fine, il </a:t>
            </a:r>
            <a:r>
              <a:rPr lang="it-IT" sz="2000" dirty="0">
                <a:solidFill>
                  <a:srgbClr val="FF0000"/>
                </a:solidFill>
              </a:rPr>
              <a:t>Semestre europeo del 2019 </a:t>
            </a:r>
            <a:r>
              <a:rPr lang="it-IT" sz="2000" dirty="0">
                <a:solidFill>
                  <a:srgbClr val="002060"/>
                </a:solidFill>
              </a:rPr>
              <a:t>porrà un maggiore accento sulla valutazione del fabbisogno di investimenti per orientare le decisioni di programmazione per il periodo 2021-2027, tradotta nell’analisi contenuta nell’annuale “Relazione per Paese”; </a:t>
            </a:r>
          </a:p>
          <a:p>
            <a:pPr marL="1524000" indent="-533400"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FF0000"/>
                </a:solidFill>
              </a:rPr>
              <a:t>per i nuovi programmi di coesione </a:t>
            </a:r>
            <a:r>
              <a:rPr lang="it-IT" sz="2000" dirty="0">
                <a:solidFill>
                  <a:srgbClr val="002060"/>
                </a:solidFill>
              </a:rPr>
              <a:t>la Commissione suggerisce, nella proposta di regolamento recante disposizioni comuni, di tenere presenti le Raccomandazioni specifiche per Paese almeno in due occasioni: all'inizio della programmazione e durante il riesame intermedio, previsto per il </a:t>
            </a:r>
            <a:r>
              <a:rPr lang="it-IT" sz="2000" dirty="0" smtClean="0">
                <a:solidFill>
                  <a:srgbClr val="002060"/>
                </a:solidFill>
              </a:rPr>
              <a:t>2025;</a:t>
            </a:r>
          </a:p>
          <a:p>
            <a:pPr marL="1524000" indent="-533400" algn="just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FF0000"/>
                </a:solidFill>
              </a:rPr>
              <a:t>il </a:t>
            </a:r>
            <a:r>
              <a:rPr lang="it-IT" sz="2000" dirty="0">
                <a:solidFill>
                  <a:srgbClr val="FF0000"/>
                </a:solidFill>
              </a:rPr>
              <a:t>PNR consente di legare gli interventi di riforma </a:t>
            </a:r>
            <a:r>
              <a:rPr lang="it-IT" sz="2000" dirty="0">
                <a:solidFill>
                  <a:srgbClr val="002060"/>
                </a:solidFill>
              </a:rPr>
              <a:t>ai </a:t>
            </a:r>
            <a:r>
              <a:rPr lang="it-IT" sz="2000" dirty="0">
                <a:solidFill>
                  <a:srgbClr val="00B050"/>
                </a:solidFill>
              </a:rPr>
              <a:t>target-obiettivi universali dell’Agenda 2030 delle Nazioni Unite sul tema dello sviluppo sostenibile </a:t>
            </a:r>
            <a:r>
              <a:rPr lang="it-IT" sz="2000" dirty="0">
                <a:solidFill>
                  <a:srgbClr val="FF0000"/>
                </a:solidFill>
              </a:rPr>
              <a:t>e, che questo stesso tema è uno degli obiettivi specifici previsti nel ciclo delle politiche di coesione 2021-2027</a:t>
            </a:r>
            <a:r>
              <a:rPr lang="it-IT" sz="2000" dirty="0">
                <a:solidFill>
                  <a:srgbClr val="002060"/>
                </a:solidFill>
              </a:rPr>
              <a:t>. </a:t>
            </a:r>
            <a:endParaRPr lang="it-IT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19212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 smtClean="0">
                <a:solidFill>
                  <a:srgbClr val="002060"/>
                </a:solidFill>
              </a:rPr>
              <a:t>LA POSIZIONE DELLA CONFERENZA DELLE REGIONI SUL PNR 2019</a:t>
            </a:r>
            <a:endParaRPr lang="it-I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54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1040" y="1940017"/>
            <a:ext cx="9430463" cy="479280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971320" y="2070645"/>
            <a:ext cx="172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Totale interventi 104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10131" y="111967"/>
            <a:ext cx="417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PNR 2019 – Analisi dei dati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5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942392" y="1167480"/>
            <a:ext cx="10114384" cy="773287"/>
          </a:xfrm>
        </p:spPr>
        <p:txBody>
          <a:bodyPr>
            <a:normAutofit/>
          </a:bodyPr>
          <a:lstStyle/>
          <a:p>
            <a:pPr lvl="0" algn="ctr"/>
            <a:r>
              <a:rPr lang="it-IT" sz="3600" b="1" dirty="0">
                <a:solidFill>
                  <a:srgbClr val="0070C0"/>
                </a:solidFill>
                <a:latin typeface="+mn-lt"/>
              </a:rPr>
              <a:t>PNR 2019 – </a:t>
            </a:r>
            <a:r>
              <a:rPr lang="it-IT" sz="3600" b="1" u="sng" dirty="0">
                <a:solidFill>
                  <a:srgbClr val="0070C0"/>
                </a:solidFill>
                <a:latin typeface="+mn-lt"/>
              </a:rPr>
              <a:t>CSR 1</a:t>
            </a:r>
            <a:r>
              <a:rPr lang="it-IT" sz="3600" b="1" dirty="0" smtClean="0">
                <a:solidFill>
                  <a:srgbClr val="0070C0"/>
                </a:solidFill>
                <a:latin typeface="+mn-lt"/>
              </a:rPr>
              <a:t> 2018 - Le </a:t>
            </a:r>
            <a:r>
              <a:rPr lang="it-IT" sz="3600" b="1" dirty="0">
                <a:solidFill>
                  <a:srgbClr val="0070C0"/>
                </a:solidFill>
                <a:latin typeface="+mn-lt"/>
              </a:rPr>
              <a:t>azioni </a:t>
            </a:r>
            <a:r>
              <a:rPr lang="it-IT" sz="3600" b="1" dirty="0" smtClean="0">
                <a:solidFill>
                  <a:srgbClr val="0070C0"/>
                </a:solidFill>
                <a:latin typeface="+mn-lt"/>
              </a:rPr>
              <a:t>regionali</a:t>
            </a:r>
            <a:endParaRPr lang="it-IT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2599" y="2224440"/>
            <a:ext cx="12107865" cy="4568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buNone/>
            </a:pPr>
            <a:r>
              <a:rPr lang="it-IT" sz="2200" b="1" dirty="0">
                <a:solidFill>
                  <a:srgbClr val="002060"/>
                </a:solidFill>
              </a:rPr>
              <a:t>M1 Promuovere la stabilità macroeconomica globale attraverso il coordinamento e la coerenza </a:t>
            </a:r>
            <a:r>
              <a:rPr lang="it-IT" sz="2200" b="1" dirty="0" smtClean="0">
                <a:solidFill>
                  <a:srgbClr val="002060"/>
                </a:solidFill>
              </a:rPr>
              <a:t>politica</a:t>
            </a:r>
          </a:p>
          <a:p>
            <a:pPr marL="0"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it-IT" sz="22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17 – 17.13</a:t>
            </a:r>
            <a:endParaRPr lang="it-IT" sz="2200" b="1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700" b="1" dirty="0">
                <a:solidFill>
                  <a:srgbClr val="92D050"/>
                </a:solidFill>
              </a:rPr>
              <a:t>Calabria</a:t>
            </a:r>
            <a:r>
              <a:rPr lang="it-IT" sz="1700" b="1" dirty="0" smtClean="0">
                <a:solidFill>
                  <a:srgbClr val="92D050"/>
                </a:solidFill>
              </a:rPr>
              <a:t>, </a:t>
            </a:r>
            <a:r>
              <a:rPr lang="it-IT" sz="1700" b="1" dirty="0">
                <a:solidFill>
                  <a:srgbClr val="92D050"/>
                </a:solidFill>
              </a:rPr>
              <a:t>Emilia Romagna, Friuli Venezia Giulia, Lazio, Liguria, </a:t>
            </a:r>
            <a:r>
              <a:rPr lang="it-IT" sz="1700" b="1" dirty="0" smtClean="0">
                <a:solidFill>
                  <a:srgbClr val="92D050"/>
                </a:solidFill>
              </a:rPr>
              <a:t>Lombardia, P.A</a:t>
            </a:r>
            <a:r>
              <a:rPr lang="it-IT" sz="1700" b="1" dirty="0">
                <a:solidFill>
                  <a:srgbClr val="92D050"/>
                </a:solidFill>
              </a:rPr>
              <a:t>. Bolzano, P.A. Trento, Puglia, </a:t>
            </a:r>
            <a:r>
              <a:rPr lang="it-IT" sz="1700" b="1" dirty="0" smtClean="0">
                <a:solidFill>
                  <a:srgbClr val="92D050"/>
                </a:solidFill>
              </a:rPr>
              <a:t>Umbria</a:t>
            </a:r>
            <a:r>
              <a:rPr lang="it-IT" sz="1700" b="1" dirty="0">
                <a:solidFill>
                  <a:srgbClr val="92D050"/>
                </a:solidFill>
              </a:rPr>
              <a:t>, Valle d’Aosta, </a:t>
            </a:r>
            <a:r>
              <a:rPr lang="it-IT" sz="1700" b="1" dirty="0" smtClean="0">
                <a:solidFill>
                  <a:srgbClr val="92D050"/>
                </a:solidFill>
              </a:rPr>
              <a:t>Veneto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700" b="1" dirty="0">
              <a:solidFill>
                <a:srgbClr val="92D050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it-IT" sz="2100" dirty="0" smtClean="0">
                <a:solidFill>
                  <a:srgbClr val="002060"/>
                </a:solidFill>
              </a:rPr>
              <a:t>Riduzione </a:t>
            </a:r>
            <a:r>
              <a:rPr lang="it-IT" sz="2100" dirty="0">
                <a:solidFill>
                  <a:srgbClr val="002060"/>
                </a:solidFill>
              </a:rPr>
              <a:t>rapporto debito pubblico/PIL utilizzando entrate straordinarie </a:t>
            </a:r>
          </a:p>
          <a:p>
            <a:pPr lvl="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it-IT" sz="2100" dirty="0">
                <a:solidFill>
                  <a:srgbClr val="002060"/>
                </a:solidFill>
              </a:rPr>
              <a:t>Sostenibilità del debito </a:t>
            </a:r>
            <a:r>
              <a:rPr lang="it-IT" sz="2100" dirty="0" smtClean="0">
                <a:solidFill>
                  <a:srgbClr val="002060"/>
                </a:solidFill>
              </a:rPr>
              <a:t>pubblico</a:t>
            </a:r>
          </a:p>
          <a:p>
            <a:pPr marL="0" lvl="0" indent="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it-IT" sz="2100" dirty="0">
              <a:solidFill>
                <a:srgbClr val="002060"/>
              </a:solidFill>
            </a:endParaRPr>
          </a:p>
          <a:p>
            <a:pPr lvl="0" algn="just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it-IT" sz="2100" dirty="0">
                <a:solidFill>
                  <a:srgbClr val="002060"/>
                </a:solidFill>
              </a:rPr>
              <a:t>Revisione della spesa come parte integrante del processo di </a:t>
            </a:r>
            <a:r>
              <a:rPr lang="it-IT" sz="2100" dirty="0" smtClean="0">
                <a:solidFill>
                  <a:srgbClr val="002060"/>
                </a:solidFill>
              </a:rPr>
              <a:t>bilancio</a:t>
            </a:r>
            <a:endParaRPr lang="it-IT" sz="21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84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9404" y="1346738"/>
            <a:ext cx="10297036" cy="55112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765556" y="1346738"/>
            <a:ext cx="172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Totale interventi 460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10131" y="111967"/>
            <a:ext cx="417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PNR 2019 – Analisi dei dati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20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1167" y="1036931"/>
            <a:ext cx="8908310" cy="83852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+mn-lt"/>
              </a:rPr>
              <a:t>PNR 2019 </a:t>
            </a:r>
            <a:r>
              <a:rPr lang="it-IT" sz="4000" b="1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it-IT" sz="4000" b="1" u="sng" dirty="0" smtClean="0">
                <a:solidFill>
                  <a:srgbClr val="0070C0"/>
                </a:solidFill>
                <a:latin typeface="+mn-lt"/>
              </a:rPr>
              <a:t>CSR 2</a:t>
            </a:r>
            <a:r>
              <a:rPr lang="it-IT" sz="4000" b="1" dirty="0" smtClean="0">
                <a:solidFill>
                  <a:srgbClr val="0070C0"/>
                </a:solidFill>
                <a:latin typeface="+mn-lt"/>
              </a:rPr>
              <a:t> 2018 - Le </a:t>
            </a:r>
            <a:r>
              <a:rPr lang="it-IT" sz="4000" b="1" dirty="0">
                <a:solidFill>
                  <a:srgbClr val="0070C0"/>
                </a:solidFill>
                <a:latin typeface="+mn-lt"/>
              </a:rPr>
              <a:t>azioni </a:t>
            </a:r>
            <a:r>
              <a:rPr lang="it-IT" sz="4000" b="1" dirty="0" smtClean="0">
                <a:solidFill>
                  <a:srgbClr val="0070C0"/>
                </a:solidFill>
                <a:latin typeface="+mn-lt"/>
              </a:rPr>
              <a:t>regionali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-15551" y="1959430"/>
            <a:ext cx="5791200" cy="5318448"/>
          </a:xfrm>
        </p:spPr>
        <p:txBody>
          <a:bodyPr>
            <a:normAutofit fontScale="70000" lnSpcReduction="20000"/>
          </a:bodyPr>
          <a:lstStyle/>
          <a:p>
            <a:pPr marL="0" indent="0" algn="just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3200" b="1" dirty="0" smtClean="0">
                <a:solidFill>
                  <a:srgbClr val="002060"/>
                </a:solidFill>
              </a:rPr>
              <a:t>M1 Efficienza della PA </a:t>
            </a:r>
          </a:p>
          <a:p>
            <a:pPr marL="0" indent="0" algn="just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</a:t>
            </a: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11 - RA </a:t>
            </a:r>
            <a:r>
              <a:rPr lang="it-IT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11.3</a:t>
            </a:r>
            <a:r>
              <a:rPr lang="it-IT" sz="32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 11.6</a:t>
            </a:r>
            <a:r>
              <a:rPr lang="it-IT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</a:t>
            </a:r>
            <a:r>
              <a:rPr lang="it-IT" sz="3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16 - </a:t>
            </a:r>
            <a:r>
              <a:rPr lang="it-IT" sz="32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16.6, 16.7 </a:t>
            </a:r>
            <a:r>
              <a:rPr lang="it-IT" sz="32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Fattore </a:t>
            </a:r>
            <a:r>
              <a:rPr lang="it-IT" sz="32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1 - 4</a:t>
            </a:r>
            <a:endParaRPr lang="it-IT" sz="3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92D050"/>
                </a:solidFill>
              </a:rPr>
              <a:t>Abruzzo, </a:t>
            </a:r>
            <a:r>
              <a:rPr lang="it-IT" sz="2400" b="1" dirty="0">
                <a:solidFill>
                  <a:srgbClr val="92D050"/>
                </a:solidFill>
              </a:rPr>
              <a:t>Calabria, Emilia Romagna, Friuli Venezia Giulia, </a:t>
            </a:r>
            <a:r>
              <a:rPr lang="it-IT" sz="2400" b="1" dirty="0" smtClean="0">
                <a:solidFill>
                  <a:srgbClr val="92D050"/>
                </a:solidFill>
              </a:rPr>
              <a:t>Lazio, Liguria, Lombardia, Molise, Piemonte, </a:t>
            </a:r>
            <a:r>
              <a:rPr lang="it-IT" sz="2400" b="1" dirty="0">
                <a:solidFill>
                  <a:srgbClr val="92D050"/>
                </a:solidFill>
              </a:rPr>
              <a:t>P.A. Bolzano, </a:t>
            </a:r>
            <a:r>
              <a:rPr lang="it-IT" sz="2400" b="1" dirty="0" smtClean="0">
                <a:solidFill>
                  <a:srgbClr val="92D050"/>
                </a:solidFill>
              </a:rPr>
              <a:t>P.A. Trento, Puglia</a:t>
            </a:r>
            <a:r>
              <a:rPr lang="it-IT" sz="2400" b="1" dirty="0">
                <a:solidFill>
                  <a:srgbClr val="92D050"/>
                </a:solidFill>
              </a:rPr>
              <a:t>, Sardegna, V</a:t>
            </a:r>
            <a:r>
              <a:rPr lang="it-IT" sz="2400" b="1" dirty="0" smtClean="0">
                <a:solidFill>
                  <a:srgbClr val="92D050"/>
                </a:solidFill>
              </a:rPr>
              <a:t>alle d’Aosta, Veneto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2400" b="1" dirty="0" smtClean="0">
              <a:solidFill>
                <a:srgbClr val="002060"/>
              </a:solidFill>
            </a:endParaRPr>
          </a:p>
          <a:p>
            <a:pPr marL="342000" lvl="0" indent="-342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900" dirty="0">
                <a:solidFill>
                  <a:srgbClr val="002060"/>
                </a:solidFill>
              </a:rPr>
              <a:t>Miglioramento delle prestazioni della Pubblica Amministrazione </a:t>
            </a:r>
          </a:p>
          <a:p>
            <a:pPr marL="342000" lvl="0" indent="-342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900" dirty="0">
                <a:solidFill>
                  <a:srgbClr val="002060"/>
                </a:solidFill>
              </a:rPr>
              <a:t>Miglioramento della </a:t>
            </a:r>
            <a:r>
              <a:rPr lang="it-IT" sz="2900" i="1" dirty="0" err="1" smtClean="0">
                <a:solidFill>
                  <a:srgbClr val="002060"/>
                </a:solidFill>
              </a:rPr>
              <a:t>governance</a:t>
            </a:r>
            <a:r>
              <a:rPr lang="it-IT" sz="2900" dirty="0" smtClean="0">
                <a:solidFill>
                  <a:srgbClr val="002060"/>
                </a:solidFill>
              </a:rPr>
              <a:t> multilivello </a:t>
            </a:r>
            <a:r>
              <a:rPr lang="it-IT" sz="2900" dirty="0">
                <a:solidFill>
                  <a:srgbClr val="002060"/>
                </a:solidFill>
              </a:rPr>
              <a:t>e della capacità amministrativa e tecnica delle Pubbliche Amministrazioni nei programmi di investimento pubblico </a:t>
            </a:r>
          </a:p>
          <a:p>
            <a:pPr marL="342000" lvl="0" indent="-342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900" dirty="0">
                <a:solidFill>
                  <a:srgbClr val="002060"/>
                </a:solidFill>
              </a:rPr>
              <a:t>Razionalizzazione imprese pubbliche mediante fusioni, aggregazione e privatizzazione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48874" y="1903444"/>
            <a:ext cx="589694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002060"/>
                </a:solidFill>
              </a:rPr>
              <a:t>M4 Agenda digitale </a:t>
            </a:r>
          </a:p>
          <a:p>
            <a:r>
              <a:rPr lang="it-IT" sz="2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2 - RA 2.1,</a:t>
            </a:r>
            <a:r>
              <a:rPr lang="it-IT" sz="22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 2.2,</a:t>
            </a:r>
            <a:r>
              <a:rPr lang="it-IT" sz="22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 2.3</a:t>
            </a:r>
            <a:r>
              <a:rPr lang="it-IT" sz="22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9 – 9.1, 9.4 </a:t>
            </a:r>
          </a:p>
          <a:p>
            <a:r>
              <a:rPr lang="it-IT" sz="22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11 – 11.3 </a:t>
            </a:r>
            <a:r>
              <a:rPr lang="it-IT" sz="2200" b="1" dirty="0" err="1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it-IT" sz="22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3 (PI 1), </a:t>
            </a:r>
            <a:r>
              <a:rPr lang="it-IT" sz="2200" b="1" dirty="0" err="1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it-IT" sz="22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5</a:t>
            </a:r>
          </a:p>
          <a:p>
            <a:pPr algn="just"/>
            <a:r>
              <a:rPr lang="it-IT" sz="1700" b="1" dirty="0" smtClean="0">
                <a:solidFill>
                  <a:srgbClr val="92D050"/>
                </a:solidFill>
              </a:rPr>
              <a:t>Abruzzo</a:t>
            </a:r>
            <a:r>
              <a:rPr lang="it-IT" sz="1700" b="1" dirty="0">
                <a:solidFill>
                  <a:srgbClr val="92D050"/>
                </a:solidFill>
              </a:rPr>
              <a:t>, Calabria</a:t>
            </a:r>
            <a:r>
              <a:rPr lang="it-IT" sz="1700" b="1" dirty="0" smtClean="0">
                <a:solidFill>
                  <a:srgbClr val="92D050"/>
                </a:solidFill>
              </a:rPr>
              <a:t>, Campania, Emilia </a:t>
            </a:r>
            <a:r>
              <a:rPr lang="it-IT" sz="1700" b="1" dirty="0">
                <a:solidFill>
                  <a:srgbClr val="92D050"/>
                </a:solidFill>
              </a:rPr>
              <a:t>Romagna, Friuli Venezia Giulia, Lazio, Liguria, Lombardia, </a:t>
            </a:r>
            <a:r>
              <a:rPr lang="it-IT" sz="1700" b="1" dirty="0" smtClean="0">
                <a:solidFill>
                  <a:srgbClr val="92D050"/>
                </a:solidFill>
              </a:rPr>
              <a:t>Marche, Molise</a:t>
            </a:r>
            <a:r>
              <a:rPr lang="it-IT" sz="1700" b="1" dirty="0">
                <a:solidFill>
                  <a:srgbClr val="92D050"/>
                </a:solidFill>
              </a:rPr>
              <a:t>, Piemonte, P.A. Bolzano, P.A. Trento, Puglia, Sardegna, </a:t>
            </a:r>
            <a:r>
              <a:rPr lang="it-IT" sz="1700" b="1" dirty="0" smtClean="0">
                <a:solidFill>
                  <a:srgbClr val="92D050"/>
                </a:solidFill>
              </a:rPr>
              <a:t>Toscana, Valle d’Aosta</a:t>
            </a:r>
          </a:p>
          <a:p>
            <a:endParaRPr lang="it-IT" sz="1600" b="1" dirty="0">
              <a:solidFill>
                <a:srgbClr val="92D05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Riduzione dei divari digitali nei territori e diffusione di connettività in banda ultra </a:t>
            </a:r>
            <a:r>
              <a:rPr lang="it-IT" sz="2000" dirty="0" smtClean="0">
                <a:solidFill>
                  <a:srgbClr val="002060"/>
                </a:solidFill>
              </a:rPr>
              <a:t>larga</a:t>
            </a:r>
            <a:endParaRPr lang="it-IT" sz="20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Digitalizzazione dei processi amministrativi e diffusione di servizi digitali pienamente </a:t>
            </a:r>
            <a:r>
              <a:rPr lang="it-IT" sz="2000" dirty="0" smtClean="0">
                <a:solidFill>
                  <a:srgbClr val="002060"/>
                </a:solidFill>
              </a:rPr>
              <a:t>interoperabili</a:t>
            </a:r>
            <a:endParaRPr lang="it-IT" sz="20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Potenziamento della domanda di ICT di cittadini e imprese in termini di utilizzo dei servizi online, inclusione digitale e partecipazione in </a:t>
            </a:r>
            <a:r>
              <a:rPr lang="it-IT" sz="2000" dirty="0" smtClean="0">
                <a:solidFill>
                  <a:srgbClr val="002060"/>
                </a:solidFill>
              </a:rPr>
              <a:t>rete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54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4018" y="1725316"/>
            <a:ext cx="9628306" cy="503004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142106" y="1725316"/>
            <a:ext cx="172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Totale interventi 182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10131" y="111967"/>
            <a:ext cx="417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PNR 2019 – Analisi dei dati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9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942392" y="1167480"/>
            <a:ext cx="10114384" cy="773287"/>
          </a:xfrm>
        </p:spPr>
        <p:txBody>
          <a:bodyPr>
            <a:normAutofit/>
          </a:bodyPr>
          <a:lstStyle/>
          <a:p>
            <a:pPr lvl="0" algn="ctr"/>
            <a:r>
              <a:rPr lang="it-IT" sz="3600" b="1" dirty="0">
                <a:solidFill>
                  <a:srgbClr val="0070C0"/>
                </a:solidFill>
                <a:latin typeface="+mn-lt"/>
              </a:rPr>
              <a:t>PNR 2019 – </a:t>
            </a:r>
            <a:r>
              <a:rPr lang="it-IT" sz="3600" b="1" u="sng" dirty="0">
                <a:solidFill>
                  <a:srgbClr val="0070C0"/>
                </a:solidFill>
                <a:latin typeface="+mn-lt"/>
              </a:rPr>
              <a:t>CSR </a:t>
            </a:r>
            <a:r>
              <a:rPr lang="it-IT" sz="3600" b="1" u="sng" dirty="0" smtClean="0">
                <a:solidFill>
                  <a:srgbClr val="0070C0"/>
                </a:solidFill>
                <a:latin typeface="+mn-lt"/>
              </a:rPr>
              <a:t>3</a:t>
            </a:r>
            <a:r>
              <a:rPr lang="it-IT" sz="3600" b="1" dirty="0" smtClean="0">
                <a:solidFill>
                  <a:srgbClr val="0070C0"/>
                </a:solidFill>
                <a:latin typeface="+mn-lt"/>
              </a:rPr>
              <a:t> 2018 - Le </a:t>
            </a:r>
            <a:r>
              <a:rPr lang="it-IT" sz="3600" b="1" dirty="0">
                <a:solidFill>
                  <a:srgbClr val="0070C0"/>
                </a:solidFill>
                <a:latin typeface="+mn-lt"/>
              </a:rPr>
              <a:t>azioni </a:t>
            </a:r>
            <a:r>
              <a:rPr lang="it-IT" sz="3600" b="1" dirty="0" smtClean="0">
                <a:solidFill>
                  <a:srgbClr val="0070C0"/>
                </a:solidFill>
                <a:latin typeface="+mn-lt"/>
              </a:rPr>
              <a:t>regionali</a:t>
            </a:r>
            <a:endParaRPr lang="it-IT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2600" y="2224440"/>
            <a:ext cx="12011400" cy="4568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it-IT" sz="2200" b="1" dirty="0">
                <a:solidFill>
                  <a:srgbClr val="002060"/>
                </a:solidFill>
              </a:rPr>
              <a:t>M2 Strumenti finanziari per favorire l'accesso al credito e la competitività delle </a:t>
            </a:r>
            <a:r>
              <a:rPr lang="it-IT" sz="2200" b="1" dirty="0" smtClean="0">
                <a:solidFill>
                  <a:srgbClr val="002060"/>
                </a:solidFill>
              </a:rPr>
              <a:t>PMI  </a:t>
            </a:r>
          </a:p>
          <a:p>
            <a:pPr marL="0"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it-IT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1 - RA 1.4, OT 3 - RA 3.1, 3.5 </a:t>
            </a:r>
            <a:r>
              <a:rPr lang="it-IT" sz="2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10 – 10.5 SDG 8 – 8.3 </a:t>
            </a:r>
            <a:r>
              <a:rPr lang="it-IT" sz="22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Ob.1 (PI 1,2,3,6,7)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700" b="1" dirty="0">
                <a:solidFill>
                  <a:srgbClr val="92D050"/>
                </a:solidFill>
              </a:rPr>
              <a:t>Calabria, Campania, Emilia Romagna, Friuli Venezia Giulia, Lazio, Liguria, Lombardia, Marche, Molise, Piemonte, P.A. Bolzano, P.A. Trento, Puglia, Sardegna, Umbria, Valle d’Aosta, </a:t>
            </a:r>
            <a:r>
              <a:rPr lang="it-IT" sz="1700" b="1" dirty="0" smtClean="0">
                <a:solidFill>
                  <a:srgbClr val="92D050"/>
                </a:solidFill>
              </a:rPr>
              <a:t>Veneto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700" b="1" dirty="0">
              <a:solidFill>
                <a:srgbClr val="92D05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700" b="1" dirty="0">
              <a:solidFill>
                <a:srgbClr val="92D050"/>
              </a:solidFill>
            </a:endParaRPr>
          </a:p>
          <a:p>
            <a:pPr marL="342000" indent="-342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Erogazione contributi alle piccole e medie imprese non bancari</a:t>
            </a:r>
          </a:p>
          <a:p>
            <a:pPr marL="342000" indent="-342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Aumento dell’incidenza di specializzazioni innovative in perimetri applicativi ad alta intensità di conoscenza</a:t>
            </a:r>
          </a:p>
          <a:p>
            <a:pPr marL="342000" indent="-342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Rilancio della propensione agli investimenti del sistema produttivo</a:t>
            </a:r>
          </a:p>
          <a:p>
            <a:pPr marL="342000" indent="-342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Nascita e consolidamento delle Micro, Piccole e Medie imprese</a:t>
            </a:r>
          </a:p>
        </p:txBody>
      </p:sp>
    </p:spTree>
    <p:extLst>
      <p:ext uri="{BB962C8B-B14F-4D97-AF65-F5344CB8AC3E}">
        <p14:creationId xmlns:p14="http://schemas.microsoft.com/office/powerpoint/2010/main" val="3182730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969" y="1421194"/>
            <a:ext cx="10443353" cy="534055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645967" y="1421194"/>
            <a:ext cx="172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Totale interventi 541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10131" y="111967"/>
            <a:ext cx="417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PNR 2019 – Analisi dei dati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89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74645" y="1167480"/>
            <a:ext cx="11961845" cy="1067339"/>
          </a:xfrm>
        </p:spPr>
        <p:txBody>
          <a:bodyPr>
            <a:noAutofit/>
          </a:bodyPr>
          <a:lstStyle/>
          <a:p>
            <a:pPr lvl="0" algn="ctr"/>
            <a:r>
              <a:rPr lang="it-IT" sz="3600" b="1" dirty="0">
                <a:solidFill>
                  <a:srgbClr val="0070C0"/>
                </a:solidFill>
                <a:latin typeface="+mn-lt"/>
              </a:rPr>
              <a:t>PNR 2019 – </a:t>
            </a:r>
            <a:r>
              <a:rPr lang="it-IT" sz="3600" b="1" u="sng" dirty="0">
                <a:solidFill>
                  <a:srgbClr val="0070C0"/>
                </a:solidFill>
                <a:latin typeface="+mn-lt"/>
              </a:rPr>
              <a:t>CSR 4+T1  </a:t>
            </a:r>
            <a:r>
              <a:rPr lang="it-IT" sz="3600" b="1" dirty="0">
                <a:solidFill>
                  <a:srgbClr val="0070C0"/>
                </a:solidFill>
                <a:latin typeface="+mn-lt"/>
              </a:rPr>
              <a:t>2018 - Le azioni regionali</a:t>
            </a:r>
            <a:br>
              <a:rPr lang="it-IT" sz="3600" b="1" dirty="0">
                <a:solidFill>
                  <a:srgbClr val="0070C0"/>
                </a:solidFill>
                <a:latin typeface="+mn-lt"/>
              </a:rPr>
            </a:br>
            <a:r>
              <a:rPr lang="it-IT" sz="3600" b="1" dirty="0">
                <a:solidFill>
                  <a:srgbClr val="0070C0"/>
                </a:solidFill>
                <a:latin typeface="+mn-lt"/>
              </a:rPr>
              <a:t>Mercato del lavoro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 rot="6000">
            <a:off x="3856" y="2245123"/>
            <a:ext cx="4045127" cy="4590680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900" b="1" dirty="0">
                <a:solidFill>
                  <a:srgbClr val="002060"/>
                </a:solidFill>
              </a:rPr>
              <a:t>M2 Politiche attive  </a:t>
            </a:r>
            <a:r>
              <a:rPr lang="it-IT" sz="19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8 - RA 8.4, 8.5 </a:t>
            </a:r>
            <a:r>
              <a:rPr lang="it-IT" sz="19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8 – 8.8 </a:t>
            </a:r>
            <a:r>
              <a:rPr lang="it-IT" sz="19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Ob.4 (PI 1,2)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rgbClr val="92D050"/>
                </a:solidFill>
              </a:rPr>
              <a:t>Basilicata, Calabria, Campania, Emilia Romagna, Friuli Venezia Giulia, Lazio, Liguria, Lombardia, Marche, Molise, Piemonte, P.A. Bolzano, P.A. Trento, Puglia, Sardegna, Toscana, Umbria, Valle d’Aosta, Veneto</a:t>
            </a:r>
          </a:p>
          <a:p>
            <a:pPr marL="342000" indent="-342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1900" dirty="0">
                <a:solidFill>
                  <a:srgbClr val="002060"/>
                </a:solidFill>
              </a:rPr>
              <a:t>Accrescere l’occupazione degli immigrati</a:t>
            </a:r>
          </a:p>
          <a:p>
            <a:pPr marL="342000" indent="-342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1900" dirty="0">
                <a:solidFill>
                  <a:srgbClr val="002060"/>
                </a:solidFill>
              </a:rPr>
              <a:t>Favorire l’inserimento lavorativo e l’occupazione dei disoccupati di lunga durata e dei soggetti con maggiore difficoltà di inserimento lavorativo, nonché il sostegno delle persone a rischio di disoccupazione di lunga durata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 rot="6000">
            <a:off x="8303725" y="2266201"/>
            <a:ext cx="3871162" cy="4576523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900" b="1" dirty="0">
                <a:solidFill>
                  <a:srgbClr val="002060"/>
                </a:solidFill>
              </a:rPr>
              <a:t>M4 sviluppo occupazionale  </a:t>
            </a:r>
            <a:r>
              <a:rPr lang="it-IT" sz="19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3 - RA 3.2, 3.5 OT 8 – RA 8.8 principio 5</a:t>
            </a:r>
            <a:r>
              <a:rPr lang="it-IT" sz="1900" b="1" dirty="0" smtClean="0">
                <a:cs typeface="Times New Roman" pitchFamily="18"/>
              </a:rPr>
              <a:t> </a:t>
            </a:r>
            <a:r>
              <a:rPr lang="it-IT" sz="19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8 – 8.3 SDG 9 – 9.2</a:t>
            </a:r>
            <a:r>
              <a:rPr lang="it-IT" sz="1900" b="1" dirty="0" smtClean="0">
                <a:cs typeface="Times New Roman" pitchFamily="18"/>
              </a:rPr>
              <a:t> </a:t>
            </a:r>
            <a:r>
              <a:rPr lang="it-IT" sz="19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Ob.1 (PI 6) Ob.4 (PI 1)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b="1" dirty="0">
                <a:solidFill>
                  <a:srgbClr val="92D050"/>
                </a:solidFill>
              </a:rPr>
              <a:t>Abruzzo, Basilicata, Calabria, Campania, Emilia Romagna, Friuli Venezia Giulia, Lazio, Liguria, Lombardia, Marche, Molise, Piemonte, P.A. Bolzano, P.A. Trento, Sardegna, Valle d’Aosta, Veneto</a:t>
            </a:r>
          </a:p>
          <a:p>
            <a:pPr marL="342000" indent="-342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2060"/>
                </a:solidFill>
              </a:rPr>
              <a:t>Sviluppo occupazionale e produttivo in aree territoriali colpite da crisi diffusa delle attività produttive</a:t>
            </a:r>
          </a:p>
          <a:p>
            <a:pPr marL="342000" indent="-342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2060"/>
                </a:solidFill>
              </a:rPr>
              <a:t>Promuovere industrializzazione inclusiva e sostenibile e aumentare quote di occupazione nell’industria</a:t>
            </a:r>
          </a:p>
          <a:p>
            <a:pPr marL="342000" indent="-342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2060"/>
                </a:solidFill>
              </a:rPr>
              <a:t>Nascita e consolidamento delle micro, piccole e medie imprese in termini di promozione dell’occupazione</a:t>
            </a:r>
          </a:p>
          <a:p>
            <a:pPr marL="342000" indent="-342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2060"/>
                </a:solidFill>
              </a:rPr>
              <a:t>Nuove opportunità di lavoro extra agricolo nelle aree rurali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 rot="6000">
            <a:off x="4048957" y="2259115"/>
            <a:ext cx="4246778" cy="4587151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000" b="1" dirty="0">
                <a:solidFill>
                  <a:srgbClr val="002060"/>
                </a:solidFill>
              </a:rPr>
              <a:t>M3 </a:t>
            </a:r>
            <a:r>
              <a:rPr lang="it-IT" sz="4000" b="1" dirty="0" smtClean="0">
                <a:solidFill>
                  <a:srgbClr val="002060"/>
                </a:solidFill>
              </a:rPr>
              <a:t>Occupazione </a:t>
            </a:r>
            <a:r>
              <a:rPr lang="it-IT" sz="4000" b="1" dirty="0">
                <a:solidFill>
                  <a:srgbClr val="002060"/>
                </a:solidFill>
              </a:rPr>
              <a:t>femminile </a:t>
            </a:r>
            <a:r>
              <a:rPr lang="it-IT" sz="4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8 – RA 8.2 OT 9 – 9.3 principio 2,3,9 </a:t>
            </a:r>
            <a:r>
              <a:rPr lang="it-IT" sz="4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3 – 3.8 SDG 4 – 4.2 SDG 5 – 5.1, 5,4,5,5 SDG 8 – 8.5, 8,8 </a:t>
            </a:r>
            <a:r>
              <a:rPr lang="it-IT" sz="40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Ob.4 (PI 1,3)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500" b="1" dirty="0">
                <a:solidFill>
                  <a:srgbClr val="92D050"/>
                </a:solidFill>
              </a:rPr>
              <a:t>Basilicata, Calabria, Campania, Emilia Romagna, Friuli Venezia Giulia, Liguria, Lombardia, Marche, Molise, Piemonte, P.A. Bolzano, P.A. Trento, Puglia, Toscana, Valle d’Aosta, </a:t>
            </a:r>
            <a:r>
              <a:rPr lang="it-IT" sz="3500" b="1" dirty="0" smtClean="0">
                <a:solidFill>
                  <a:srgbClr val="92D050"/>
                </a:solidFill>
              </a:rPr>
              <a:t>Veneto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3500" b="1" dirty="0">
              <a:solidFill>
                <a:srgbClr val="92D050"/>
              </a:solidFill>
            </a:endParaRPr>
          </a:p>
          <a:p>
            <a:pPr marL="216000" indent="-342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3400" dirty="0">
                <a:solidFill>
                  <a:srgbClr val="002060"/>
                </a:solidFill>
              </a:rPr>
              <a:t>Aumentare l’occupazione femminile</a:t>
            </a:r>
          </a:p>
          <a:p>
            <a:pPr marL="342000" indent="-342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3400" dirty="0">
                <a:solidFill>
                  <a:srgbClr val="002060"/>
                </a:solidFill>
              </a:rPr>
              <a:t>Aumento/consolidamento/qualificazione dei servizi socio-educativi e delle infrastrutture di cura rivolte ai bambini e dei servizi di cura rivolti a persone con limitazioni dell’autonomia e potenziamento della rete infrastrutturale dell’offerta di servizi sanitari e socio sanitari territoriali</a:t>
            </a:r>
          </a:p>
          <a:p>
            <a:pPr marL="342000" indent="-342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3400" dirty="0">
                <a:solidFill>
                  <a:srgbClr val="002060"/>
                </a:solidFill>
              </a:rPr>
              <a:t>Garantire la partecipazione femminile e pari opportunità ad ogni livello familiare, decisionale, politico economico e della vita pubblica</a:t>
            </a:r>
          </a:p>
        </p:txBody>
      </p:sp>
    </p:spTree>
    <p:extLst>
      <p:ext uri="{BB962C8B-B14F-4D97-AF65-F5344CB8AC3E}">
        <p14:creationId xmlns:p14="http://schemas.microsoft.com/office/powerpoint/2010/main" val="477658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985" y="1607324"/>
            <a:ext cx="10345809" cy="498696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782232" y="1607324"/>
            <a:ext cx="172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Totale interventi 154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10131" y="111967"/>
            <a:ext cx="417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PNR 2019 – Analisi dei dati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9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662473" y="1092835"/>
            <a:ext cx="11178073" cy="130464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  <a:latin typeface="+mn-lt"/>
              </a:rPr>
              <a:t>PNR 2019 – </a:t>
            </a:r>
            <a:r>
              <a:rPr lang="it-IT" sz="3600" b="1" u="sng" dirty="0">
                <a:solidFill>
                  <a:srgbClr val="0070C0"/>
                </a:solidFill>
                <a:latin typeface="+mn-lt"/>
              </a:rPr>
              <a:t>CSR 4+T1 </a:t>
            </a:r>
            <a:r>
              <a:rPr lang="it-IT" sz="3600" b="1" dirty="0" smtClean="0">
                <a:solidFill>
                  <a:srgbClr val="0070C0"/>
                </a:solidFill>
                <a:latin typeface="+mn-lt"/>
              </a:rPr>
              <a:t>2018 - Le </a:t>
            </a:r>
            <a:r>
              <a:rPr lang="it-IT" sz="3600" b="1" dirty="0">
                <a:solidFill>
                  <a:srgbClr val="0070C0"/>
                </a:solidFill>
                <a:latin typeface="+mn-lt"/>
              </a:rPr>
              <a:t>azioni regionali</a:t>
            </a:r>
            <a:br>
              <a:rPr lang="it-IT" sz="3600" b="1" dirty="0">
                <a:solidFill>
                  <a:srgbClr val="0070C0"/>
                </a:solidFill>
                <a:latin typeface="+mn-lt"/>
              </a:rPr>
            </a:br>
            <a:r>
              <a:rPr lang="it-IT" sz="3600" b="1" dirty="0" smtClean="0">
                <a:solidFill>
                  <a:srgbClr val="0070C0"/>
                </a:solidFill>
                <a:latin typeface="+mn-lt"/>
              </a:rPr>
              <a:t>Formazione</a:t>
            </a:r>
            <a:endParaRPr lang="it-IT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0" y="2588334"/>
            <a:ext cx="12192000" cy="4157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200" b="1" dirty="0">
                <a:solidFill>
                  <a:srgbClr val="002060"/>
                </a:solidFill>
              </a:rPr>
              <a:t>M2 Formazione capitale umano (certificazione delle competenze, digitalizzazione dei processi di produzione, azioni formative per occupati, inoccupati e disoccupati)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10 - RA 10,3, 10.4</a:t>
            </a:r>
            <a:r>
              <a:rPr lang="it-IT" sz="2200" dirty="0" smtClean="0">
                <a:solidFill>
                  <a:srgbClr val="FF0000"/>
                </a:solidFill>
                <a:cs typeface="Times New Roman" pitchFamily="18"/>
              </a:rPr>
              <a:t>,</a:t>
            </a:r>
            <a:r>
              <a:rPr lang="it-IT" sz="2200" b="1" dirty="0" smtClean="0">
                <a:cs typeface="Times New Roman" pitchFamily="18"/>
              </a:rPr>
              <a:t> </a:t>
            </a:r>
            <a:r>
              <a:rPr lang="it-IT" sz="2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 4 – 4.4, 4.7 SDG 8 – 8.3</a:t>
            </a:r>
            <a:r>
              <a:rPr lang="it-IT" sz="2200" b="1" dirty="0" smtClean="0">
                <a:cs typeface="Times New Roman" pitchFamily="18"/>
              </a:rPr>
              <a:t> </a:t>
            </a:r>
            <a:r>
              <a:rPr lang="it-IT" sz="22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Ob.4 (PI 1,2,5,7,8,9)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700" b="1" dirty="0">
                <a:solidFill>
                  <a:srgbClr val="92D050"/>
                </a:solidFill>
              </a:rPr>
              <a:t>Abruzzo, Basilicata, Campania, Emilia Romagna, Friuli Venezia Giulia, Lazio, Piemonte, P.A. Bolzano, P.A. Trento, Puglia, Sardegna, Toscana, Umbria, Valle d’Aosta, </a:t>
            </a:r>
            <a:r>
              <a:rPr lang="it-IT" sz="1700" b="1" dirty="0" smtClean="0">
                <a:solidFill>
                  <a:srgbClr val="92D050"/>
                </a:solidFill>
              </a:rPr>
              <a:t>Veneto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700" b="1" dirty="0">
              <a:solidFill>
                <a:srgbClr val="92D050"/>
              </a:solidFill>
            </a:endParaRPr>
          </a:p>
          <a:p>
            <a:pPr marL="342000" indent="-342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Innalzamento del livello di istruzione della popolazione </a:t>
            </a:r>
            <a:r>
              <a:rPr lang="it-IT" sz="2000" dirty="0" smtClean="0">
                <a:solidFill>
                  <a:srgbClr val="002060"/>
                </a:solidFill>
              </a:rPr>
              <a:t>adulta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342000" indent="-342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Accrescimento delle competenze della forza lavoro e agevolazione delle mobilità, dell’inserimento/reinserimento lavorativo</a:t>
            </a:r>
          </a:p>
        </p:txBody>
      </p:sp>
    </p:spTree>
    <p:extLst>
      <p:ext uri="{BB962C8B-B14F-4D97-AF65-F5344CB8AC3E}">
        <p14:creationId xmlns:p14="http://schemas.microsoft.com/office/powerpoint/2010/main" val="333327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30200" y="1358899"/>
            <a:ext cx="12522200" cy="5499101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it-IT" sz="3400" dirty="0" smtClean="0">
                <a:solidFill>
                  <a:srgbClr val="002060"/>
                </a:solidFill>
              </a:rPr>
              <a:t>	</a:t>
            </a:r>
            <a:r>
              <a:rPr lang="it-IT" sz="3400" b="1" dirty="0" smtClean="0">
                <a:solidFill>
                  <a:srgbClr val="002060"/>
                </a:solidFill>
              </a:rPr>
              <a:t>LA POSIZIONE DELLA CONFERENZA DELLE REGIONI SUL PNR 2019</a:t>
            </a:r>
          </a:p>
          <a:p>
            <a:pPr marL="990600" lvl="0" indent="-203200" algn="just">
              <a:buNone/>
            </a:pPr>
            <a:r>
              <a:rPr lang="it-IT" dirty="0" smtClean="0">
                <a:solidFill>
                  <a:srgbClr val="002060"/>
                </a:solidFill>
              </a:rPr>
              <a:t>La Conferenza delle Regioni e delle Province autonome</a:t>
            </a:r>
          </a:p>
          <a:p>
            <a:pPr marL="990600" lvl="0" indent="-20320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propone all’Unione europea di </a:t>
            </a:r>
            <a:r>
              <a:rPr lang="it-IT" dirty="0" smtClean="0">
                <a:solidFill>
                  <a:srgbClr val="FF0000"/>
                </a:solidFill>
              </a:rPr>
              <a:t>riformare il Semestre europeo</a:t>
            </a:r>
            <a:r>
              <a:rPr lang="it-IT" dirty="0" smtClean="0">
                <a:solidFill>
                  <a:srgbClr val="002060"/>
                </a:solidFill>
              </a:rPr>
              <a:t>, affinché integri la </a:t>
            </a:r>
            <a:r>
              <a:rPr lang="it-IT" i="1" dirty="0" err="1" smtClean="0">
                <a:solidFill>
                  <a:srgbClr val="002060"/>
                </a:solidFill>
              </a:rPr>
              <a:t>governance</a:t>
            </a:r>
            <a:r>
              <a:rPr lang="it-IT" dirty="0" smtClean="0">
                <a:solidFill>
                  <a:srgbClr val="002060"/>
                </a:solidFill>
              </a:rPr>
              <a:t> multilivello, </a:t>
            </a:r>
            <a:r>
              <a:rPr lang="it-IT" dirty="0" smtClean="0">
                <a:solidFill>
                  <a:srgbClr val="00B050"/>
                </a:solidFill>
              </a:rPr>
              <a:t>sia allineato a una nuova strategia di lungo termine dell'UE e attui gli obiettivi di sviluppo sostenibile dell’Agenda 2030 (in sostituzione a Europa 2020); </a:t>
            </a:r>
            <a:r>
              <a:rPr lang="it-IT" dirty="0" smtClean="0">
                <a:solidFill>
                  <a:srgbClr val="002060"/>
                </a:solidFill>
              </a:rPr>
              <a:t>il Semestre deve costituire il quadro di riferimento per individuare le priorità delle riforme nazionali e monitorare la loro attuazione; </a:t>
            </a:r>
          </a:p>
          <a:p>
            <a:pPr marL="990600" lvl="0" indent="-20320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auspica che la competitività europea sia tradotta in una </a:t>
            </a:r>
            <a:r>
              <a:rPr lang="it-IT" dirty="0" smtClean="0">
                <a:solidFill>
                  <a:srgbClr val="00B050"/>
                </a:solidFill>
              </a:rPr>
              <a:t>competitività sostenibile con uno sviluppo economico che tuteli il capitale umano e il capitale naturale</a:t>
            </a:r>
            <a:r>
              <a:rPr lang="it-IT" dirty="0" smtClean="0">
                <a:solidFill>
                  <a:srgbClr val="002060"/>
                </a:solidFill>
              </a:rPr>
              <a:t>; </a:t>
            </a:r>
          </a:p>
          <a:p>
            <a:pPr marL="990600" indent="-203200" algn="just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considera essenziale la partecipazione delle Regioni all’implementazione del </a:t>
            </a:r>
            <a:r>
              <a:rPr lang="it-IT" dirty="0" smtClean="0">
                <a:solidFill>
                  <a:srgbClr val="FF0000"/>
                </a:solidFill>
              </a:rPr>
              <a:t>Semestre europeo </a:t>
            </a:r>
            <a:r>
              <a:rPr lang="it-IT" dirty="0" smtClean="0">
                <a:solidFill>
                  <a:srgbClr val="002060"/>
                </a:solidFill>
              </a:rPr>
              <a:t>mediante lo strumento del PNR, anche alla luce delle novità introdotte dai regolamenti comunitari per la </a:t>
            </a:r>
            <a:r>
              <a:rPr lang="it-IT" dirty="0" smtClean="0">
                <a:solidFill>
                  <a:srgbClr val="FF0000"/>
                </a:solidFill>
              </a:rPr>
              <a:t>programmazione 2021-2027</a:t>
            </a:r>
            <a:r>
              <a:rPr lang="it-IT" dirty="0" smtClean="0">
                <a:solidFill>
                  <a:srgbClr val="002060"/>
                </a:solidFill>
              </a:rPr>
              <a:t>;</a:t>
            </a:r>
          </a:p>
          <a:p>
            <a:pPr marL="990600" indent="-203200" algn="just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ritiene necessario definire un sistema di monitoraggio integrato che consenta la misurazione, in termini di impatto ambientale, sociale ed economico, degli interventi senza ulteriori oneri a carico della Pubblica Amministrazione;</a:t>
            </a:r>
          </a:p>
          <a:p>
            <a:pPr marL="990600" indent="-203200" algn="just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a tale riguardo ritengono necessario sostenere il recepimento da parte del Governo della richiesta avanzata dalla Conferenza di </a:t>
            </a:r>
            <a:r>
              <a:rPr lang="it-IT" dirty="0" smtClean="0">
                <a:solidFill>
                  <a:srgbClr val="FF0000"/>
                </a:solidFill>
              </a:rPr>
              <a:t>rafforzare il ruolo costituzionalmente identificato di condivisione e partecipazione delle Regioni alle scelte strategiche nazionali</a:t>
            </a:r>
            <a:r>
              <a:rPr lang="it-IT" dirty="0" smtClean="0">
                <a:solidFill>
                  <a:srgbClr val="002060"/>
                </a:solidFill>
              </a:rPr>
              <a:t>, modificando le procedure di definizione del PNR con particolare riferimento alle modalità di partecipazione diretta delle Regioni nella fase di elaborazione e condivisione istituzionale dello stesso, assicurando in tal modo la definizione ed attuazione di una strategia complessiva di riforme da attuare per lo sviluppo e la crescita del Paese.</a:t>
            </a:r>
          </a:p>
          <a:p>
            <a:pPr marL="990600" indent="-203200" algn="just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831" y="1405209"/>
            <a:ext cx="10382388" cy="529788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463371" y="1607324"/>
            <a:ext cx="172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Totale interventi 177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10131" y="111967"/>
            <a:ext cx="417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PNR 2019 – Analisi dei dati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91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" y="1102162"/>
            <a:ext cx="12192000" cy="1323793"/>
          </a:xfrm>
        </p:spPr>
        <p:txBody>
          <a:bodyPr>
            <a:normAutofit/>
          </a:bodyPr>
          <a:lstStyle/>
          <a:p>
            <a:pPr lvl="0" algn="ctr"/>
            <a:r>
              <a:rPr lang="it-IT" sz="3600" b="1" dirty="0">
                <a:solidFill>
                  <a:srgbClr val="0070C0"/>
                </a:solidFill>
                <a:latin typeface="+mn-lt"/>
              </a:rPr>
              <a:t>PNR 2019 – Target 2 UE 2020 - Le azioni regionali</a:t>
            </a:r>
            <a:br>
              <a:rPr lang="it-IT" sz="3600" b="1" dirty="0">
                <a:solidFill>
                  <a:srgbClr val="0070C0"/>
                </a:solidFill>
                <a:latin typeface="+mn-lt"/>
              </a:rPr>
            </a:br>
            <a:r>
              <a:rPr lang="it-IT" sz="3600" b="1" dirty="0">
                <a:solidFill>
                  <a:srgbClr val="0070C0"/>
                </a:solidFill>
                <a:latin typeface="+mn-lt"/>
              </a:rPr>
              <a:t>Ricerca e sviluppo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65051" y="2425954"/>
            <a:ext cx="11936753" cy="4348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200" b="1" dirty="0">
                <a:solidFill>
                  <a:srgbClr val="002060"/>
                </a:solidFill>
              </a:rPr>
              <a:t>M1 </a:t>
            </a:r>
            <a:r>
              <a:rPr lang="it-IT" sz="2200" b="1" dirty="0" smtClean="0">
                <a:solidFill>
                  <a:srgbClr val="002060"/>
                </a:solidFill>
              </a:rPr>
              <a:t>Innovazione </a:t>
            </a:r>
            <a:r>
              <a:rPr lang="it-IT" sz="2200" b="1" dirty="0">
                <a:solidFill>
                  <a:srgbClr val="002060"/>
                </a:solidFill>
              </a:rPr>
              <a:t>per le imprese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1 - RA 1.1, 1.3, 1.4, </a:t>
            </a:r>
            <a:r>
              <a:rPr lang="it-IT" sz="2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 3 – 3.b SDG 9 – 9.4, 9.5 </a:t>
            </a:r>
            <a:r>
              <a:rPr lang="it-IT" sz="22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Ob.1 (PI 1,2,3) Ob.5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1700" b="1" dirty="0">
                <a:solidFill>
                  <a:srgbClr val="92D050"/>
                </a:solidFill>
              </a:rPr>
              <a:t>Abruzzo, Basilicata, Calabria, Campania, Emilia Romagna, Friuli Venezia Giulia, Lazio, Liguria, Lombardia, Marche, Molise, Piemonte, P.A. Bolzano, P.A. Trento, Puglia, Sardegna, Sicilia, Toscana, Umbria, Valle d’Aosta, </a:t>
            </a:r>
            <a:r>
              <a:rPr lang="it-IT" sz="1700" b="1" dirty="0" smtClean="0">
                <a:solidFill>
                  <a:srgbClr val="92D050"/>
                </a:solidFill>
              </a:rPr>
              <a:t>Veneto</a:t>
            </a:r>
          </a:p>
          <a:p>
            <a:pPr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it-IT" sz="1700" b="1" dirty="0">
              <a:solidFill>
                <a:srgbClr val="92D05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Incremento dell’attività di innovazione delle </a:t>
            </a:r>
            <a:r>
              <a:rPr lang="it-IT" sz="2000" dirty="0" smtClean="0">
                <a:solidFill>
                  <a:srgbClr val="002060"/>
                </a:solidFill>
              </a:rPr>
              <a:t>imprese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it-IT" sz="8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Riconfigurare le infrastrutture e le industrie in modo sostenibile, aumentando l’efficienza nell’utilizzo delle risorse e adottando tecnologie e processi industriali più puliti e sani per </a:t>
            </a:r>
            <a:r>
              <a:rPr lang="it-IT" sz="2000" dirty="0" smtClean="0">
                <a:solidFill>
                  <a:srgbClr val="002060"/>
                </a:solidFill>
              </a:rPr>
              <a:t>l’ambiente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it-IT" sz="8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Aumento dell’incidenza di specializzazioni innovative in perimetri applicativi ad alta intensità di </a:t>
            </a:r>
            <a:r>
              <a:rPr lang="it-IT" sz="2000" dirty="0" smtClean="0">
                <a:solidFill>
                  <a:srgbClr val="002060"/>
                </a:solidFill>
              </a:rPr>
              <a:t>conoscenza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it-IT" sz="8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Promozione di nuovi mercati per </a:t>
            </a:r>
            <a:r>
              <a:rPr lang="it-IT" sz="2000" dirty="0" smtClean="0">
                <a:solidFill>
                  <a:srgbClr val="002060"/>
                </a:solidFill>
              </a:rPr>
              <a:t>l’innovazione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it-IT" sz="8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Ricerca e sviluppo in materia sanitaria</a:t>
            </a:r>
          </a:p>
        </p:txBody>
      </p:sp>
    </p:spTree>
    <p:extLst>
      <p:ext uri="{BB962C8B-B14F-4D97-AF65-F5344CB8AC3E}">
        <p14:creationId xmlns:p14="http://schemas.microsoft.com/office/powerpoint/2010/main" val="1999874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43" y="1427583"/>
            <a:ext cx="11138988" cy="53277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061256" y="1427583"/>
            <a:ext cx="172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Totale interventi 924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10131" y="111967"/>
            <a:ext cx="417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PNR 2019 – Analisi dei dati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39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20160" y="1036846"/>
            <a:ext cx="11953652" cy="875924"/>
          </a:xfrm>
        </p:spPr>
        <p:txBody>
          <a:bodyPr>
            <a:normAutofit/>
          </a:bodyPr>
          <a:lstStyle/>
          <a:p>
            <a:pPr lvl="0" algn="ctr"/>
            <a:r>
              <a:rPr lang="it-IT" sz="3600" b="1" dirty="0">
                <a:solidFill>
                  <a:srgbClr val="0070C0"/>
                </a:solidFill>
                <a:latin typeface="+mn-lt"/>
              </a:rPr>
              <a:t>PNR 2019 – </a:t>
            </a:r>
            <a:r>
              <a:rPr lang="it-IT" sz="3600" b="1" u="sng" dirty="0">
                <a:solidFill>
                  <a:srgbClr val="0070C0"/>
                </a:solidFill>
                <a:latin typeface="+mn-lt"/>
              </a:rPr>
              <a:t>T 3-4-5 </a:t>
            </a:r>
            <a:r>
              <a:rPr lang="it-IT" sz="3600" b="1" dirty="0" smtClean="0">
                <a:solidFill>
                  <a:srgbClr val="0070C0"/>
                </a:solidFill>
                <a:latin typeface="+mn-lt"/>
              </a:rPr>
              <a:t>UE 2020 </a:t>
            </a:r>
            <a:r>
              <a:rPr lang="it-IT" sz="3600" b="1" dirty="0">
                <a:solidFill>
                  <a:srgbClr val="0070C0"/>
                </a:solidFill>
                <a:latin typeface="+mn-lt"/>
              </a:rPr>
              <a:t>- Le azioni regionali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 rot="6000">
            <a:off x="-8990" y="1696425"/>
            <a:ext cx="3298597" cy="5144932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rgbClr val="002060"/>
                </a:solidFill>
              </a:rPr>
              <a:t>M3 Mobilità sostenibile  nelle aree </a:t>
            </a:r>
            <a:r>
              <a:rPr lang="it-IT" sz="1800" b="1" dirty="0" smtClean="0">
                <a:solidFill>
                  <a:srgbClr val="002060"/>
                </a:solidFill>
              </a:rPr>
              <a:t>urbane </a:t>
            </a:r>
            <a:r>
              <a:rPr lang="it-IT" sz="18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</a:t>
            </a:r>
            <a:r>
              <a:rPr lang="it-IT" sz="1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4 - RA 4.6 </a:t>
            </a:r>
            <a:r>
              <a:rPr lang="it-IT" sz="18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11 – </a:t>
            </a:r>
            <a:r>
              <a:rPr lang="it-IT" sz="18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11.2</a:t>
            </a:r>
            <a:r>
              <a:rPr lang="it-IT" sz="18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11.3, 11.a </a:t>
            </a:r>
            <a:r>
              <a:rPr lang="it-IT" sz="18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Ob.3 (PI 4,5,6,7,8,9) Ob.5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500" b="1" dirty="0">
                <a:solidFill>
                  <a:srgbClr val="92D050"/>
                </a:solidFill>
              </a:rPr>
              <a:t>Abruzzo, Calabria, Campania, Emilia Romagna, Friuli Venezia Giulia, Lazio, Liguria, Lombardia, Marche, Molise, Piemonte, P.A. Bolzano, P.A. Trento, Puglia, Sardegna, Toscana, Valle d’Aosta, </a:t>
            </a:r>
            <a:r>
              <a:rPr lang="it-IT" sz="1500" b="1" dirty="0" smtClean="0">
                <a:solidFill>
                  <a:srgbClr val="92D050"/>
                </a:solidFill>
              </a:rPr>
              <a:t>Veneto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1700" b="1" dirty="0">
              <a:solidFill>
                <a:srgbClr val="92D050"/>
              </a:solidFill>
            </a:endParaRPr>
          </a:p>
          <a:p>
            <a:pPr marL="144000" indent="-144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2060"/>
                </a:solidFill>
              </a:rPr>
              <a:t>Fornire l'accesso a </a:t>
            </a:r>
            <a:r>
              <a:rPr lang="it-IT" sz="1800" b="1" dirty="0">
                <a:solidFill>
                  <a:srgbClr val="002060"/>
                </a:solidFill>
              </a:rPr>
              <a:t>sistemi di trasporto sicuri, sostenibili</a:t>
            </a:r>
            <a:r>
              <a:rPr lang="it-IT" sz="1800" dirty="0">
                <a:solidFill>
                  <a:srgbClr val="002060"/>
                </a:solidFill>
              </a:rPr>
              <a:t>, e convenienti per tutti, migliorare la </a:t>
            </a:r>
            <a:r>
              <a:rPr lang="it-IT" sz="1800" b="1" dirty="0">
                <a:solidFill>
                  <a:srgbClr val="002060"/>
                </a:solidFill>
              </a:rPr>
              <a:t>sicurezza stradale</a:t>
            </a:r>
            <a:r>
              <a:rPr lang="it-IT" sz="1800" dirty="0">
                <a:solidFill>
                  <a:srgbClr val="002060"/>
                </a:solidFill>
              </a:rPr>
              <a:t>, in particolare ampliando i mezzi pubblici, con particolare attenzione alle esigenze di chi è in situazioni vulnerabili, alle donne, ai bambini, alle persone con disabilità e agli anziani</a:t>
            </a:r>
          </a:p>
          <a:p>
            <a:pPr marL="144000" indent="-144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2060"/>
                </a:solidFill>
              </a:rPr>
              <a:t>Supportare i legami economici, sociali e ambientali tra aree urbane, </a:t>
            </a:r>
            <a:r>
              <a:rPr lang="it-IT" sz="1800" dirty="0" err="1">
                <a:solidFill>
                  <a:srgbClr val="002060"/>
                </a:solidFill>
              </a:rPr>
              <a:t>periurbale</a:t>
            </a:r>
            <a:r>
              <a:rPr lang="it-IT" sz="1800" dirty="0">
                <a:solidFill>
                  <a:srgbClr val="002060"/>
                </a:solidFill>
              </a:rPr>
              <a:t> e rurali, rafforzando la </a:t>
            </a:r>
            <a:r>
              <a:rPr lang="it-IT" sz="1800" b="1" dirty="0">
                <a:solidFill>
                  <a:srgbClr val="002060"/>
                </a:solidFill>
              </a:rPr>
              <a:t>pianificazione dello sviluppo nazionale e regionale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 rot="6000">
            <a:off x="7519385" y="1703385"/>
            <a:ext cx="4677101" cy="5136783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5600" b="1" dirty="0">
                <a:solidFill>
                  <a:srgbClr val="002060"/>
                </a:solidFill>
              </a:rPr>
              <a:t>M9 Economia circolare  </a:t>
            </a:r>
            <a:r>
              <a:rPr lang="it-IT" sz="5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4 – RA 4.2, 4.3, 4.4 </a:t>
            </a:r>
            <a:r>
              <a:rPr lang="it-IT" sz="56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6 – 6.1, 6.3,6.5,6.a SDG 7 – 7.a, 7.b SDG 8 – 8.4 SDG 12 – 12.1, 12.2, 12.3, -  12.5, 12.6 12.A, 12.C SDG 15 – 15.A </a:t>
            </a:r>
            <a:r>
              <a:rPr lang="it-IT" sz="56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Ob.1 (PI 6) Ob.2 (PI 7,8,9) </a:t>
            </a:r>
            <a:r>
              <a:rPr lang="it-IT" sz="5600" b="1" dirty="0" err="1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it-IT" sz="56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800" b="1" dirty="0">
                <a:solidFill>
                  <a:srgbClr val="92D050"/>
                </a:solidFill>
              </a:rPr>
              <a:t>Abruzzo, Basilicata, Calabria, Campania, Emilia Romagna, Friuli Venezia Giulia, Lazio, Liguria, Lombardia, Marche, Molise, Piemonte, P.A. Bolzano, P.A. Trento, Puglia,  Sardegna, Toscana, Umbria, Valle d’Aosta, Veneto</a:t>
            </a:r>
          </a:p>
          <a:p>
            <a:pPr marL="144000" indent="-144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4400" dirty="0">
                <a:solidFill>
                  <a:srgbClr val="002060"/>
                </a:solidFill>
              </a:rPr>
              <a:t>Promuovere l’adozione modelli sostenibili di </a:t>
            </a:r>
            <a:r>
              <a:rPr lang="it-IT" sz="4400" b="1" dirty="0">
                <a:solidFill>
                  <a:srgbClr val="002060"/>
                </a:solidFill>
              </a:rPr>
              <a:t>produzione</a:t>
            </a:r>
            <a:r>
              <a:rPr lang="it-IT" sz="4400" dirty="0">
                <a:solidFill>
                  <a:srgbClr val="002060"/>
                </a:solidFill>
              </a:rPr>
              <a:t> da parte delle </a:t>
            </a:r>
            <a:r>
              <a:rPr lang="it-IT" sz="4400" dirty="0" smtClean="0">
                <a:solidFill>
                  <a:srgbClr val="002060"/>
                </a:solidFill>
              </a:rPr>
              <a:t>imprese; Promuovere </a:t>
            </a:r>
            <a:r>
              <a:rPr lang="it-IT" sz="4400" dirty="0">
                <a:solidFill>
                  <a:srgbClr val="002060"/>
                </a:solidFill>
              </a:rPr>
              <a:t>pratiche di </a:t>
            </a:r>
            <a:r>
              <a:rPr lang="it-IT" sz="4400" b="1" dirty="0">
                <a:solidFill>
                  <a:srgbClr val="002060"/>
                </a:solidFill>
              </a:rPr>
              <a:t>consumo</a:t>
            </a:r>
            <a:r>
              <a:rPr lang="it-IT" sz="4400" dirty="0">
                <a:solidFill>
                  <a:srgbClr val="002060"/>
                </a:solidFill>
              </a:rPr>
              <a:t> </a:t>
            </a:r>
            <a:r>
              <a:rPr lang="it-IT" sz="4400" dirty="0" smtClean="0">
                <a:solidFill>
                  <a:srgbClr val="002060"/>
                </a:solidFill>
              </a:rPr>
              <a:t>sostenibile; Migliorare </a:t>
            </a:r>
            <a:r>
              <a:rPr lang="it-IT" sz="4400" dirty="0">
                <a:solidFill>
                  <a:srgbClr val="002060"/>
                </a:solidFill>
              </a:rPr>
              <a:t>l’efficienza globale nel </a:t>
            </a:r>
            <a:r>
              <a:rPr lang="it-IT" sz="4400" b="1" dirty="0">
                <a:solidFill>
                  <a:srgbClr val="002060"/>
                </a:solidFill>
              </a:rPr>
              <a:t>consumo e </a:t>
            </a:r>
            <a:r>
              <a:rPr lang="it-IT" sz="4400" dirty="0">
                <a:solidFill>
                  <a:srgbClr val="002060"/>
                </a:solidFill>
              </a:rPr>
              <a:t>nella</a:t>
            </a:r>
            <a:r>
              <a:rPr lang="it-IT" sz="4400" b="1" dirty="0">
                <a:solidFill>
                  <a:srgbClr val="002060"/>
                </a:solidFill>
              </a:rPr>
              <a:t> produzione</a:t>
            </a:r>
            <a:r>
              <a:rPr lang="it-IT" sz="4400" dirty="0">
                <a:solidFill>
                  <a:srgbClr val="002060"/>
                </a:solidFill>
              </a:rPr>
              <a:t> di risorse e tentare di scollegare la crescita economica dalla degradazione </a:t>
            </a:r>
            <a:r>
              <a:rPr lang="it-IT" sz="4400" dirty="0" smtClean="0">
                <a:solidFill>
                  <a:srgbClr val="002060"/>
                </a:solidFill>
              </a:rPr>
              <a:t>ambientale; Potenziamento </a:t>
            </a:r>
            <a:r>
              <a:rPr lang="it-IT" sz="4400" dirty="0">
                <a:solidFill>
                  <a:srgbClr val="002060"/>
                </a:solidFill>
              </a:rPr>
              <a:t>capacità scientifiche e tecnologiche per raggiungere </a:t>
            </a:r>
            <a:r>
              <a:rPr lang="it-IT" sz="4400" b="1" dirty="0">
                <a:solidFill>
                  <a:srgbClr val="002060"/>
                </a:solidFill>
              </a:rPr>
              <a:t>modelli di consumo e produzione più sostenibili</a:t>
            </a:r>
          </a:p>
          <a:p>
            <a:pPr marL="144000" indent="-144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4400" dirty="0">
                <a:solidFill>
                  <a:srgbClr val="002060"/>
                </a:solidFill>
              </a:rPr>
              <a:t>Gestione sostenibile e </a:t>
            </a:r>
            <a:r>
              <a:rPr lang="it-IT" sz="4400" b="1" dirty="0">
                <a:solidFill>
                  <a:srgbClr val="002060"/>
                </a:solidFill>
              </a:rPr>
              <a:t>uso efficiente delle risorse naturali</a:t>
            </a:r>
          </a:p>
          <a:p>
            <a:pPr marL="144000" indent="-144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4400" dirty="0">
                <a:solidFill>
                  <a:srgbClr val="002060"/>
                </a:solidFill>
              </a:rPr>
              <a:t>Accesso universale all</a:t>
            </a:r>
            <a:r>
              <a:rPr lang="it-IT" sz="4400" b="1" dirty="0">
                <a:solidFill>
                  <a:srgbClr val="002060"/>
                </a:solidFill>
              </a:rPr>
              <a:t>’acqua</a:t>
            </a:r>
            <a:r>
              <a:rPr lang="it-IT" sz="4400" dirty="0">
                <a:solidFill>
                  <a:srgbClr val="002060"/>
                </a:solidFill>
              </a:rPr>
              <a:t> </a:t>
            </a:r>
            <a:r>
              <a:rPr lang="it-IT" sz="4400" dirty="0" smtClean="0">
                <a:solidFill>
                  <a:srgbClr val="002060"/>
                </a:solidFill>
              </a:rPr>
              <a:t>potabile; Miglioramento </a:t>
            </a:r>
            <a:r>
              <a:rPr lang="it-IT" sz="4400" dirty="0">
                <a:solidFill>
                  <a:srgbClr val="002060"/>
                </a:solidFill>
              </a:rPr>
              <a:t>qualità dell’acqua eliminando discariche, riducendo </a:t>
            </a:r>
            <a:r>
              <a:rPr lang="it-IT" sz="4400" dirty="0" smtClean="0">
                <a:solidFill>
                  <a:srgbClr val="002060"/>
                </a:solidFill>
              </a:rPr>
              <a:t>inquinamento; Gestione </a:t>
            </a:r>
            <a:r>
              <a:rPr lang="it-IT" sz="4400" dirty="0">
                <a:solidFill>
                  <a:srgbClr val="002060"/>
                </a:solidFill>
              </a:rPr>
              <a:t>integrata delle risorse </a:t>
            </a:r>
            <a:r>
              <a:rPr lang="it-IT" sz="4400" dirty="0" smtClean="0">
                <a:solidFill>
                  <a:srgbClr val="002060"/>
                </a:solidFill>
              </a:rPr>
              <a:t>idriche; Gestione </a:t>
            </a:r>
            <a:r>
              <a:rPr lang="it-IT" sz="4400" dirty="0">
                <a:solidFill>
                  <a:srgbClr val="002060"/>
                </a:solidFill>
              </a:rPr>
              <a:t>dell’acqua e degli impianti igienici, compresa raccolta d’acqua, desalinizzazione, efficienza idrica, trattamento acqua reflue e tecnologie di riciclaggio e reimpiego</a:t>
            </a:r>
          </a:p>
          <a:p>
            <a:pPr marL="144000" indent="-144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4400" dirty="0">
                <a:solidFill>
                  <a:srgbClr val="002060"/>
                </a:solidFill>
              </a:rPr>
              <a:t>Gestione dei</a:t>
            </a:r>
            <a:r>
              <a:rPr lang="it-IT" sz="4400" b="1" dirty="0">
                <a:solidFill>
                  <a:srgbClr val="002060"/>
                </a:solidFill>
              </a:rPr>
              <a:t> rifiuti </a:t>
            </a:r>
            <a:r>
              <a:rPr lang="it-IT" sz="4400" dirty="0">
                <a:solidFill>
                  <a:srgbClr val="002060"/>
                </a:solidFill>
              </a:rPr>
              <a:t>– prevenzione, riduzione, riciclo e riutilizzo</a:t>
            </a:r>
          </a:p>
          <a:p>
            <a:pPr marL="144000" indent="-144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4400" dirty="0">
                <a:solidFill>
                  <a:srgbClr val="002060"/>
                </a:solidFill>
              </a:rPr>
              <a:t>Razionalizzare </a:t>
            </a:r>
            <a:r>
              <a:rPr lang="it-IT" sz="4400" dirty="0" smtClean="0">
                <a:solidFill>
                  <a:srgbClr val="002060"/>
                </a:solidFill>
              </a:rPr>
              <a:t>incentivi </a:t>
            </a:r>
            <a:r>
              <a:rPr lang="it-IT" sz="4400" dirty="0">
                <a:solidFill>
                  <a:srgbClr val="002060"/>
                </a:solidFill>
              </a:rPr>
              <a:t>per </a:t>
            </a:r>
            <a:r>
              <a:rPr lang="it-IT" sz="4400" dirty="0" smtClean="0">
                <a:solidFill>
                  <a:srgbClr val="002060"/>
                </a:solidFill>
              </a:rPr>
              <a:t>combustibili </a:t>
            </a:r>
            <a:r>
              <a:rPr lang="it-IT" sz="4400" dirty="0">
                <a:solidFill>
                  <a:srgbClr val="002060"/>
                </a:solidFill>
              </a:rPr>
              <a:t>fossili che incoraggiano lo spreco, eliminando distorsioni del mercato, </a:t>
            </a:r>
            <a:r>
              <a:rPr lang="it-IT" sz="4400" dirty="0" smtClean="0">
                <a:solidFill>
                  <a:srgbClr val="002060"/>
                </a:solidFill>
              </a:rPr>
              <a:t>ristrutturando </a:t>
            </a:r>
            <a:r>
              <a:rPr lang="it-IT" sz="4400" dirty="0">
                <a:solidFill>
                  <a:srgbClr val="002060"/>
                </a:solidFill>
              </a:rPr>
              <a:t>i sistemi di </a:t>
            </a:r>
            <a:r>
              <a:rPr lang="it-IT" sz="4400" dirty="0" smtClean="0">
                <a:solidFill>
                  <a:srgbClr val="002060"/>
                </a:solidFill>
              </a:rPr>
              <a:t>tassazione</a:t>
            </a:r>
          </a:p>
          <a:p>
            <a:pPr marL="144000" indent="-144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4400" dirty="0" smtClean="0">
                <a:solidFill>
                  <a:srgbClr val="002060"/>
                </a:solidFill>
              </a:rPr>
              <a:t>Implementare </a:t>
            </a:r>
            <a:r>
              <a:rPr lang="it-IT" sz="4400" b="1" dirty="0">
                <a:solidFill>
                  <a:srgbClr val="002060"/>
                </a:solidFill>
              </a:rPr>
              <a:t>infrastrutture</a:t>
            </a:r>
            <a:r>
              <a:rPr lang="it-IT" sz="4400" dirty="0">
                <a:solidFill>
                  <a:srgbClr val="002060"/>
                </a:solidFill>
              </a:rPr>
              <a:t> e migliorare </a:t>
            </a:r>
            <a:r>
              <a:rPr lang="it-IT" sz="4400" b="1" dirty="0">
                <a:solidFill>
                  <a:srgbClr val="002060"/>
                </a:solidFill>
              </a:rPr>
              <a:t>tecnologie</a:t>
            </a:r>
            <a:r>
              <a:rPr lang="it-IT" sz="4400" dirty="0">
                <a:solidFill>
                  <a:srgbClr val="002060"/>
                </a:solidFill>
              </a:rPr>
              <a:t> per fornire servizi energetici moderni e </a:t>
            </a:r>
            <a:r>
              <a:rPr lang="it-IT" sz="4400" dirty="0" smtClean="0">
                <a:solidFill>
                  <a:srgbClr val="002060"/>
                </a:solidFill>
              </a:rPr>
              <a:t>sostenibili; Riduzione </a:t>
            </a:r>
            <a:r>
              <a:rPr lang="it-IT" sz="4400" dirty="0">
                <a:solidFill>
                  <a:srgbClr val="002060"/>
                </a:solidFill>
              </a:rPr>
              <a:t>dei consumi energetici e delle emissioni nelle imprese e integrazione di fonti </a:t>
            </a:r>
            <a:r>
              <a:rPr lang="it-IT" sz="4400" dirty="0" smtClean="0">
                <a:solidFill>
                  <a:srgbClr val="002060"/>
                </a:solidFill>
              </a:rPr>
              <a:t>rinnovabili; Infrastrutture </a:t>
            </a:r>
            <a:r>
              <a:rPr lang="it-IT" sz="4400" dirty="0">
                <a:solidFill>
                  <a:srgbClr val="002060"/>
                </a:solidFill>
              </a:rPr>
              <a:t>energetiche e ricerca tecnologie dell’energia pulita </a:t>
            </a:r>
          </a:p>
          <a:p>
            <a:pPr marL="144000" indent="-144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4400" dirty="0">
                <a:solidFill>
                  <a:srgbClr val="002060"/>
                </a:solidFill>
              </a:rPr>
              <a:t>Mobilitare e incrementare le risorse economiche per preservare e usare in maniera sostenibile la biodiversità e gli ecosistemi 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 rot="6000">
            <a:off x="3298582" y="1695629"/>
            <a:ext cx="4211837" cy="5144946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b="1" dirty="0" smtClean="0">
                <a:solidFill>
                  <a:srgbClr val="002060"/>
                </a:solidFill>
              </a:rPr>
              <a:t>M8 Infrastrutture verdi </a:t>
            </a:r>
            <a:r>
              <a:rPr lang="it-IT" sz="29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5 – RA 5.1, 5.2, 5.3 </a:t>
            </a:r>
            <a:r>
              <a:rPr lang="it-IT" sz="29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3 – 3.8 SDG 2 – 2.4 SDG 6 – 6.6 SDG 11 – 11.b SDG 12 – 12.2 SDG 13 – 13.1, 13.2, 13.3 SDG 15 – 15.3</a:t>
            </a:r>
            <a:r>
              <a:rPr lang="it-IT" sz="2900" b="1" dirty="0" smtClean="0">
                <a:cs typeface="Times New Roman" pitchFamily="18"/>
              </a:rPr>
              <a:t> </a:t>
            </a:r>
            <a:r>
              <a:rPr lang="it-IT" sz="29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Ob.2 (PI 4,5,6) </a:t>
            </a:r>
            <a:r>
              <a:rPr lang="it-IT" sz="2900" b="1" dirty="0" err="1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it-IT" sz="29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5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it-IT" sz="2500" b="1" dirty="0" smtClean="0">
                <a:solidFill>
                  <a:srgbClr val="92D050"/>
                </a:solidFill>
              </a:rPr>
              <a:t>Abruzzo, Basilicata, Calabria, Campania, Emilia Romagna, Friuli Venezia Giulia, Lazio, Liguria, Lombardia, Marche, Piemonte, P.A. Bolzano, P.A. Trento, Puglia, Sardegna, Toscana, Veneto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it-IT" sz="1900" b="1" dirty="0">
              <a:solidFill>
                <a:srgbClr val="92D050"/>
              </a:solidFill>
            </a:endParaRPr>
          </a:p>
          <a:p>
            <a:pPr marL="144000" indent="-144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700" dirty="0">
                <a:solidFill>
                  <a:srgbClr val="002060"/>
                </a:solidFill>
              </a:rPr>
              <a:t>Riduzione del </a:t>
            </a:r>
            <a:r>
              <a:rPr lang="it-IT" sz="2700" b="1" dirty="0">
                <a:solidFill>
                  <a:srgbClr val="002060"/>
                </a:solidFill>
              </a:rPr>
              <a:t>rischio idrogeologico </a:t>
            </a:r>
            <a:r>
              <a:rPr lang="it-IT" sz="2700" dirty="0">
                <a:solidFill>
                  <a:srgbClr val="002060"/>
                </a:solidFill>
              </a:rPr>
              <a:t>e di erosione </a:t>
            </a:r>
            <a:r>
              <a:rPr lang="it-IT" sz="2700" dirty="0" smtClean="0">
                <a:solidFill>
                  <a:srgbClr val="002060"/>
                </a:solidFill>
              </a:rPr>
              <a:t>costiera; Riduzione </a:t>
            </a:r>
            <a:r>
              <a:rPr lang="it-IT" sz="2700" dirty="0">
                <a:solidFill>
                  <a:srgbClr val="002060"/>
                </a:solidFill>
              </a:rPr>
              <a:t>del </a:t>
            </a:r>
            <a:r>
              <a:rPr lang="it-IT" sz="2700" b="1" dirty="0">
                <a:solidFill>
                  <a:srgbClr val="002060"/>
                </a:solidFill>
              </a:rPr>
              <a:t>rischio di </a:t>
            </a:r>
            <a:r>
              <a:rPr lang="it-IT" sz="2700" b="1" dirty="0" smtClean="0">
                <a:solidFill>
                  <a:srgbClr val="002060"/>
                </a:solidFill>
              </a:rPr>
              <a:t>desertificazione</a:t>
            </a:r>
            <a:r>
              <a:rPr lang="it-IT" sz="2700" dirty="0" smtClean="0">
                <a:solidFill>
                  <a:srgbClr val="002060"/>
                </a:solidFill>
              </a:rPr>
              <a:t>; </a:t>
            </a:r>
            <a:r>
              <a:rPr lang="it-IT" sz="2700" dirty="0">
                <a:solidFill>
                  <a:srgbClr val="002060"/>
                </a:solidFill>
              </a:rPr>
              <a:t>Riduzione del </a:t>
            </a:r>
            <a:r>
              <a:rPr lang="it-IT" sz="2700" b="1" dirty="0">
                <a:solidFill>
                  <a:srgbClr val="002060"/>
                </a:solidFill>
              </a:rPr>
              <a:t>rischio incendi </a:t>
            </a:r>
            <a:r>
              <a:rPr lang="it-IT" sz="2700" dirty="0">
                <a:solidFill>
                  <a:srgbClr val="002060"/>
                </a:solidFill>
              </a:rPr>
              <a:t>e del </a:t>
            </a:r>
            <a:r>
              <a:rPr lang="it-IT" sz="2700" b="1" dirty="0">
                <a:solidFill>
                  <a:srgbClr val="002060"/>
                </a:solidFill>
              </a:rPr>
              <a:t>rischio sismico</a:t>
            </a:r>
          </a:p>
          <a:p>
            <a:pPr marL="144000" indent="-144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700" dirty="0">
                <a:solidFill>
                  <a:srgbClr val="002060"/>
                </a:solidFill>
              </a:rPr>
              <a:t>Protezione ecosistemi e capacità di </a:t>
            </a:r>
            <a:r>
              <a:rPr lang="it-IT" sz="2700" b="1" dirty="0">
                <a:solidFill>
                  <a:srgbClr val="002060"/>
                </a:solidFill>
              </a:rPr>
              <a:t>adattamento ai cambiamenti climatici</a:t>
            </a:r>
            <a:r>
              <a:rPr lang="it-IT" sz="2700" dirty="0">
                <a:solidFill>
                  <a:srgbClr val="002060"/>
                </a:solidFill>
              </a:rPr>
              <a:t> garantendo sistemi di produzione sostenibili e implementando </a:t>
            </a:r>
            <a:r>
              <a:rPr lang="it-IT" sz="2700" b="1" dirty="0">
                <a:solidFill>
                  <a:srgbClr val="002060"/>
                </a:solidFill>
              </a:rPr>
              <a:t>pratiche agricole resilienti</a:t>
            </a:r>
          </a:p>
          <a:p>
            <a:pPr marL="144000" indent="-144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700" dirty="0">
                <a:solidFill>
                  <a:srgbClr val="002060"/>
                </a:solidFill>
              </a:rPr>
              <a:t>Politiche integrate e piani tesi all’inclusione, alla gestione e </a:t>
            </a:r>
            <a:r>
              <a:rPr lang="it-IT" sz="2700" b="1" dirty="0">
                <a:solidFill>
                  <a:srgbClr val="002060"/>
                </a:solidFill>
              </a:rPr>
              <a:t>all’efficienza delle risorse, all’adattamento ai cambiamenti climatici</a:t>
            </a:r>
          </a:p>
          <a:p>
            <a:pPr marL="144000" indent="-144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700" b="1" dirty="0">
                <a:solidFill>
                  <a:srgbClr val="002060"/>
                </a:solidFill>
              </a:rPr>
              <a:t>Integrare misure </a:t>
            </a:r>
            <a:r>
              <a:rPr lang="it-IT" sz="2700" dirty="0">
                <a:solidFill>
                  <a:srgbClr val="002060"/>
                </a:solidFill>
              </a:rPr>
              <a:t>di cambiamento climatico nelle politiche, strategie e pianificazioni, rafforzando la capacità di ripresa e di adattamento ai cambiamenti</a:t>
            </a:r>
          </a:p>
          <a:p>
            <a:pPr marL="144000" indent="-144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700" dirty="0">
                <a:solidFill>
                  <a:srgbClr val="002060"/>
                </a:solidFill>
              </a:rPr>
              <a:t>Migliorare </a:t>
            </a:r>
            <a:r>
              <a:rPr lang="it-IT" sz="2700" b="1" dirty="0">
                <a:solidFill>
                  <a:srgbClr val="002060"/>
                </a:solidFill>
              </a:rPr>
              <a:t>istruzione, sensibilizzazione, capacità umana e istituzionale</a:t>
            </a:r>
            <a:r>
              <a:rPr lang="it-IT" sz="2700" dirty="0">
                <a:solidFill>
                  <a:srgbClr val="002060"/>
                </a:solidFill>
              </a:rPr>
              <a:t> circa la mitigazione del cambiamento climatico, l’adattamento e la riduzione dell’impatto</a:t>
            </a:r>
          </a:p>
        </p:txBody>
      </p:sp>
    </p:spTree>
    <p:extLst>
      <p:ext uri="{BB962C8B-B14F-4D97-AF65-F5344CB8AC3E}">
        <p14:creationId xmlns:p14="http://schemas.microsoft.com/office/powerpoint/2010/main" val="880091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5" y="1320416"/>
            <a:ext cx="11327363" cy="553758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585377" y="1427583"/>
            <a:ext cx="172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Totale interventi 255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10131" y="111967"/>
            <a:ext cx="417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PNR 2019 – Analisi dei dati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16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" y="1102162"/>
            <a:ext cx="12192000" cy="1323793"/>
          </a:xfrm>
        </p:spPr>
        <p:txBody>
          <a:bodyPr>
            <a:normAutofit/>
          </a:bodyPr>
          <a:lstStyle/>
          <a:p>
            <a:pPr lvl="0" algn="ctr"/>
            <a:r>
              <a:rPr lang="it-IT" sz="3600" b="1" dirty="0">
                <a:solidFill>
                  <a:srgbClr val="0070C0"/>
                </a:solidFill>
                <a:latin typeface="+mn-lt"/>
              </a:rPr>
              <a:t>PNR 2019 – </a:t>
            </a:r>
            <a:r>
              <a:rPr lang="it-IT" sz="3600" b="1" u="sng" dirty="0">
                <a:solidFill>
                  <a:srgbClr val="0070C0"/>
                </a:solidFill>
                <a:latin typeface="+mn-lt"/>
              </a:rPr>
              <a:t>Target </a:t>
            </a:r>
            <a:r>
              <a:rPr lang="it-IT" sz="3600" b="1" u="sng" dirty="0" smtClean="0">
                <a:solidFill>
                  <a:srgbClr val="0070C0"/>
                </a:solidFill>
                <a:latin typeface="+mn-lt"/>
              </a:rPr>
              <a:t>6</a:t>
            </a:r>
            <a:r>
              <a:rPr lang="it-IT" sz="3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3600" b="1" dirty="0">
                <a:solidFill>
                  <a:srgbClr val="0070C0"/>
                </a:solidFill>
                <a:latin typeface="+mn-lt"/>
              </a:rPr>
              <a:t>UE 2020 - Le azioni regionali</a:t>
            </a:r>
            <a:br>
              <a:rPr lang="it-IT" sz="3600" b="1" dirty="0">
                <a:solidFill>
                  <a:srgbClr val="0070C0"/>
                </a:solidFill>
                <a:latin typeface="+mn-lt"/>
              </a:rPr>
            </a:br>
            <a:r>
              <a:rPr lang="it-IT" sz="3600" b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it-IT" sz="3600" b="1" dirty="0" smtClean="0">
                <a:solidFill>
                  <a:srgbClr val="0070C0"/>
                </a:solidFill>
                <a:latin typeface="+mn-lt"/>
              </a:rPr>
              <a:t>bbandono scolastico</a:t>
            </a:r>
            <a:endParaRPr lang="it-IT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27730" y="2425954"/>
            <a:ext cx="5377331" cy="4432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200" b="1" dirty="0" smtClean="0">
                <a:solidFill>
                  <a:srgbClr val="002060"/>
                </a:solidFill>
              </a:rPr>
              <a:t>M1 Diritto allo studio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10 - RA 10.2 </a:t>
            </a:r>
            <a:r>
              <a:rPr lang="it-IT" sz="22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 4 – 4.4, 4.7 </a:t>
            </a:r>
            <a:r>
              <a:rPr lang="it-IT" sz="22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Ob.4 (PI 5) </a:t>
            </a:r>
            <a:r>
              <a:rPr lang="it-IT" sz="1700" b="1" dirty="0" smtClean="0">
                <a:solidFill>
                  <a:srgbClr val="92D050"/>
                </a:solidFill>
              </a:rPr>
              <a:t>Abruzzo, Basilicata, Campania, Emilia Romagna, Friuli Venezia Giulia, Lazio, Lombardia, P.A. Bolzano, P.A. Trento, Puglia, Sardegna, Toscana, Umbria, Valle d’Aosta, Veneto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1700" b="1" dirty="0">
              <a:solidFill>
                <a:srgbClr val="92D05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1700" b="1" dirty="0" smtClean="0">
              <a:solidFill>
                <a:srgbClr val="92D05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2060"/>
                </a:solidFill>
              </a:rPr>
              <a:t>Miglioramento delle competenze chiave degli </a:t>
            </a:r>
            <a:r>
              <a:rPr lang="it-IT" sz="1800" dirty="0" smtClean="0">
                <a:solidFill>
                  <a:srgbClr val="002060"/>
                </a:solidFill>
              </a:rPr>
              <a:t>allievi</a:t>
            </a:r>
            <a:endParaRPr lang="it-IT" sz="1800" dirty="0">
              <a:solidFill>
                <a:srgbClr val="002060"/>
              </a:solidFill>
            </a:endParaRPr>
          </a:p>
          <a:p>
            <a:endParaRPr lang="it-IT" sz="1800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710336" y="2425954"/>
            <a:ext cx="6481666" cy="4432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M2 Interventi formativi rivolti a giovani a rischio di esclusione scolastica e socio-lavorativa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10 - RA 10.1, 10.2, 10.6, 10.8, </a:t>
            </a:r>
            <a:r>
              <a:rPr lang="it-IT" sz="24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 4 – 4.4, 4.7 </a:t>
            </a:r>
            <a:r>
              <a:rPr lang="it-IT" sz="24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8 – 8.6 </a:t>
            </a:r>
            <a:r>
              <a:rPr lang="it-IT" sz="24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Ob.4 (PI 5,7,8,10)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rgbClr val="92D050"/>
                </a:solidFill>
              </a:rPr>
              <a:t>Abruzzo, Calabria, Campania, Emilia Romagna, Friuli Venezia Giulia, Lazio, Liguria, Lombardia, Marche, Piemonte, P.A. Bolzano, P.A. Trento, Puglia, Sardegna, Toscana, Umbria, Valle d’Aosta, Veneto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2060"/>
                </a:solidFill>
              </a:rPr>
              <a:t>Riduzione del fallimento formativo precoce e della dispersione scolastica e </a:t>
            </a:r>
            <a:r>
              <a:rPr lang="it-IT" sz="1800" dirty="0" smtClean="0">
                <a:solidFill>
                  <a:srgbClr val="002060"/>
                </a:solidFill>
              </a:rPr>
              <a:t>formativa</a:t>
            </a:r>
            <a:endParaRPr lang="it-IT" sz="18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2060"/>
                </a:solidFill>
              </a:rPr>
              <a:t>Miglioramento   delle   competenze chiave degli allievi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2060"/>
                </a:solidFill>
              </a:rPr>
              <a:t>Diffusione e qualificazione dell’offerta di istruzione e formazione tecnica e </a:t>
            </a:r>
            <a:r>
              <a:rPr lang="it-IT" sz="1800" dirty="0" smtClean="0">
                <a:solidFill>
                  <a:srgbClr val="002060"/>
                </a:solidFill>
              </a:rPr>
              <a:t>professionale</a:t>
            </a:r>
            <a:endParaRPr lang="it-IT" sz="18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2060"/>
                </a:solidFill>
              </a:rPr>
              <a:t>Diffusione della società della conoscenza nel mondo della scuola e della formazione e adozione di approcci didattici </a:t>
            </a:r>
            <a:r>
              <a:rPr lang="it-IT" sz="1800" dirty="0" smtClean="0">
                <a:solidFill>
                  <a:srgbClr val="002060"/>
                </a:solidFill>
              </a:rPr>
              <a:t>innovativi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86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893" y="1529634"/>
            <a:ext cx="10193395" cy="532836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584726" y="1623526"/>
            <a:ext cx="172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Totale interventi 142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10131" y="111967"/>
            <a:ext cx="417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PNR 2019 – Analisi dei dati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36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" y="1102162"/>
            <a:ext cx="12192000" cy="1323793"/>
          </a:xfrm>
        </p:spPr>
        <p:txBody>
          <a:bodyPr>
            <a:normAutofit/>
          </a:bodyPr>
          <a:lstStyle/>
          <a:p>
            <a:pPr lvl="0" algn="ctr"/>
            <a:r>
              <a:rPr lang="it-IT" sz="3600" b="1" dirty="0">
                <a:solidFill>
                  <a:srgbClr val="0070C0"/>
                </a:solidFill>
                <a:latin typeface="+mn-lt"/>
              </a:rPr>
              <a:t>PNR 2019 – </a:t>
            </a:r>
            <a:r>
              <a:rPr lang="it-IT" sz="3600" b="1" u="sng" dirty="0">
                <a:solidFill>
                  <a:srgbClr val="0070C0"/>
                </a:solidFill>
                <a:latin typeface="+mn-lt"/>
              </a:rPr>
              <a:t>Target </a:t>
            </a:r>
            <a:r>
              <a:rPr lang="it-IT" sz="3600" b="1" u="sng" dirty="0" smtClean="0">
                <a:solidFill>
                  <a:srgbClr val="0070C0"/>
                </a:solidFill>
                <a:latin typeface="+mn-lt"/>
              </a:rPr>
              <a:t>7</a:t>
            </a:r>
            <a:r>
              <a:rPr lang="it-IT" sz="3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3600" b="1" dirty="0">
                <a:solidFill>
                  <a:srgbClr val="0070C0"/>
                </a:solidFill>
                <a:latin typeface="+mn-lt"/>
              </a:rPr>
              <a:t>UE 2020 - Le azioni regionali</a:t>
            </a:r>
            <a:br>
              <a:rPr lang="it-IT" sz="3600" b="1" dirty="0">
                <a:solidFill>
                  <a:srgbClr val="0070C0"/>
                </a:solidFill>
                <a:latin typeface="+mn-lt"/>
              </a:rPr>
            </a:br>
            <a:r>
              <a:rPr lang="it-IT" sz="3600" b="1" dirty="0" smtClean="0">
                <a:solidFill>
                  <a:srgbClr val="0070C0"/>
                </a:solidFill>
                <a:latin typeface="+mn-lt"/>
              </a:rPr>
              <a:t>Istruzione universitaria</a:t>
            </a:r>
            <a:endParaRPr lang="it-IT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27730" y="2425954"/>
            <a:ext cx="11946082" cy="4432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200" b="1" dirty="0" smtClean="0">
                <a:solidFill>
                  <a:srgbClr val="002060"/>
                </a:solidFill>
              </a:rPr>
              <a:t>M2 Diritto allo studio universitario o terziario equivalente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10 - RA 10.5 </a:t>
            </a:r>
            <a:r>
              <a:rPr lang="it-IT" sz="22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 4 – 4.3, 4.4, 4.7, 4.b </a:t>
            </a:r>
            <a:r>
              <a:rPr lang="it-IT" sz="22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Ob.4 (PI 6,8)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b="1" dirty="0">
                <a:solidFill>
                  <a:srgbClr val="92D050"/>
                </a:solidFill>
              </a:rPr>
              <a:t>Abruzzo, </a:t>
            </a:r>
            <a:r>
              <a:rPr lang="it-IT" sz="1600" b="1" dirty="0" smtClean="0">
                <a:solidFill>
                  <a:srgbClr val="92D050"/>
                </a:solidFill>
              </a:rPr>
              <a:t>Basilicata, Calabria</a:t>
            </a:r>
            <a:r>
              <a:rPr lang="it-IT" sz="1600" b="1" dirty="0">
                <a:solidFill>
                  <a:srgbClr val="92D050"/>
                </a:solidFill>
              </a:rPr>
              <a:t>, Campania, Emilia Romagna, Friuli Venezia Giulia, Lazio, Liguria, Lombardia</a:t>
            </a:r>
            <a:r>
              <a:rPr lang="it-IT" sz="1600" b="1" dirty="0" smtClean="0">
                <a:solidFill>
                  <a:srgbClr val="92D050"/>
                </a:solidFill>
              </a:rPr>
              <a:t>, Molise, Piemonte, </a:t>
            </a:r>
            <a:r>
              <a:rPr lang="it-IT" sz="1600" b="1" dirty="0">
                <a:solidFill>
                  <a:srgbClr val="92D050"/>
                </a:solidFill>
              </a:rPr>
              <a:t>P.A. Trento, Puglia, Sardegna, Toscana, Umbria, Valle d’Aosta, Veneto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1700" b="1" dirty="0" smtClean="0">
              <a:solidFill>
                <a:srgbClr val="92D05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800" dirty="0">
                <a:solidFill>
                  <a:srgbClr val="002060"/>
                </a:solidFill>
              </a:rPr>
              <a:t>Innalzamento dei livelli di competenze, di partecipazione e di successo formativo nell’istruzione universitaria e/o </a:t>
            </a:r>
            <a:r>
              <a:rPr lang="it-IT" sz="1800" dirty="0" smtClean="0">
                <a:solidFill>
                  <a:srgbClr val="002060"/>
                </a:solidFill>
              </a:rPr>
              <a:t>equivalente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endParaRPr lang="it-IT" sz="18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800" dirty="0">
                <a:solidFill>
                  <a:srgbClr val="002060"/>
                </a:solidFill>
              </a:rPr>
              <a:t>Garantire l’acquisizione di conoscenze e competenze necessarie a promuovere lo sviluppo sostenibile, la pace, la diversità, i diritti umani e la cittadinanza globale </a:t>
            </a:r>
            <a:endParaRPr lang="it-IT" sz="1800" dirty="0" smtClean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endParaRPr lang="it-IT" sz="18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800" dirty="0" smtClean="0">
                <a:solidFill>
                  <a:srgbClr val="002060"/>
                </a:solidFill>
              </a:rPr>
              <a:t>Garantire </a:t>
            </a:r>
            <a:r>
              <a:rPr lang="it-IT" sz="1800" dirty="0">
                <a:solidFill>
                  <a:srgbClr val="002060"/>
                </a:solidFill>
              </a:rPr>
              <a:t>accesso all’istruzione superiore mediante borse di studio – compresa formazione professionale, tecnologia dell’informazione e della comunicazione, programmi tecnici, ingegneristici e scientifici – sia nei paesi sviluppati che in quelli in via di sviluppo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462970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19" y="1426733"/>
            <a:ext cx="10358002" cy="527349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797659" y="1520889"/>
            <a:ext cx="172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</a:rPr>
              <a:t>Totale interventi 355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10131" y="111967"/>
            <a:ext cx="417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PNR 2019 – Analisi dei dati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73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" y="1102163"/>
            <a:ext cx="12192000" cy="1183838"/>
          </a:xfrm>
        </p:spPr>
        <p:txBody>
          <a:bodyPr>
            <a:normAutofit/>
          </a:bodyPr>
          <a:lstStyle/>
          <a:p>
            <a:pPr lvl="0" algn="ctr"/>
            <a:r>
              <a:rPr lang="it-IT" sz="3600" b="1" dirty="0">
                <a:solidFill>
                  <a:srgbClr val="0070C0"/>
                </a:solidFill>
                <a:latin typeface="+mn-lt"/>
              </a:rPr>
              <a:t>PNR 2019 – </a:t>
            </a:r>
            <a:r>
              <a:rPr lang="it-IT" sz="3600" b="1" u="sng" dirty="0">
                <a:solidFill>
                  <a:srgbClr val="0070C0"/>
                </a:solidFill>
                <a:latin typeface="+mn-lt"/>
              </a:rPr>
              <a:t>Target 8</a:t>
            </a:r>
            <a:r>
              <a:rPr lang="it-IT" sz="3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3600" b="1" dirty="0">
                <a:solidFill>
                  <a:srgbClr val="0070C0"/>
                </a:solidFill>
                <a:latin typeface="+mn-lt"/>
              </a:rPr>
              <a:t>UE 2020 - Le azioni regionali</a:t>
            </a:r>
            <a:br>
              <a:rPr lang="it-IT" sz="3600" b="1" dirty="0">
                <a:solidFill>
                  <a:srgbClr val="0070C0"/>
                </a:solidFill>
                <a:latin typeface="+mn-lt"/>
              </a:rPr>
            </a:br>
            <a:r>
              <a:rPr lang="it-IT" sz="3600" b="1" dirty="0">
                <a:solidFill>
                  <a:srgbClr val="0070C0"/>
                </a:solidFill>
                <a:latin typeface="+mn-lt"/>
              </a:rPr>
              <a:t>C</a:t>
            </a:r>
            <a:r>
              <a:rPr lang="it-IT" sz="3600" b="1" dirty="0" smtClean="0">
                <a:solidFill>
                  <a:srgbClr val="0070C0"/>
                </a:solidFill>
                <a:latin typeface="+mn-lt"/>
              </a:rPr>
              <a:t>ontrasto alla povertà e all’esclusione sociale</a:t>
            </a:r>
            <a:endParaRPr lang="it-IT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27730" y="2286000"/>
            <a:ext cx="12064270" cy="457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2200" b="1" dirty="0" smtClean="0">
                <a:solidFill>
                  <a:srgbClr val="002060"/>
                </a:solidFill>
              </a:rPr>
              <a:t>M1 Contrasto alla povertà e innovazione sociale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9 - RA 9.1, 9.2 Principio 14, 17 </a:t>
            </a:r>
            <a:r>
              <a:rPr lang="it-IT" sz="22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SDG  1 – 1.1, 1.2, 1.3, 1.5, 1.b SDG 2 – 2.1 SDG 8 – 8.5 SDG 10 – 10.2, 10.4 SDG 12 – 12.3 </a:t>
            </a:r>
            <a:r>
              <a:rPr lang="it-IT" sz="22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Ob.4 (PI 11, 13, 16) </a:t>
            </a:r>
            <a:r>
              <a:rPr lang="it-IT" sz="2200" b="1" dirty="0" err="1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it-IT" sz="22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b="1" dirty="0">
                <a:solidFill>
                  <a:srgbClr val="92D050"/>
                </a:solidFill>
              </a:rPr>
              <a:t>Abruzzo, </a:t>
            </a:r>
            <a:r>
              <a:rPr lang="it-IT" sz="1600" b="1" dirty="0" smtClean="0">
                <a:solidFill>
                  <a:srgbClr val="92D050"/>
                </a:solidFill>
              </a:rPr>
              <a:t>Basilicata, Calabria</a:t>
            </a:r>
            <a:r>
              <a:rPr lang="it-IT" sz="1600" b="1" dirty="0">
                <a:solidFill>
                  <a:srgbClr val="92D050"/>
                </a:solidFill>
              </a:rPr>
              <a:t>, Campania, Emilia Romagna, Friuli Venezia Giulia, Lazio</a:t>
            </a:r>
            <a:r>
              <a:rPr lang="it-IT" sz="1600" b="1" dirty="0" smtClean="0">
                <a:solidFill>
                  <a:srgbClr val="92D050"/>
                </a:solidFill>
              </a:rPr>
              <a:t>, </a:t>
            </a:r>
            <a:r>
              <a:rPr lang="it-IT" sz="1600" b="1" dirty="0">
                <a:solidFill>
                  <a:srgbClr val="92D050"/>
                </a:solidFill>
              </a:rPr>
              <a:t>Lombardia</a:t>
            </a:r>
            <a:r>
              <a:rPr lang="it-IT" sz="1600" b="1" dirty="0" smtClean="0">
                <a:solidFill>
                  <a:srgbClr val="92D050"/>
                </a:solidFill>
              </a:rPr>
              <a:t>, Marche, Molise, Piemonte, P.A. Bolzano, P.A</a:t>
            </a:r>
            <a:r>
              <a:rPr lang="it-IT" sz="1600" b="1" dirty="0">
                <a:solidFill>
                  <a:srgbClr val="92D050"/>
                </a:solidFill>
              </a:rPr>
              <a:t>. Trento, Puglia, Sardegna, </a:t>
            </a:r>
            <a:r>
              <a:rPr lang="it-IT" sz="1600" b="1" dirty="0" smtClean="0">
                <a:solidFill>
                  <a:srgbClr val="92D050"/>
                </a:solidFill>
              </a:rPr>
              <a:t>Sicilia, Toscana</a:t>
            </a:r>
            <a:r>
              <a:rPr lang="it-IT" sz="1600" b="1" dirty="0">
                <a:solidFill>
                  <a:srgbClr val="92D050"/>
                </a:solidFill>
              </a:rPr>
              <a:t>, Umbria, Valle d’Aosta, Veneto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it-IT" sz="1900" dirty="0">
                <a:solidFill>
                  <a:srgbClr val="002060"/>
                </a:solidFill>
              </a:rPr>
              <a:t>Riduzione delle povertà, dell’esclusione sociale e promozione dell’innovazione sociale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it-IT" sz="1900" dirty="0">
                <a:solidFill>
                  <a:srgbClr val="002060"/>
                </a:solidFill>
              </a:rPr>
              <a:t>Incremento dell’</a:t>
            </a:r>
            <a:r>
              <a:rPr lang="it-IT" sz="1900" dirty="0" err="1">
                <a:solidFill>
                  <a:srgbClr val="002060"/>
                </a:solidFill>
              </a:rPr>
              <a:t>occupabilità</a:t>
            </a:r>
            <a:r>
              <a:rPr lang="it-IT" sz="1900" dirty="0">
                <a:solidFill>
                  <a:srgbClr val="002060"/>
                </a:solidFill>
              </a:rPr>
              <a:t> e della partecipazione al mercato del lavoro delle persone maggiormente </a:t>
            </a:r>
            <a:r>
              <a:rPr lang="it-IT" sz="1900" dirty="0" smtClean="0">
                <a:solidFill>
                  <a:srgbClr val="002060"/>
                </a:solidFill>
              </a:rPr>
              <a:t>vulnerabili</a:t>
            </a:r>
            <a:endParaRPr lang="it-IT" sz="19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it-IT" sz="1900" dirty="0">
                <a:solidFill>
                  <a:srgbClr val="002060"/>
                </a:solidFill>
              </a:rPr>
              <a:t>Rinforzare resilienza dei poveri e soggetti vulnerabili anche ad eventi climatici estremi, catastrofi e shock economici, sociali e </a:t>
            </a:r>
            <a:r>
              <a:rPr lang="it-IT" sz="1900" dirty="0" smtClean="0">
                <a:solidFill>
                  <a:srgbClr val="002060"/>
                </a:solidFill>
              </a:rPr>
              <a:t>ambientali</a:t>
            </a:r>
            <a:endParaRPr lang="it-IT" sz="19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it-IT" sz="1900" dirty="0">
                <a:solidFill>
                  <a:srgbClr val="002060"/>
                </a:solidFill>
              </a:rPr>
              <a:t>Implementare a livello nazionale adeguati sistemi di protezione sociale e misure di sicurezza per tutti, compresi i livelli più </a:t>
            </a:r>
            <a:r>
              <a:rPr lang="it-IT" sz="1900" dirty="0" smtClean="0">
                <a:solidFill>
                  <a:srgbClr val="002060"/>
                </a:solidFill>
              </a:rPr>
              <a:t>bassi</a:t>
            </a:r>
            <a:endParaRPr lang="it-IT" sz="19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it-IT" sz="1900" dirty="0">
                <a:solidFill>
                  <a:srgbClr val="002060"/>
                </a:solidFill>
              </a:rPr>
              <a:t>Garantire accesso sicuro a cibo, in particolare ai più poveri e alle persone più vulnerabili, per tutto </a:t>
            </a:r>
            <a:r>
              <a:rPr lang="it-IT" sz="1900" dirty="0" smtClean="0">
                <a:solidFill>
                  <a:srgbClr val="002060"/>
                </a:solidFill>
              </a:rPr>
              <a:t>l’anno</a:t>
            </a:r>
            <a:endParaRPr lang="it-IT" sz="19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it-IT" sz="1900" dirty="0">
                <a:solidFill>
                  <a:srgbClr val="002060"/>
                </a:solidFill>
              </a:rPr>
              <a:t>Dimezzare lo spreco alimentare globale pro-capite a livello di vendite al dettaglio e dei consumatori e ridurre le perdite di cibo durante le catene di produzione e di </a:t>
            </a:r>
            <a:r>
              <a:rPr lang="it-IT" sz="1900" dirty="0" smtClean="0">
                <a:solidFill>
                  <a:srgbClr val="002060"/>
                </a:solidFill>
              </a:rPr>
              <a:t>fornitura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73060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3307" y="1995130"/>
            <a:ext cx="11728579" cy="48628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</a:rPr>
              <a:t>A)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rgbClr val="002060"/>
                </a:solidFill>
                <a:cs typeface="Lucida Sans Unicode" panose="020B0602030504020204" pitchFamily="34" charset="0"/>
              </a:rPr>
              <a:t>Attesta gli </a:t>
            </a:r>
            <a:r>
              <a:rPr lang="it-IT" sz="2800" b="1" dirty="0">
                <a:solidFill>
                  <a:srgbClr val="002060"/>
                </a:solidFill>
                <a:cs typeface="Lucida Sans Unicode" panose="020B0602030504020204" pitchFamily="34" charset="0"/>
              </a:rPr>
              <a:t>interventi di riforma normativi, regolamentari e attuativi realizzati dalle Regioni nell’anno precedente, su tutti i temi oggetto del monitoraggio nazionale.</a:t>
            </a:r>
          </a:p>
          <a:p>
            <a:pPr algn="just"/>
            <a:endParaRPr lang="it-IT" sz="1000" b="1" dirty="0">
              <a:solidFill>
                <a:srgbClr val="FF0000"/>
              </a:solidFill>
            </a:endParaRPr>
          </a:p>
          <a:p>
            <a:pPr algn="just"/>
            <a:r>
              <a:rPr lang="it-IT" sz="2800" b="1" dirty="0">
                <a:solidFill>
                  <a:srgbClr val="FF0000"/>
                </a:solidFill>
              </a:rPr>
              <a:t>B) </a:t>
            </a:r>
            <a:r>
              <a:rPr lang="it-IT" sz="2800" dirty="0">
                <a:solidFill>
                  <a:srgbClr val="002060"/>
                </a:solidFill>
              </a:rPr>
              <a:t>Consente l’</a:t>
            </a:r>
            <a:r>
              <a:rPr lang="it-IT" sz="2800" b="1" dirty="0">
                <a:solidFill>
                  <a:srgbClr val="002060"/>
                </a:solidFill>
              </a:rPr>
              <a:t>individuazione di specifici temi chiave, </a:t>
            </a:r>
            <a:r>
              <a:rPr lang="it-IT" sz="2800" dirty="0">
                <a:solidFill>
                  <a:srgbClr val="002060"/>
                </a:solidFill>
              </a:rPr>
              <a:t>affinché si attuino con maggiore efficacia </a:t>
            </a:r>
            <a:r>
              <a:rPr lang="it-IT" sz="2800" b="1" dirty="0">
                <a:solidFill>
                  <a:srgbClr val="002060"/>
                </a:solidFill>
              </a:rPr>
              <a:t>gli interventi di riforma indicati e auspicati dalle Istituzioni europee; </a:t>
            </a:r>
          </a:p>
          <a:p>
            <a:pPr algn="just"/>
            <a:endParaRPr lang="it-IT" sz="1000" b="1" dirty="0">
              <a:solidFill>
                <a:srgbClr val="FF0000"/>
              </a:solidFill>
            </a:endParaRPr>
          </a:p>
          <a:p>
            <a:pPr algn="just"/>
            <a:r>
              <a:rPr lang="it-IT" sz="2800" b="1" dirty="0">
                <a:solidFill>
                  <a:srgbClr val="FF0000"/>
                </a:solidFill>
              </a:rPr>
              <a:t>C)</a:t>
            </a:r>
            <a:r>
              <a:rPr lang="it-IT" sz="2800" dirty="0">
                <a:solidFill>
                  <a:srgbClr val="002060"/>
                </a:solidFill>
              </a:rPr>
              <a:t> </a:t>
            </a:r>
            <a:r>
              <a:rPr lang="it-IT" sz="2800" b="1" dirty="0">
                <a:solidFill>
                  <a:srgbClr val="002060"/>
                </a:solidFill>
              </a:rPr>
              <a:t>Fornisce dati previsionali</a:t>
            </a:r>
            <a:r>
              <a:rPr lang="it-IT" sz="2800" dirty="0">
                <a:solidFill>
                  <a:srgbClr val="002060"/>
                </a:solidFill>
              </a:rPr>
              <a:t>, facendo emergere le </a:t>
            </a:r>
            <a:r>
              <a:rPr lang="it-IT" sz="2800" b="1" dirty="0">
                <a:solidFill>
                  <a:srgbClr val="002060"/>
                </a:solidFill>
              </a:rPr>
              <a:t>priorità di investimenti regionali a ricaduta locale</a:t>
            </a:r>
            <a:r>
              <a:rPr lang="it-IT" sz="2800" dirty="0">
                <a:solidFill>
                  <a:srgbClr val="002060"/>
                </a:solidFill>
              </a:rPr>
              <a:t>, </a:t>
            </a:r>
            <a:r>
              <a:rPr lang="it-IT" sz="2800" b="1" dirty="0">
                <a:solidFill>
                  <a:srgbClr val="002060"/>
                </a:solidFill>
              </a:rPr>
              <a:t>valorizzandone </a:t>
            </a:r>
            <a:r>
              <a:rPr lang="it-IT" sz="2800" dirty="0">
                <a:solidFill>
                  <a:srgbClr val="002060"/>
                </a:solidFill>
              </a:rPr>
              <a:t>le </a:t>
            </a:r>
            <a:r>
              <a:rPr lang="it-IT" sz="2800" b="1" dirty="0">
                <a:solidFill>
                  <a:srgbClr val="002060"/>
                </a:solidFill>
              </a:rPr>
              <a:t>scelte strategiche </a:t>
            </a:r>
            <a:r>
              <a:rPr lang="it-IT" sz="2800" dirty="0">
                <a:solidFill>
                  <a:srgbClr val="002060"/>
                </a:solidFill>
              </a:rPr>
              <a:t>e le </a:t>
            </a:r>
            <a:r>
              <a:rPr lang="it-IT" sz="2800" b="1" dirty="0">
                <a:solidFill>
                  <a:srgbClr val="002060"/>
                </a:solidFill>
              </a:rPr>
              <a:t>motivazioni di contesto </a:t>
            </a:r>
            <a:r>
              <a:rPr lang="it-IT" sz="2800" dirty="0">
                <a:solidFill>
                  <a:srgbClr val="002060"/>
                </a:solidFill>
              </a:rPr>
              <a:t>in ambito nazionale;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</a:p>
          <a:p>
            <a:pPr algn="just"/>
            <a:endParaRPr lang="it-IT" sz="1000" b="1" dirty="0">
              <a:solidFill>
                <a:srgbClr val="FF0000"/>
              </a:solidFill>
            </a:endParaRPr>
          </a:p>
          <a:p>
            <a:pPr algn="just"/>
            <a:r>
              <a:rPr lang="it-IT" sz="2800" b="1" dirty="0">
                <a:solidFill>
                  <a:srgbClr val="FF0000"/>
                </a:solidFill>
              </a:rPr>
              <a:t>D) reperibile sul sito: www.regioni.it/pnr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54359" y="1225689"/>
            <a:ext cx="99866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1"/>
            <a:r>
              <a:rPr lang="it-IT" sz="4400" b="1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Obiettivi del Contributo delle Regioni al PNR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85180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7649" y="1316022"/>
            <a:ext cx="7516188" cy="54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3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27631"/>
              </p:ext>
            </p:extLst>
          </p:nvPr>
        </p:nvGraphicFramePr>
        <p:xfrm>
          <a:off x="354563" y="2447717"/>
          <a:ext cx="11187403" cy="4307641"/>
        </p:xfrm>
        <a:graphic>
          <a:graphicData uri="http://schemas.openxmlformats.org/drawingml/2006/table">
            <a:tbl>
              <a:tblPr firstRow="1" bandRow="1"/>
              <a:tblGrid>
                <a:gridCol w="1344087"/>
                <a:gridCol w="1660030"/>
                <a:gridCol w="2699134"/>
                <a:gridCol w="2762494"/>
                <a:gridCol w="2721658"/>
              </a:tblGrid>
              <a:tr h="758473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PNR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N. Regioni presenti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N.</a:t>
                      </a:r>
                      <a:r>
                        <a:rPr lang="it-IT" b="1" baseline="0" dirty="0" smtClean="0">
                          <a:solidFill>
                            <a:srgbClr val="FF0000"/>
                          </a:solidFill>
                        </a:rPr>
                        <a:t> Provvedimenti totali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N. Provvedimenti per CSR 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N. Provvedimenti per Target EU2020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7024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385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184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201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7024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993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670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323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7024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1369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881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488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7024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1750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941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809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7024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2145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881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1264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7024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2651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1260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457200" marR="0" indent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914400" marR="0" indent="914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1371600" marR="0" indent="1371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1828800" marR="0" indent="1828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2286000" marR="0" indent="228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2743200" marR="0" indent="2743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3200400" marR="0" indent="32004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3657600" marR="0" indent="3657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1391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7024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21</a:t>
                      </a:r>
                      <a:endParaRPr lang="it-IT" sz="18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3322</a:t>
                      </a:r>
                      <a:endParaRPr lang="it-IT" sz="18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1403</a:t>
                      </a:r>
                      <a:endParaRPr lang="it-IT" sz="18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1919</a:t>
                      </a:r>
                      <a:endParaRPr lang="it-IT" sz="18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1035698" y="1178744"/>
            <a:ext cx="100677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1"/>
            <a:r>
              <a:rPr lang="it-IT" sz="4400" b="1" dirty="0" smtClean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I numeri del PNR delle Regioni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3305" y="1780920"/>
            <a:ext cx="11327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kern="0" dirty="0">
                <a:solidFill>
                  <a:srgbClr val="002060"/>
                </a:solidFill>
              </a:rPr>
              <a:t>Negli anni gli interventi di riforma delle Regioni registrati nel contributo sono aumentati</a:t>
            </a:r>
          </a:p>
        </p:txBody>
      </p:sp>
    </p:spTree>
    <p:extLst>
      <p:ext uri="{BB962C8B-B14F-4D97-AF65-F5344CB8AC3E}">
        <p14:creationId xmlns:p14="http://schemas.microsoft.com/office/powerpoint/2010/main" val="243018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15872"/>
              </p:ext>
            </p:extLst>
          </p:nvPr>
        </p:nvGraphicFramePr>
        <p:xfrm>
          <a:off x="-12441" y="1104900"/>
          <a:ext cx="12204441" cy="6552968"/>
        </p:xfrm>
        <a:graphic>
          <a:graphicData uri="http://schemas.openxmlformats.org/drawingml/2006/table">
            <a:tbl>
              <a:tblPr firstRow="1" firstCol="1" bandRow="1"/>
              <a:tblGrid>
                <a:gridCol w="781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903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28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2019</a:t>
                      </a:r>
                      <a:endParaRPr lang="it-IT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Temi</a:t>
                      </a:r>
                      <a:r>
                        <a:rPr lang="it-IT" sz="20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chiave </a:t>
                      </a:r>
                      <a:r>
                        <a:rPr lang="it-IT" sz="20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SEMESTRE/CSR 2019-AGENDA 2030- PNR 2020 </a:t>
                      </a:r>
                      <a:endParaRPr lang="it-IT" sz="20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SDGs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7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it-IT" sz="1500" b="1" i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t-IT" sz="1500" b="1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it-IT" sz="1500" b="1" i="0" kern="1200" dirty="0">
                          <a:solidFill>
                            <a:srgbClr val="538135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1" u="none" strike="noStrike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1500" b="0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ssicurare una riduzione in termini nominali della spesa pubblica primaria netta dello 0,1 % nel 2020, corrispondente a un aggiustamento strutturale annuo dello 0,6 % del PIL; utilizzare entrate straordinarie per accelerare la riduzione del rapporto debito pubblico/PIL; </a:t>
                      </a:r>
                      <a:r>
                        <a:rPr lang="it-IT" sz="15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t-IT" sz="15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postare la pressione fiscale dal lavoro, in particolare riducendo le agevolazioni fiscali</a:t>
                      </a:r>
                      <a:r>
                        <a:rPr lang="it-IT" sz="1500" b="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riformando i valori catastali non aggiornati; </a:t>
                      </a:r>
                      <a:r>
                        <a:rPr lang="it-IT" sz="15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contrastare l'evasione fiscale, </a:t>
                      </a:r>
                      <a:r>
                        <a:rPr lang="it-IT" sz="1500" b="0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particolare nella forma dell'omessa fatturazione, tra l'altro potenziando i pagamenti elettronici obbligatori, anche mediante un abbassamento dei limiti legali per i pagamenti in contanti; </a:t>
                      </a:r>
                      <a:r>
                        <a:rPr lang="it-IT" sz="1500" b="0" i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attuare pienamente le passate </a:t>
                      </a:r>
                      <a:r>
                        <a:rPr lang="it-IT" sz="1500" b="1" i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riforme pensionistiche </a:t>
                      </a:r>
                      <a:r>
                        <a:rPr lang="it-IT" sz="1500" b="0" i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fine di ridurre il peso delle pensioni nella spesa pubblica e creare margini per altra spesa sociale e spesa pubblica favorevole alla crescita.</a:t>
                      </a:r>
                      <a:r>
                        <a:rPr lang="it-IT" sz="1500" b="1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500" b="0" i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b="0" i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3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i="0" u="none" strike="noStrike" kern="1200" baseline="0" dirty="0">
                          <a:solidFill>
                            <a:srgbClr val="FFC00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</a:t>
                      </a:r>
                      <a:r>
                        <a:rPr lang="it-IT" sz="1500" b="1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R 2</a:t>
                      </a: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Intensificare gli sforzi per contrastare il </a:t>
                      </a:r>
                      <a:r>
                        <a:rPr lang="it-IT" sz="1500" b="1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lavoro sommerso</a:t>
                      </a:r>
                      <a:r>
                        <a:rPr lang="it-IT" sz="1500" b="0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; garantire che le </a:t>
                      </a:r>
                      <a:r>
                        <a:rPr lang="it-IT" sz="1500" b="1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politiche attive del mercato del lavoro </a:t>
                      </a:r>
                      <a:r>
                        <a:rPr lang="it-IT" sz="1500" b="0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 le </a:t>
                      </a:r>
                      <a:r>
                        <a:rPr lang="it-IT" sz="15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politiche sociali </a:t>
                      </a:r>
                      <a:r>
                        <a:rPr lang="it-IT" sz="1500" b="0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siano efficacemente integrate e coinvolgano in particolare i </a:t>
                      </a:r>
                      <a:r>
                        <a:rPr lang="it-IT" sz="1500" b="1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giovani e i gruppi vulnerabili</a:t>
                      </a:r>
                      <a:r>
                        <a:rPr lang="it-IT" sz="1500" b="0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; sostenere la partecipazione delle </a:t>
                      </a:r>
                      <a:r>
                        <a:rPr lang="it-IT" sz="1500" b="1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donne al mercato del lavoro </a:t>
                      </a:r>
                      <a:r>
                        <a:rPr lang="it-IT" sz="1500" b="0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attraverso una strategia globale, </a:t>
                      </a:r>
                      <a:r>
                        <a:rPr lang="it-IT" sz="15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in particolare garantendo l'accesso a </a:t>
                      </a:r>
                      <a:r>
                        <a:rPr lang="it-IT" sz="15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servizi di assistenza all'infanzia e a lungo termine di qualità</a:t>
                      </a:r>
                      <a:r>
                        <a:rPr lang="it-IT" sz="15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; </a:t>
                      </a:r>
                      <a:r>
                        <a:rPr lang="it-IT" sz="1500" b="1" i="0" u="none" strike="noStrike" kern="1200" baseline="0" dirty="0">
                          <a:solidFill>
                            <a:srgbClr val="FFC00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migliorare i risultati scolastici, anche mediante adeguati investimenti mirati, e promuovere il miglioramento delle </a:t>
                      </a:r>
                      <a:r>
                        <a:rPr lang="it-IT" sz="1800" b="1" i="0" u="none" strike="noStrike" kern="1200" baseline="0" dirty="0">
                          <a:solidFill>
                            <a:srgbClr val="FFC00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competenze</a:t>
                      </a:r>
                      <a:r>
                        <a:rPr lang="it-IT" sz="1500" b="1" i="0" u="none" strike="noStrike" kern="1200" baseline="0" dirty="0">
                          <a:solidFill>
                            <a:srgbClr val="FFC00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, in particolare rafforzando le </a:t>
                      </a:r>
                      <a:r>
                        <a:rPr lang="it-IT" sz="1500" b="1" i="0" u="none" strike="noStrike" kern="1200" baseline="0" dirty="0">
                          <a:solidFill>
                            <a:srgbClr val="7030A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competenze digitali</a:t>
                      </a:r>
                      <a:r>
                        <a:rPr lang="it-IT" sz="1500" b="0" i="0" u="none" strike="noStrike" kern="1200" baseline="0" dirty="0">
                          <a:solidFill>
                            <a:srgbClr val="FFC00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; </a:t>
                      </a:r>
                      <a:endParaRPr lang="it-IT" sz="1500" b="1" i="1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5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it-IT" sz="15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t-IT" sz="15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it-IT" sz="15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5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incentrare la politica economica connessa agli </a:t>
                      </a:r>
                      <a:r>
                        <a:rPr kumimoji="0" lang="it-IT" sz="15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investimenti sulla ricerca e l'innovazione e sulla qualità </a:t>
                      </a:r>
                      <a:r>
                        <a:rPr lang="it-IT" sz="1500" b="1" i="1" u="none" strike="noStrike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delle infrastrutture</a:t>
                      </a:r>
                      <a:r>
                        <a:rPr lang="it-IT" sz="1600" b="0" i="1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it-IT" sz="1600" b="1" i="1" u="none" strike="noStrike" baseline="0" dirty="0">
                          <a:solidFill>
                            <a:srgbClr val="FF0000"/>
                          </a:solidFill>
                          <a:latin typeface="+mn-lt"/>
                        </a:rPr>
                        <a:t>tenendo conto delle disparità regionali;</a:t>
                      </a:r>
                      <a:r>
                        <a:rPr lang="it-IT" sz="1600" b="0" i="1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it-IT" sz="1500" b="1" i="1" kern="1200" dirty="0">
                          <a:solidFill>
                            <a:srgbClr val="00B0F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migliorare l'efficienza della pubblica amministrazione</a:t>
                      </a:r>
                      <a:r>
                        <a:rPr lang="it-IT" sz="1600" b="0" i="1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it-IT" sz="1500" b="1" i="1" u="none" strike="noStrike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in particolare investendo nelle </a:t>
                      </a:r>
                      <a:r>
                        <a:rPr lang="it-IT" sz="1800" b="1" i="1" u="none" strike="noStrike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competenze</a:t>
                      </a:r>
                      <a:r>
                        <a:rPr lang="it-IT" sz="1500" b="1" i="1" u="none" strike="noStrike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dei dipendenti pubblici,</a:t>
                      </a:r>
                      <a:r>
                        <a:rPr lang="it-IT" sz="1600" b="0" i="1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it-IT" sz="1500" b="1" i="1" u="none" strike="noStrike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accelerando la digitalizzazione </a:t>
                      </a:r>
                      <a:r>
                        <a:rPr kumimoji="0" lang="it-IT" sz="15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 aumentando l'efficienza e la qualità dei servizi pubblici locali; </a:t>
                      </a:r>
                      <a:r>
                        <a:rPr kumimoji="0" lang="it-IT" sz="15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affrontare le restrizioni alla </a:t>
                      </a:r>
                      <a:r>
                        <a:rPr kumimoji="0" lang="it-IT" sz="15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concorrenza</a:t>
                      </a:r>
                      <a:r>
                        <a:rPr kumimoji="0" lang="it-IT" sz="15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in particolare nel settore del commercio al dettaglio e dei </a:t>
                      </a:r>
                      <a:r>
                        <a:rPr kumimoji="0" lang="it-IT" sz="15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 alle imprese</a:t>
                      </a:r>
                      <a:r>
                        <a:rPr kumimoji="0" lang="it-IT" sz="15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anche mediante una nuova legge annuale sulla concorrenza; </a:t>
                      </a: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b="1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CSR </a:t>
                      </a:r>
                      <a:r>
                        <a:rPr lang="it-IT" sz="15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500" b="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Ridurre la durata dei processi civili in tutti i gradi di giudizio razionalizzando e facendo rispettare le norme di disciplina procedurale, incluse quelle già prese in considerazione dal legislatore</a:t>
                      </a:r>
                      <a:r>
                        <a:rPr lang="it-IT" sz="15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it-IT" sz="15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500" b="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migliorare l'efficacia della </a:t>
                      </a:r>
                      <a:r>
                        <a:rPr lang="it-IT" sz="1500" b="1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lotta contro la corruzione </a:t>
                      </a:r>
                      <a:r>
                        <a:rPr lang="it-IT" sz="1500" b="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riformando le </a:t>
                      </a:r>
                      <a:r>
                        <a:rPr lang="it-IT" sz="1500" b="1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norme procedurali </a:t>
                      </a:r>
                      <a:r>
                        <a:rPr lang="it-IT" sz="1500" b="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fine di ridurre la durata dei processi penali; </a:t>
                      </a: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500" b="0" i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8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kern="1200" dirty="0">
                          <a:solidFill>
                            <a:srgbClr val="BF8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CSR </a:t>
                      </a:r>
                      <a:r>
                        <a:rPr lang="it-IT" sz="15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it-IT" sz="15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favorire la ristrutturazione dei bilanci delle banche, in particolare per le banche di piccole e medie dimensioni, migliorando l'efficienza e la qualità degli attivi, continuando la riduzione dei crediti deteriorati e diversificando la provvista; </a:t>
                      </a:r>
                      <a:r>
                        <a:rPr lang="it-IT" sz="1500" b="1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migliorare il finanziamento non bancario per le </a:t>
                      </a:r>
                      <a:r>
                        <a:rPr lang="it-IT" sz="15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imprese più piccole e innovative</a:t>
                      </a:r>
                      <a:r>
                        <a:rPr lang="it-IT" sz="1500" b="1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500" b="0" i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500" b="0" i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8811" marR="48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5773" y="1768919"/>
            <a:ext cx="1353429" cy="10668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1551" y="3531536"/>
            <a:ext cx="1670449" cy="106591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42353" y="6391442"/>
            <a:ext cx="547198" cy="46655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05647" y="6350001"/>
            <a:ext cx="531604" cy="5079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09400" y="5232400"/>
            <a:ext cx="482600" cy="45231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22242" y="5270500"/>
            <a:ext cx="502958" cy="4452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28579" y="5207000"/>
            <a:ext cx="536494" cy="46726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38497" y="4826000"/>
            <a:ext cx="512103" cy="42790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132616" y="4074105"/>
            <a:ext cx="548688" cy="53649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614707" y="4073917"/>
            <a:ext cx="577293" cy="53296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137900" y="4800599"/>
            <a:ext cx="522298" cy="45720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696700" y="4800600"/>
            <a:ext cx="495300" cy="45509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617217" y="5674671"/>
            <a:ext cx="528099" cy="4386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112500" y="5651500"/>
            <a:ext cx="558800" cy="4699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04273" y="7048500"/>
            <a:ext cx="528343" cy="476123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119916" y="7035800"/>
            <a:ext cx="524301" cy="476123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61602" y="7010400"/>
            <a:ext cx="530398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0" y="1390261"/>
            <a:ext cx="12064482" cy="53837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it-IT" sz="67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PNR 2019, programmazione Fondi UE e Agenda 2030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it-IT" sz="42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Accordo di Partenariato della Programmazione 2014-2020 dei Fondi SIE: </a:t>
            </a:r>
            <a:r>
              <a:rPr lang="it-IT" sz="4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dal 2016 </a:t>
            </a:r>
            <a:r>
              <a:rPr lang="it-IT" sz="4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 contributo delle Regioni al PNR funge da strumento per lettura degli interventi di riforma rilevati dalle Regioni in raccordo con la programmazione 2014-2020 dei Fondi SIE. Gli interventi regionali sono stati classificati per </a:t>
            </a:r>
            <a:r>
              <a:rPr lang="it-IT" sz="4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macromisure</a:t>
            </a:r>
            <a:r>
              <a:rPr lang="it-IT" sz="4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tematiche</a:t>
            </a:r>
            <a:r>
              <a:rPr lang="it-IT" sz="4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secondo le indicazioni contenute nelle </a:t>
            </a:r>
            <a:r>
              <a:rPr lang="it-IT" sz="4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CSR del semestre europeo</a:t>
            </a:r>
            <a:r>
              <a:rPr lang="it-IT" sz="4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nonché secondo i </a:t>
            </a:r>
            <a:r>
              <a:rPr lang="it-IT" sz="4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target della Strategia Europa 2020</a:t>
            </a:r>
            <a:r>
              <a:rPr lang="it-IT" sz="4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e sono stati ricondotti, laddove possibile, ai </a:t>
            </a:r>
            <a:r>
              <a:rPr lang="it-IT" sz="42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Risultati Attesi (RA), </a:t>
            </a:r>
            <a:r>
              <a:rPr lang="it-IT" sz="4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previsti dall’Accordo di Partenariato.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"/>
            </a:pPr>
            <a:r>
              <a:rPr lang="it-IT" sz="4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sz="4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PNR 2019  </a:t>
            </a:r>
            <a:r>
              <a:rPr lang="it-IT" sz="4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è stato operato un raccordo più ampio in ottica di </a:t>
            </a:r>
            <a:r>
              <a:rPr lang="it-IT" sz="4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Negoziato per la programmazione dei Fondi europei 2021-2027</a:t>
            </a:r>
            <a:r>
              <a:rPr lang="it-IT" sz="4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è stato quindi avviato il primo esercizio di raccordo con i </a:t>
            </a:r>
            <a:r>
              <a:rPr lang="it-IT" sz="4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obiettivi prospettati per la politica di Coesione</a:t>
            </a:r>
            <a:r>
              <a:rPr lang="it-IT" sz="4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(1 Imprese e Ricerca; 2 Ambiente/Capitale naturale; 3 Infrastrutture materiali ed immateriali; 4 Capitale umano; 5 Sviluppo locale, Aree urbane, Aree interne).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"/>
            </a:pPr>
            <a:r>
              <a:rPr lang="it-IT" sz="4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Strumento a supporto anche dell’Agenda 2030, per farne un quotidiano strumento tecnico funzionale ed efficace di lavoro, nonché a sostegno politico per farne la Macro strategia europea dopo la decennale Europa 2020.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"/>
            </a:pPr>
            <a:r>
              <a:rPr lang="it-IT" sz="4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ATTENZIONE: </a:t>
            </a:r>
            <a:r>
              <a:rPr lang="it-IT" sz="4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Negoziato Programmazione 2021-2027: Lo sviluppo sostenibile RIGUARDA TUTTI I 5 OBIETTIVI</a:t>
            </a:r>
          </a:p>
          <a:p>
            <a:pPr marL="0" indent="0" algn="just">
              <a:buNone/>
            </a:pPr>
            <a:endParaRPr lang="it-IT" kern="0" dirty="0">
              <a:solidFill>
                <a:srgbClr val="002060"/>
              </a:solidFill>
              <a:latin typeface="Arial"/>
            </a:endParaRPr>
          </a:p>
          <a:p>
            <a:pPr marL="0" indent="0" algn="just">
              <a:buNone/>
            </a:pPr>
            <a:endParaRPr lang="it-IT" kern="0" dirty="0">
              <a:solidFill>
                <a:schemeClr val="accent2"/>
              </a:solidFill>
              <a:latin typeface="Arial"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7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o 2"/>
          <p:cNvSpPr/>
          <p:nvPr/>
        </p:nvSpPr>
        <p:spPr bwMode="auto">
          <a:xfrm>
            <a:off x="444351" y="5516775"/>
            <a:ext cx="11409404" cy="1316732"/>
          </a:xfrm>
          <a:prstGeom prst="homePlate">
            <a:avLst/>
          </a:prstGeom>
          <a:solidFill>
            <a:srgbClr val="808080">
              <a:lumMod val="60000"/>
              <a:lumOff val="40000"/>
              <a:alpha val="20000"/>
            </a:srgbClr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180975" lvl="0" hangingPunct="1">
              <a:defRPr/>
            </a:pPr>
            <a:r>
              <a:rPr lang="it-IT" sz="2000" b="1" dirty="0">
                <a:solidFill>
                  <a:srgbClr val="000099">
                    <a:lumMod val="75000"/>
                  </a:srgbClr>
                </a:solidFill>
                <a:latin typeface="Futura Bold"/>
              </a:rPr>
              <a:t>Programmazione Fondi europei</a:t>
            </a:r>
          </a:p>
          <a:p>
            <a:pPr marL="180975" lvl="0" hangingPunct="1">
              <a:defRPr/>
            </a:pPr>
            <a:r>
              <a:rPr lang="it-IT" sz="2000" dirty="0">
                <a:solidFill>
                  <a:srgbClr val="000099">
                    <a:lumMod val="75000"/>
                  </a:srgbClr>
                </a:solidFill>
                <a:latin typeface="Futura Bold"/>
                <a:cs typeface="Arial" charset="0"/>
              </a:rPr>
              <a:t>2014-2020</a:t>
            </a:r>
          </a:p>
          <a:p>
            <a:pPr marL="180975" lvl="0" hangingPunct="1">
              <a:defRPr/>
            </a:pPr>
            <a:r>
              <a:rPr lang="it-IT" sz="2000" dirty="0">
                <a:solidFill>
                  <a:srgbClr val="000099">
                    <a:lumMod val="75000"/>
                  </a:srgbClr>
                </a:solidFill>
                <a:latin typeface="Futura Bold"/>
                <a:cs typeface="Arial" charset="0"/>
              </a:rPr>
              <a:t>2021-2027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2684" y="5505343"/>
            <a:ext cx="1392572" cy="1632743"/>
          </a:xfrm>
          <a:prstGeom prst="rect">
            <a:avLst/>
          </a:prstGeom>
        </p:spPr>
      </p:pic>
      <p:sp>
        <p:nvSpPr>
          <p:cNvPr id="6" name="Pentagono 5"/>
          <p:cNvSpPr/>
          <p:nvPr/>
        </p:nvSpPr>
        <p:spPr bwMode="auto">
          <a:xfrm>
            <a:off x="444352" y="2159032"/>
            <a:ext cx="11409404" cy="1474940"/>
          </a:xfrm>
          <a:prstGeom prst="homePlate">
            <a:avLst/>
          </a:prstGeom>
          <a:solidFill>
            <a:srgbClr val="808080">
              <a:lumMod val="60000"/>
              <a:lumOff val="40000"/>
              <a:alpha val="20000"/>
            </a:srgbClr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18097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Futura Bold"/>
            </a:endParaRPr>
          </a:p>
        </p:txBody>
      </p:sp>
      <p:grpSp>
        <p:nvGrpSpPr>
          <p:cNvPr id="2" name="Gruppo 6"/>
          <p:cNvGrpSpPr/>
          <p:nvPr/>
        </p:nvGrpSpPr>
        <p:grpSpPr bwMode="auto">
          <a:xfrm>
            <a:off x="4484098" y="2191831"/>
            <a:ext cx="1885245" cy="1416022"/>
            <a:chOff x="1889019" y="3235352"/>
            <a:chExt cx="2160240" cy="1816786"/>
          </a:xfrm>
          <a:solidFill>
            <a:srgbClr val="FF9900"/>
          </a:solidFill>
        </p:grpSpPr>
        <p:sp>
          <p:nvSpPr>
            <p:cNvPr id="8" name="Ovale 7"/>
            <p:cNvSpPr/>
            <p:nvPr/>
          </p:nvSpPr>
          <p:spPr bwMode="auto">
            <a:xfrm>
              <a:off x="1889019" y="3235352"/>
              <a:ext cx="2160240" cy="181678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</a:endParaRPr>
            </a:p>
          </p:txBody>
        </p:sp>
        <p:cxnSp>
          <p:nvCxnSpPr>
            <p:cNvPr id="9" name="Connettore 1 8"/>
            <p:cNvCxnSpPr/>
            <p:nvPr/>
          </p:nvCxnSpPr>
          <p:spPr bwMode="auto">
            <a:xfrm>
              <a:off x="2007093" y="4199526"/>
              <a:ext cx="1907951" cy="0"/>
            </a:xfrm>
            <a:prstGeom prst="line">
              <a:avLst/>
            </a:prstGeom>
            <a:grpFill/>
            <a:ln w="1905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Rettangolo 9"/>
          <p:cNvSpPr/>
          <p:nvPr/>
        </p:nvSpPr>
        <p:spPr>
          <a:xfrm>
            <a:off x="4456439" y="2497985"/>
            <a:ext cx="1814682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base" hangingPunct="1">
              <a:spcBef>
                <a:spcPts val="300"/>
              </a:spcBef>
              <a:spcAft>
                <a:spcPts val="800"/>
              </a:spcAft>
              <a:defRPr/>
            </a:pPr>
            <a:r>
              <a:rPr lang="it-IT" altLang="it-IT" sz="2000" b="1" kern="1200" dirty="0">
                <a:solidFill>
                  <a:srgbClr val="0070C0"/>
                </a:solidFill>
                <a:latin typeface="Futura Bold"/>
              </a:rPr>
              <a:t>TARGET</a:t>
            </a:r>
          </a:p>
          <a:p>
            <a:pPr lvl="0" algn="ctr" eaLnBrk="1" fontAlgn="base" hangingPunct="1">
              <a:spcBef>
                <a:spcPts val="300"/>
              </a:spcBef>
              <a:spcAft>
                <a:spcPts val="800"/>
              </a:spcAft>
              <a:defRPr/>
            </a:pPr>
            <a:r>
              <a:rPr lang="it-IT" altLang="it-IT" sz="2000" b="1" kern="1200" dirty="0">
                <a:solidFill>
                  <a:srgbClr val="0070C0"/>
                </a:solidFill>
                <a:latin typeface="Futura Bold"/>
              </a:rPr>
              <a:t> Europa 2020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57200" y="1329756"/>
            <a:ext cx="110871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PNR 2019 </a:t>
            </a:r>
            <a:r>
              <a:rPr lang="it-IT" sz="3600" b="1" dirty="0" smtClean="0">
                <a:solidFill>
                  <a:srgbClr val="0070C0"/>
                </a:solidFill>
              </a:rPr>
              <a:t>=&gt; </a:t>
            </a:r>
            <a:r>
              <a:rPr lang="it-IT" sz="2800" b="1" dirty="0" smtClean="0">
                <a:solidFill>
                  <a:srgbClr val="0070C0"/>
                </a:solidFill>
              </a:rPr>
              <a:t>documento di programmazione integrata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12" name="Pentagono 11"/>
          <p:cNvSpPr/>
          <p:nvPr/>
        </p:nvSpPr>
        <p:spPr bwMode="auto">
          <a:xfrm>
            <a:off x="444351" y="3761846"/>
            <a:ext cx="11492612" cy="1640306"/>
          </a:xfrm>
          <a:prstGeom prst="homePlate">
            <a:avLst/>
          </a:prstGeom>
          <a:solidFill>
            <a:srgbClr val="808080">
              <a:lumMod val="60000"/>
              <a:lumOff val="40000"/>
              <a:alpha val="20000"/>
            </a:srgbClr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1809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Futura Bold"/>
              </a:rPr>
              <a:t>AGENDA 2030 ONU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0649" y="3768511"/>
            <a:ext cx="887240" cy="797627"/>
          </a:xfrm>
          <a:prstGeom prst="rect">
            <a:avLst/>
          </a:prstGeom>
        </p:spPr>
      </p:pic>
      <p:pic>
        <p:nvPicPr>
          <p:cNvPr id="15" name="Immagine 1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4110" y="3762167"/>
            <a:ext cx="889200" cy="799200"/>
          </a:xfrm>
          <a:prstGeom prst="rect">
            <a:avLst/>
          </a:prstGeom>
        </p:spPr>
      </p:pic>
      <p:pic>
        <p:nvPicPr>
          <p:cNvPr id="16" name="Immagine 15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6134" y="3772772"/>
            <a:ext cx="889200" cy="799200"/>
          </a:xfrm>
          <a:prstGeom prst="rect">
            <a:avLst/>
          </a:prstGeom>
        </p:spPr>
      </p:pic>
      <p:pic>
        <p:nvPicPr>
          <p:cNvPr id="17" name="Immagine 16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0819" y="3762082"/>
            <a:ext cx="889200" cy="799200"/>
          </a:xfrm>
          <a:prstGeom prst="rect">
            <a:avLst/>
          </a:prstGeom>
        </p:spPr>
      </p:pic>
      <p:pic>
        <p:nvPicPr>
          <p:cNvPr id="18" name="Immagine 17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2257" y="3761846"/>
            <a:ext cx="889200" cy="799200"/>
          </a:xfrm>
          <a:prstGeom prst="rect">
            <a:avLst/>
          </a:prstGeom>
        </p:spPr>
      </p:pic>
      <p:pic>
        <p:nvPicPr>
          <p:cNvPr id="19" name="Immagine 18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91204" y="3760125"/>
            <a:ext cx="889200" cy="799200"/>
          </a:xfrm>
          <a:prstGeom prst="rect">
            <a:avLst/>
          </a:prstGeom>
        </p:spPr>
      </p:pic>
      <p:pic>
        <p:nvPicPr>
          <p:cNvPr id="20" name="Immagine 19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3150" y="3760125"/>
            <a:ext cx="889200" cy="799200"/>
          </a:xfrm>
          <a:prstGeom prst="rect">
            <a:avLst/>
          </a:prstGeom>
        </p:spPr>
      </p:pic>
      <p:pic>
        <p:nvPicPr>
          <p:cNvPr id="21" name="Immagine 20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82350" y="3760125"/>
            <a:ext cx="889200" cy="799200"/>
          </a:xfrm>
          <a:prstGeom prst="rect">
            <a:avLst/>
          </a:prstGeom>
        </p:spPr>
      </p:pic>
      <p:pic>
        <p:nvPicPr>
          <p:cNvPr id="22" name="Immagine 21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80421" y="4569346"/>
            <a:ext cx="889200" cy="799200"/>
          </a:xfrm>
          <a:prstGeom prst="rect">
            <a:avLst/>
          </a:prstGeom>
        </p:spPr>
      </p:pic>
      <p:pic>
        <p:nvPicPr>
          <p:cNvPr id="23" name="Immagine 22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45118" y="4564471"/>
            <a:ext cx="889200" cy="799200"/>
          </a:xfrm>
          <a:prstGeom prst="rect">
            <a:avLst/>
          </a:prstGeom>
        </p:spPr>
      </p:pic>
      <p:pic>
        <p:nvPicPr>
          <p:cNvPr id="24" name="Immagine 23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30483" y="4557532"/>
            <a:ext cx="889200" cy="799200"/>
          </a:xfrm>
          <a:prstGeom prst="rect">
            <a:avLst/>
          </a:prstGeom>
        </p:spPr>
      </p:pic>
      <p:grpSp>
        <p:nvGrpSpPr>
          <p:cNvPr id="5" name="Gruppo 24"/>
          <p:cNvGrpSpPr/>
          <p:nvPr/>
        </p:nvGrpSpPr>
        <p:grpSpPr bwMode="auto">
          <a:xfrm>
            <a:off x="6744993" y="2194110"/>
            <a:ext cx="1885245" cy="1416022"/>
            <a:chOff x="1889019" y="3235352"/>
            <a:chExt cx="2160240" cy="1816786"/>
          </a:xfrm>
          <a:solidFill>
            <a:srgbClr val="92D050"/>
          </a:solidFill>
        </p:grpSpPr>
        <p:sp>
          <p:nvSpPr>
            <p:cNvPr id="26" name="Ovale 25"/>
            <p:cNvSpPr/>
            <p:nvPr/>
          </p:nvSpPr>
          <p:spPr bwMode="auto">
            <a:xfrm>
              <a:off x="1889019" y="3235352"/>
              <a:ext cx="2160240" cy="181678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</a:endParaRPr>
            </a:p>
          </p:txBody>
        </p:sp>
        <p:cxnSp>
          <p:nvCxnSpPr>
            <p:cNvPr id="27" name="Connettore 1 26"/>
            <p:cNvCxnSpPr/>
            <p:nvPr/>
          </p:nvCxnSpPr>
          <p:spPr bwMode="auto">
            <a:xfrm>
              <a:off x="2007093" y="4199526"/>
              <a:ext cx="1907951" cy="0"/>
            </a:xfrm>
            <a:prstGeom prst="line">
              <a:avLst/>
            </a:prstGeom>
            <a:grpFill/>
            <a:ln w="1905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Rettangolo 27"/>
          <p:cNvSpPr/>
          <p:nvPr/>
        </p:nvSpPr>
        <p:spPr>
          <a:xfrm>
            <a:off x="6591566" y="2411369"/>
            <a:ext cx="2192098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 hangingPunct="1">
              <a:spcAft>
                <a:spcPts val="800"/>
              </a:spcAft>
              <a:defRPr/>
            </a:pPr>
            <a:r>
              <a:rPr lang="it-IT" sz="2800" b="1" kern="1200" dirty="0">
                <a:solidFill>
                  <a:srgbClr val="C00000"/>
                </a:solidFill>
                <a:latin typeface="Futura Bold"/>
              </a:rPr>
              <a:t>CSR</a:t>
            </a:r>
          </a:p>
          <a:p>
            <a:pPr lvl="0" algn="ctr" fontAlgn="base" hangingPunct="1">
              <a:spcAft>
                <a:spcPts val="800"/>
              </a:spcAft>
              <a:defRPr/>
            </a:pPr>
            <a:r>
              <a:rPr lang="it-IT" b="1" kern="1200" dirty="0">
                <a:solidFill>
                  <a:srgbClr val="C00000"/>
                </a:solidFill>
                <a:latin typeface="Futura Bold"/>
              </a:rPr>
              <a:t>Raccomandazioni</a:t>
            </a:r>
          </a:p>
        </p:txBody>
      </p:sp>
      <p:grpSp>
        <p:nvGrpSpPr>
          <p:cNvPr id="7" name="Gruppo 28"/>
          <p:cNvGrpSpPr/>
          <p:nvPr/>
        </p:nvGrpSpPr>
        <p:grpSpPr bwMode="auto">
          <a:xfrm>
            <a:off x="9035343" y="2188491"/>
            <a:ext cx="1885245" cy="1416022"/>
            <a:chOff x="1889019" y="3235352"/>
            <a:chExt cx="2160240" cy="1816786"/>
          </a:xfrm>
          <a:solidFill>
            <a:srgbClr val="C00000"/>
          </a:solidFill>
        </p:grpSpPr>
        <p:sp>
          <p:nvSpPr>
            <p:cNvPr id="30" name="Ovale 29"/>
            <p:cNvSpPr/>
            <p:nvPr/>
          </p:nvSpPr>
          <p:spPr bwMode="auto">
            <a:xfrm>
              <a:off x="1889019" y="3235352"/>
              <a:ext cx="2160240" cy="181678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</a:endParaRPr>
            </a:p>
          </p:txBody>
        </p:sp>
        <p:cxnSp>
          <p:nvCxnSpPr>
            <p:cNvPr id="31" name="Connettore 1 30"/>
            <p:cNvCxnSpPr/>
            <p:nvPr/>
          </p:nvCxnSpPr>
          <p:spPr bwMode="auto">
            <a:xfrm>
              <a:off x="2007093" y="4199526"/>
              <a:ext cx="1907951" cy="0"/>
            </a:xfrm>
            <a:prstGeom prst="line">
              <a:avLst/>
            </a:prstGeom>
            <a:grpFill/>
            <a:ln w="1905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Rettangolo 31"/>
          <p:cNvSpPr/>
          <p:nvPr/>
        </p:nvSpPr>
        <p:spPr>
          <a:xfrm>
            <a:off x="9066860" y="2370539"/>
            <a:ext cx="1853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it-IT" altLang="it-IT" sz="2200" b="1" kern="1200" dirty="0">
                <a:latin typeface="Futura Bold"/>
              </a:rPr>
              <a:t>Interventi Riforma regionali</a:t>
            </a:r>
          </a:p>
        </p:txBody>
      </p:sp>
      <p:grpSp>
        <p:nvGrpSpPr>
          <p:cNvPr id="25" name="Gruppo 32"/>
          <p:cNvGrpSpPr/>
          <p:nvPr/>
        </p:nvGrpSpPr>
        <p:grpSpPr bwMode="auto">
          <a:xfrm>
            <a:off x="9407890" y="5613181"/>
            <a:ext cx="1395568" cy="1165827"/>
            <a:chOff x="1889019" y="3235352"/>
            <a:chExt cx="2160240" cy="1816786"/>
          </a:xfrm>
          <a:solidFill>
            <a:srgbClr val="C00000"/>
          </a:solidFill>
        </p:grpSpPr>
        <p:sp>
          <p:nvSpPr>
            <p:cNvPr id="34" name="Ovale 33"/>
            <p:cNvSpPr/>
            <p:nvPr/>
          </p:nvSpPr>
          <p:spPr bwMode="auto">
            <a:xfrm>
              <a:off x="1889019" y="3235352"/>
              <a:ext cx="2160240" cy="181678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</a:endParaRPr>
            </a:p>
          </p:txBody>
        </p:sp>
        <p:cxnSp>
          <p:nvCxnSpPr>
            <p:cNvPr id="35" name="Connettore 1 109"/>
            <p:cNvCxnSpPr/>
            <p:nvPr/>
          </p:nvCxnSpPr>
          <p:spPr bwMode="auto">
            <a:xfrm>
              <a:off x="2007093" y="4199526"/>
              <a:ext cx="1907951" cy="0"/>
            </a:xfrm>
            <a:prstGeom prst="line">
              <a:avLst/>
            </a:prstGeom>
            <a:grpFill/>
            <a:ln w="1905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Rettangolo 35"/>
          <p:cNvSpPr/>
          <p:nvPr/>
        </p:nvSpPr>
        <p:spPr>
          <a:xfrm>
            <a:off x="9407890" y="5746416"/>
            <a:ext cx="1395567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 hangingPunct="1">
              <a:spcBef>
                <a:spcPts val="300"/>
              </a:spcBef>
              <a:spcAft>
                <a:spcPts val="600"/>
              </a:spcAft>
            </a:pPr>
            <a:r>
              <a:rPr lang="it-IT" altLang="it-IT" sz="2200" b="1" kern="1200" dirty="0">
                <a:solidFill>
                  <a:srgbClr val="FFFFFF"/>
                </a:solidFill>
                <a:latin typeface="Futura Bold"/>
                <a:cs typeface="Calibri" panose="020F0502020204030204" pitchFamily="34" charset="0"/>
              </a:rPr>
              <a:t>FEASR </a:t>
            </a:r>
          </a:p>
          <a:p>
            <a:pPr lvl="0" algn="ctr" fontAlgn="base" hangingPunct="1">
              <a:spcBef>
                <a:spcPts val="300"/>
              </a:spcBef>
              <a:spcAft>
                <a:spcPts val="600"/>
              </a:spcAft>
            </a:pPr>
            <a:r>
              <a:rPr lang="it-IT" altLang="it-IT" sz="2200" b="1" kern="1200" dirty="0">
                <a:solidFill>
                  <a:srgbClr val="FFFFFF"/>
                </a:solidFill>
                <a:latin typeface="Futura Bold"/>
                <a:cs typeface="Calibri" panose="020F0502020204030204" pitchFamily="34" charset="0"/>
              </a:rPr>
              <a:t>X ?</a:t>
            </a:r>
          </a:p>
        </p:txBody>
      </p:sp>
      <p:grpSp>
        <p:nvGrpSpPr>
          <p:cNvPr id="29" name="Gruppo 36"/>
          <p:cNvGrpSpPr/>
          <p:nvPr/>
        </p:nvGrpSpPr>
        <p:grpSpPr bwMode="auto">
          <a:xfrm>
            <a:off x="7655288" y="5613177"/>
            <a:ext cx="1395568" cy="1165827"/>
            <a:chOff x="1889019" y="3235352"/>
            <a:chExt cx="2160240" cy="1816786"/>
          </a:xfrm>
          <a:solidFill>
            <a:srgbClr val="92D050"/>
          </a:solidFill>
        </p:grpSpPr>
        <p:sp>
          <p:nvSpPr>
            <p:cNvPr id="38" name="Ovale 37"/>
            <p:cNvSpPr/>
            <p:nvPr/>
          </p:nvSpPr>
          <p:spPr bwMode="auto">
            <a:xfrm>
              <a:off x="1889019" y="3235352"/>
              <a:ext cx="2160240" cy="181678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</a:endParaRPr>
            </a:p>
          </p:txBody>
        </p:sp>
        <p:cxnSp>
          <p:nvCxnSpPr>
            <p:cNvPr id="39" name="Connettore 1 109"/>
            <p:cNvCxnSpPr/>
            <p:nvPr/>
          </p:nvCxnSpPr>
          <p:spPr bwMode="auto">
            <a:xfrm>
              <a:off x="2007093" y="4199526"/>
              <a:ext cx="1907951" cy="0"/>
            </a:xfrm>
            <a:prstGeom prst="line">
              <a:avLst/>
            </a:prstGeom>
            <a:grpFill/>
            <a:ln w="1905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CasellaDiTesto 39"/>
          <p:cNvSpPr txBox="1"/>
          <p:nvPr/>
        </p:nvSpPr>
        <p:spPr>
          <a:xfrm>
            <a:off x="7796698" y="5745509"/>
            <a:ext cx="1167451" cy="88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old"/>
              </a:rPr>
              <a:t>FESR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old"/>
              </a:rPr>
              <a:t>FESR</a:t>
            </a:r>
          </a:p>
        </p:txBody>
      </p:sp>
      <p:sp>
        <p:nvSpPr>
          <p:cNvPr id="41" name="Ovale 40"/>
          <p:cNvSpPr/>
          <p:nvPr/>
        </p:nvSpPr>
        <p:spPr bwMode="auto">
          <a:xfrm>
            <a:off x="5953395" y="5602178"/>
            <a:ext cx="1395568" cy="1154412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base" hangingPunct="1">
              <a:spcAft>
                <a:spcPts val="600"/>
              </a:spcAft>
              <a:defRPr/>
            </a:pPr>
            <a:r>
              <a:rPr lang="it-IT" altLang="it-IT" sz="2400" b="1" kern="1200" dirty="0">
                <a:solidFill>
                  <a:srgbClr val="FFFFFF"/>
                </a:solidFill>
                <a:latin typeface="Futura Bold"/>
              </a:rPr>
              <a:t>FSE </a:t>
            </a:r>
          </a:p>
          <a:p>
            <a:pPr lvl="0" algn="ctr" fontAlgn="base" hangingPunct="1">
              <a:spcAft>
                <a:spcPts val="600"/>
              </a:spcAft>
              <a:defRPr/>
            </a:pPr>
            <a:r>
              <a:rPr lang="it-IT" altLang="it-IT" sz="2400" b="1" kern="1200" dirty="0">
                <a:solidFill>
                  <a:srgbClr val="FFFFFF"/>
                </a:solidFill>
                <a:latin typeface="Futura Bold"/>
              </a:rPr>
              <a:t>FSE+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cimaWE Rg" panose="02000000000000000000" pitchFamily="2" charset="0"/>
            </a:endParaRPr>
          </a:p>
        </p:txBody>
      </p:sp>
      <p:cxnSp>
        <p:nvCxnSpPr>
          <p:cNvPr id="42" name="Connettore 1 109"/>
          <p:cNvCxnSpPr/>
          <p:nvPr/>
        </p:nvCxnSpPr>
        <p:spPr bwMode="auto">
          <a:xfrm>
            <a:off x="6110675" y="6242239"/>
            <a:ext cx="1232583" cy="0"/>
          </a:xfrm>
          <a:prstGeom prst="line">
            <a:avLst/>
          </a:prstGeom>
          <a:solidFill>
            <a:srgbClr val="FF9900"/>
          </a:solidFill>
          <a:ln w="19050" cap="flat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CasellaDiTesto 42"/>
          <p:cNvSpPr txBox="1"/>
          <p:nvPr/>
        </p:nvSpPr>
        <p:spPr>
          <a:xfrm>
            <a:off x="343677" y="2115727"/>
            <a:ext cx="4014539" cy="1846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80975" lvl="0" hangingPunct="1">
              <a:defRPr/>
            </a:pPr>
            <a:endParaRPr lang="it-IT" sz="1100" b="1" dirty="0">
              <a:solidFill>
                <a:srgbClr val="000099">
                  <a:lumMod val="75000"/>
                </a:srgbClr>
              </a:solidFill>
              <a:latin typeface="Futura Bold"/>
            </a:endParaRPr>
          </a:p>
          <a:p>
            <a:pPr marL="180975" lvl="0" hangingPunct="1">
              <a:defRPr/>
            </a:pPr>
            <a:r>
              <a:rPr lang="it-IT" sz="2400" b="1" dirty="0">
                <a:solidFill>
                  <a:srgbClr val="000099">
                    <a:lumMod val="75000"/>
                  </a:srgbClr>
                </a:solidFill>
              </a:rPr>
              <a:t>SEMESTRE EUROPEO</a:t>
            </a:r>
          </a:p>
          <a:p>
            <a:pPr marL="180975" lvl="0" hangingPunct="1">
              <a:defRPr/>
            </a:pPr>
            <a:endParaRPr lang="it-IT" sz="1200" b="1" dirty="0">
              <a:solidFill>
                <a:srgbClr val="000099">
                  <a:lumMod val="75000"/>
                </a:srgbClr>
              </a:solidFill>
            </a:endParaRPr>
          </a:p>
          <a:p>
            <a:pPr marL="352425" lvl="0" indent="-171450" hangingPunct="1">
              <a:buFont typeface="Arial" panose="020B0604020202020204" pitchFamily="34" charset="0"/>
              <a:buChar char="•"/>
              <a:defRPr/>
            </a:pPr>
            <a:endParaRPr lang="it-IT" sz="100" b="1" dirty="0">
              <a:solidFill>
                <a:srgbClr val="000099">
                  <a:lumMod val="75000"/>
                </a:srgbClr>
              </a:solidFill>
              <a:latin typeface="Futura Bold"/>
            </a:endParaRPr>
          </a:p>
          <a:p>
            <a:pPr marL="180975" lvl="0" hangingPunct="1">
              <a:defRPr/>
            </a:pPr>
            <a:r>
              <a:rPr lang="it-IT" sz="2400" b="1" dirty="0">
                <a:solidFill>
                  <a:srgbClr val="000099">
                    <a:lumMod val="75000"/>
                  </a:srgbClr>
                </a:solidFill>
              </a:rPr>
              <a:t>DOCUMENTO DI </a:t>
            </a:r>
          </a:p>
          <a:p>
            <a:pPr marL="180975" lvl="0" hangingPunct="1">
              <a:defRPr/>
            </a:pPr>
            <a:r>
              <a:rPr lang="it-IT" sz="2400" b="1" dirty="0">
                <a:solidFill>
                  <a:srgbClr val="000099">
                    <a:lumMod val="75000"/>
                  </a:srgbClr>
                </a:solidFill>
              </a:rPr>
              <a:t>ECONOMIA E FINANZA (DEF)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04822" y="4564471"/>
            <a:ext cx="897182" cy="799200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94033" y="4543227"/>
            <a:ext cx="884426" cy="813506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80698" y="4557531"/>
            <a:ext cx="912452" cy="799201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986996" y="4555189"/>
            <a:ext cx="895101" cy="801544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882350" y="4555189"/>
            <a:ext cx="888694" cy="801543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758299" y="4173952"/>
            <a:ext cx="833475" cy="7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4645" y="1306286"/>
            <a:ext cx="12036490" cy="1380930"/>
          </a:xfrm>
        </p:spPr>
        <p:txBody>
          <a:bodyPr>
            <a:noAutofit/>
          </a:bodyPr>
          <a:lstStyle/>
          <a:p>
            <a:pPr algn="just"/>
            <a:r>
              <a:rPr lang="it-IT" sz="3200" b="1" dirty="0">
                <a:solidFill>
                  <a:srgbClr val="00B050"/>
                </a:solidFill>
                <a:latin typeface="+mn-lt"/>
              </a:rPr>
              <a:t>Tabella di raccordo tra CSR </a:t>
            </a:r>
            <a:r>
              <a:rPr lang="it-IT" sz="3200" b="1" dirty="0" smtClean="0">
                <a:solidFill>
                  <a:srgbClr val="00B050"/>
                </a:solidFill>
                <a:latin typeface="+mn-lt"/>
              </a:rPr>
              <a:t>2018, </a:t>
            </a:r>
            <a:r>
              <a:rPr lang="it-IT" sz="3200" b="1" dirty="0">
                <a:solidFill>
                  <a:srgbClr val="00B050"/>
                </a:solidFill>
                <a:latin typeface="+mn-lt"/>
              </a:rPr>
              <a:t>Target EU 2020, Risultati Attesi della programmazione 2014-2020, obiettivi dell’Agenda ONU 2030 e obiettivi politica coesione programmazione </a:t>
            </a:r>
            <a:r>
              <a:rPr lang="it-IT" sz="3200" b="1" dirty="0" smtClean="0">
                <a:solidFill>
                  <a:srgbClr val="00B050"/>
                </a:solidFill>
                <a:latin typeface="+mn-lt"/>
              </a:rPr>
              <a:t>2021-2027</a:t>
            </a:r>
            <a:endParaRPr lang="it-IT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74645" y="2845837"/>
            <a:ext cx="12027160" cy="4012163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it-IT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Raccomandazioni (</a:t>
            </a:r>
            <a:r>
              <a:rPr lang="it-IT" sz="3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CSR</a:t>
            </a:r>
            <a:r>
              <a:rPr lang="it-IT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2018 e </a:t>
            </a:r>
            <a:r>
              <a:rPr lang="it-IT" sz="3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Target EU </a:t>
            </a:r>
            <a:r>
              <a:rPr lang="it-IT" sz="3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2020; </a:t>
            </a:r>
            <a:r>
              <a:rPr lang="it-IT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3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umero </a:t>
            </a:r>
            <a:r>
              <a:rPr lang="it-IT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 Regioni che hanno risposto per ciascuna CSR e Target EU </a:t>
            </a:r>
            <a:r>
              <a:rPr lang="it-IT" sz="3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2020; numero </a:t>
            </a:r>
            <a:r>
              <a:rPr lang="it-IT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 provvedimenti </a:t>
            </a:r>
            <a:r>
              <a:rPr lang="it-IT" sz="3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segnalati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it-IT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misure (</a:t>
            </a:r>
            <a:r>
              <a:rPr lang="it-IT" sz="3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individuate per ciascuna CSR e Target utilizzate per la rilevazione nel PNR 2019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it-IT" sz="36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Risultati </a:t>
            </a:r>
            <a:r>
              <a:rPr lang="it-IT" sz="3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Attesi (</a:t>
            </a:r>
            <a:r>
              <a:rPr lang="it-IT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it-IT" sz="3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della programmazione 2014-2020 e </a:t>
            </a:r>
            <a:r>
              <a:rPr lang="it-IT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principi del Pilastro europeo dei diritti sociali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36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Obiettivi dell’Agenda ONU 2030 </a:t>
            </a:r>
            <a:r>
              <a:rPr lang="it-IT" sz="36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(SDG) </a:t>
            </a:r>
            <a:r>
              <a:rPr lang="it-IT" sz="36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relativi Target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it-IT" sz="36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Obiettivi della politica di coesione </a:t>
            </a:r>
            <a:r>
              <a:rPr lang="it-IT" sz="3600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2021-2027 </a:t>
            </a:r>
            <a:r>
              <a:rPr lang="it-IT" sz="36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3600" b="1" dirty="0" err="1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it-IT" sz="36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it-IT" sz="36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Settori di investimenti prioritari indicati per ciascuno dei 5 obiettivi</a:t>
            </a:r>
            <a:r>
              <a:rPr lang="it-IT" sz="36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(PI) e </a:t>
            </a:r>
            <a:r>
              <a:rPr lang="it-IT" sz="36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Condizioni quadro </a:t>
            </a:r>
            <a:r>
              <a:rPr lang="it-IT" sz="36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(Fattori) </a:t>
            </a:r>
            <a:r>
              <a:rPr lang="it-IT" sz="36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 un’attuazione efficace della politica di coesione </a:t>
            </a:r>
            <a:r>
              <a:rPr lang="it-IT" sz="36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3600" i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Allegato D del Country Report 2019</a:t>
            </a:r>
            <a:r>
              <a:rPr lang="it-IT" sz="36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Per facilitarne la lettura, essendo presente nei documenti solo l’elenco dei </a:t>
            </a:r>
            <a:r>
              <a:rPr lang="it-IT" sz="36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bullet</a:t>
            </a:r>
            <a:r>
              <a:rPr lang="it-IT" sz="3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it-IT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queste informazioni sono state numerate in ordine crescente al fine di redigere </a:t>
            </a:r>
            <a:r>
              <a:rPr lang="it-IT" sz="3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una </a:t>
            </a:r>
            <a:r>
              <a:rPr lang="it-IT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tabella</a:t>
            </a:r>
            <a:r>
              <a:rPr lang="it-IT" sz="3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it-IT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85992" y="335902"/>
            <a:ext cx="2864498" cy="727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4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PNR 2019</a:t>
            </a:r>
            <a:endParaRPr lang="it-IT" sz="48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37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5759</Words>
  <Application>Microsoft Office PowerPoint</Application>
  <PresentationFormat>Widescreen</PresentationFormat>
  <Paragraphs>787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DecimaWE Rg</vt:lpstr>
      <vt:lpstr>Futura Bold</vt:lpstr>
      <vt:lpstr>Lucida Sans Unicode</vt:lpstr>
      <vt:lpstr>Times New Roman</vt:lpstr>
      <vt:lpstr>Trebuchet MS</vt:lpstr>
      <vt:lpstr>Wingdings</vt:lpstr>
      <vt:lpstr>1_Tema di Office</vt:lpstr>
      <vt:lpstr>Governance economica europea.  Programma nazionale di Riforma 2019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Tabella di raccordo tra CSR 2018, Target EU 2020, Risultati Attesi della programmazione 2014-2020, obiettivi dell’Agenda ONU 2030 e obiettivi politica coesione programmazione 2021-2027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PNR 2019 – CSR 1 2018 - Le azioni regionali</vt:lpstr>
      <vt:lpstr>Presentazione standard di PowerPoint</vt:lpstr>
      <vt:lpstr>PNR 2019 - CSR 2 2018 - Le azioni regionali</vt:lpstr>
      <vt:lpstr>Presentazione standard di PowerPoint</vt:lpstr>
      <vt:lpstr>PNR 2019 – CSR 3 2018 - Le azioni regionali</vt:lpstr>
      <vt:lpstr>Presentazione standard di PowerPoint</vt:lpstr>
      <vt:lpstr>PNR 2019 – CSR 4+T1  2018 - Le azioni regionali Mercato del lavoro</vt:lpstr>
      <vt:lpstr>Presentazione standard di PowerPoint</vt:lpstr>
      <vt:lpstr>PNR 2019 – CSR 4+T1 2018 - Le azioni regionali Formazione</vt:lpstr>
      <vt:lpstr>Presentazione standard di PowerPoint</vt:lpstr>
      <vt:lpstr>PNR 2019 – Target 2 UE 2020 - Le azioni regionali Ricerca e sviluppo</vt:lpstr>
      <vt:lpstr>Presentazione standard di PowerPoint</vt:lpstr>
      <vt:lpstr>PNR 2019 – T 3-4-5 UE 2020 - Le azioni regionali</vt:lpstr>
      <vt:lpstr>Presentazione standard di PowerPoint</vt:lpstr>
      <vt:lpstr>PNR 2019 – Target 6 UE 2020 - Le azioni regionali Abbandono scolastico</vt:lpstr>
      <vt:lpstr>Presentazione standard di PowerPoint</vt:lpstr>
      <vt:lpstr>PNR 2019 – Target 7 UE 2020 - Le azioni regionali Istruzione universitaria</vt:lpstr>
      <vt:lpstr>Presentazione standard di PowerPoint</vt:lpstr>
      <vt:lpstr>PNR 2019 – Target 8 UE 2020 - Le azioni regionali Contrasto alla povertà e all’esclusione sociale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Cecilia Cellai</dc:creator>
  <cp:lastModifiedBy>Tommy</cp:lastModifiedBy>
  <cp:revision>81</cp:revision>
  <cp:lastPrinted>2019-07-22T09:56:44Z</cp:lastPrinted>
  <dcterms:created xsi:type="dcterms:W3CDTF">2019-07-16T12:54:29Z</dcterms:created>
  <dcterms:modified xsi:type="dcterms:W3CDTF">2020-03-23T13:55:32Z</dcterms:modified>
</cp:coreProperties>
</file>