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60" r:id="rId3"/>
    <p:sldId id="261" r:id="rId4"/>
    <p:sldId id="262" r:id="rId5"/>
    <p:sldId id="264" r:id="rId6"/>
    <p:sldId id="266" r:id="rId7"/>
    <p:sldId id="265" r:id="rId8"/>
    <p:sldId id="263" r:id="rId9"/>
    <p:sldId id="269" r:id="rId10"/>
    <p:sldId id="268" r:id="rId11"/>
    <p:sldId id="267" r:id="rId12"/>
    <p:sldId id="272" r:id="rId13"/>
    <p:sldId id="271" r:id="rId14"/>
    <p:sldId id="273" r:id="rId15"/>
  </p:sldIdLst>
  <p:sldSz cx="12192000" cy="6858000"/>
  <p:notesSz cx="6808788" cy="9940925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74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132" y="2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05D3DE-5969-4C46-AAA5-FD9B022DF795}" type="datetimeFigureOut">
              <a:rPr lang="it-IT" smtClean="0"/>
              <a:t>10/01/2019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4BA31A-D251-4F57-BD96-96028D18688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752212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05D3DE-5969-4C46-AAA5-FD9B022DF795}" type="datetimeFigureOut">
              <a:rPr lang="it-IT" smtClean="0"/>
              <a:t>10/01/2019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4BA31A-D251-4F57-BD96-96028D18688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265652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05D3DE-5969-4C46-AAA5-FD9B022DF795}" type="datetimeFigureOut">
              <a:rPr lang="it-IT" smtClean="0"/>
              <a:t>10/01/2019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4BA31A-D251-4F57-BD96-96028D18688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911632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05D3DE-5969-4C46-AAA5-FD9B022DF795}" type="datetimeFigureOut">
              <a:rPr lang="it-IT" smtClean="0"/>
              <a:t>10/01/2019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4BA31A-D251-4F57-BD96-96028D18688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714429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05D3DE-5969-4C46-AAA5-FD9B022DF795}" type="datetimeFigureOut">
              <a:rPr lang="it-IT" smtClean="0"/>
              <a:t>10/01/2019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4BA31A-D251-4F57-BD96-96028D18688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617402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05D3DE-5969-4C46-AAA5-FD9B022DF795}" type="datetimeFigureOut">
              <a:rPr lang="it-IT" smtClean="0"/>
              <a:t>10/01/2019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4BA31A-D251-4F57-BD96-96028D18688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87984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05D3DE-5969-4C46-AAA5-FD9B022DF795}" type="datetimeFigureOut">
              <a:rPr lang="it-IT" smtClean="0"/>
              <a:t>10/01/2019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4BA31A-D251-4F57-BD96-96028D18688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884486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05D3DE-5969-4C46-AAA5-FD9B022DF795}" type="datetimeFigureOut">
              <a:rPr lang="it-IT" smtClean="0"/>
              <a:t>10/01/2019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4BA31A-D251-4F57-BD96-96028D18688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113435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05D3DE-5969-4C46-AAA5-FD9B022DF795}" type="datetimeFigureOut">
              <a:rPr lang="it-IT" smtClean="0"/>
              <a:t>10/01/2019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4BA31A-D251-4F57-BD96-96028D18688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150322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05D3DE-5969-4C46-AAA5-FD9B022DF795}" type="datetimeFigureOut">
              <a:rPr lang="it-IT" smtClean="0"/>
              <a:t>10/01/2019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4BA31A-D251-4F57-BD96-96028D18688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883137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05D3DE-5969-4C46-AAA5-FD9B022DF795}" type="datetimeFigureOut">
              <a:rPr lang="it-IT" smtClean="0"/>
              <a:t>10/01/2019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4BA31A-D251-4F57-BD96-96028D18688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689890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05D3DE-5969-4C46-AAA5-FD9B022DF795}" type="datetimeFigureOut">
              <a:rPr lang="it-IT" smtClean="0"/>
              <a:t>10/01/2019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4BA31A-D251-4F57-BD96-96028D18688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829604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7" Type="http://schemas.openxmlformats.org/officeDocument/2006/relationships/image" Target="../media/image20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9.png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4.png"/><Relationship Id="rId5" Type="http://schemas.openxmlformats.org/officeDocument/2006/relationships/image" Target="../media/image23.png"/><Relationship Id="rId4" Type="http://schemas.openxmlformats.org/officeDocument/2006/relationships/image" Target="../media/image22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2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5.png"/><Relationship Id="rId4" Type="http://schemas.openxmlformats.org/officeDocument/2006/relationships/hyperlink" Target="http://atlantelavoro.inapp.org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magine 4" descr="ppt_2018_cover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7786" y="380245"/>
            <a:ext cx="9144000" cy="5997921"/>
          </a:xfrm>
          <a:prstGeom prst="rect">
            <a:avLst/>
          </a:prstGeom>
        </p:spPr>
      </p:pic>
      <p:pic>
        <p:nvPicPr>
          <p:cNvPr id="8" name="Immagin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70379" y="3150026"/>
            <a:ext cx="3737414" cy="1565091"/>
          </a:xfrm>
          <a:prstGeom prst="rect">
            <a:avLst/>
          </a:prstGeom>
        </p:spPr>
      </p:pic>
      <p:pic>
        <p:nvPicPr>
          <p:cNvPr id="9" name="Immagine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84838" y="3010142"/>
            <a:ext cx="2286000" cy="1704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533254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3" descr="ppt_2018_C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2231" y="0"/>
            <a:ext cx="9144000" cy="6858000"/>
          </a:xfrm>
          <a:prstGeom prst="rect">
            <a:avLst/>
          </a:prstGeom>
        </p:spPr>
      </p:pic>
      <p:sp>
        <p:nvSpPr>
          <p:cNvPr id="7" name="Rettangolo 6"/>
          <p:cNvSpPr/>
          <p:nvPr/>
        </p:nvSpPr>
        <p:spPr>
          <a:xfrm>
            <a:off x="3612332" y="1315020"/>
            <a:ext cx="5956726" cy="3674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70000"/>
              </a:lnSpc>
              <a:spcBef>
                <a:spcPct val="0"/>
              </a:spcBef>
              <a:defRPr/>
            </a:pPr>
            <a:r>
              <a:rPr lang="it-IT" altLang="it-IT" sz="2400" dirty="0">
                <a:solidFill>
                  <a:srgbClr val="FE9E0C"/>
                </a:solidFill>
              </a:rPr>
              <a:t>Costruzione del repertorio nazionale</a:t>
            </a:r>
          </a:p>
        </p:txBody>
      </p:sp>
      <p:sp>
        <p:nvSpPr>
          <p:cNvPr id="9" name="Rettangolo 8"/>
          <p:cNvSpPr/>
          <p:nvPr/>
        </p:nvSpPr>
        <p:spPr>
          <a:xfrm>
            <a:off x="3025649" y="1745422"/>
            <a:ext cx="723371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it-IT" altLang="it-IT" sz="1600" dirty="0" smtClean="0">
                <a:solidFill>
                  <a:srgbClr val="002060"/>
                </a:solidFill>
                <a:latin typeface="Calibri (corpo)"/>
              </a:rPr>
              <a:t>Regioni </a:t>
            </a:r>
            <a:r>
              <a:rPr lang="it-IT" altLang="it-IT" sz="1600" dirty="0">
                <a:solidFill>
                  <a:srgbClr val="002060"/>
                </a:solidFill>
                <a:latin typeface="Calibri (corpo)"/>
              </a:rPr>
              <a:t>e PA si </a:t>
            </a:r>
            <a:r>
              <a:rPr lang="it-IT" altLang="it-IT" sz="1600" dirty="0" smtClean="0">
                <a:solidFill>
                  <a:srgbClr val="002060"/>
                </a:solidFill>
                <a:latin typeface="Calibri (corpo)"/>
              </a:rPr>
              <a:t>sono dotate </a:t>
            </a:r>
            <a:r>
              <a:rPr lang="it-IT" altLang="it-IT" sz="1600" dirty="0">
                <a:solidFill>
                  <a:srgbClr val="002060"/>
                </a:solidFill>
                <a:latin typeface="Calibri (corpo)"/>
              </a:rPr>
              <a:t>di un proprio repertorio regionale dei profili professionali, confluito nel Quadro nazionale delle  qualificazioni regionali (QNQR)</a:t>
            </a:r>
          </a:p>
        </p:txBody>
      </p:sp>
      <p:pic>
        <p:nvPicPr>
          <p:cNvPr id="10" name="Immagin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71177" y="2512560"/>
            <a:ext cx="5061342" cy="2276168"/>
          </a:xfrm>
          <a:prstGeom prst="rect">
            <a:avLst/>
          </a:prstGeom>
        </p:spPr>
      </p:pic>
      <p:pic>
        <p:nvPicPr>
          <p:cNvPr id="11" name="Immagine 1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68302" y="3387171"/>
            <a:ext cx="1285590" cy="1110040"/>
          </a:xfrm>
          <a:prstGeom prst="rect">
            <a:avLst/>
          </a:prstGeom>
        </p:spPr>
      </p:pic>
      <p:pic>
        <p:nvPicPr>
          <p:cNvPr id="12" name="Immagine 1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64186" y="4975639"/>
            <a:ext cx="2133600" cy="1695450"/>
          </a:xfrm>
          <a:prstGeom prst="rect">
            <a:avLst/>
          </a:prstGeom>
        </p:spPr>
      </p:pic>
      <p:pic>
        <p:nvPicPr>
          <p:cNvPr id="13" name="Immagine 1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53892" y="5356639"/>
            <a:ext cx="2533650" cy="1314450"/>
          </a:xfrm>
          <a:prstGeom prst="rect">
            <a:avLst/>
          </a:prstGeom>
        </p:spPr>
      </p:pic>
      <p:pic>
        <p:nvPicPr>
          <p:cNvPr id="14" name="Immagine 13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087542" y="5337589"/>
            <a:ext cx="3171825" cy="133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76063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3" descr="ppt_2018_C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4919" y="-217284"/>
            <a:ext cx="9144000" cy="6858000"/>
          </a:xfrm>
          <a:prstGeom prst="rect">
            <a:avLst/>
          </a:prstGeom>
        </p:spPr>
      </p:pic>
      <p:sp>
        <p:nvSpPr>
          <p:cNvPr id="5" name="Rettangolo 4"/>
          <p:cNvSpPr/>
          <p:nvPr/>
        </p:nvSpPr>
        <p:spPr>
          <a:xfrm>
            <a:off x="3137735" y="853372"/>
            <a:ext cx="738460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it-IT" altLang="it-IT" sz="2400" dirty="0">
                <a:solidFill>
                  <a:srgbClr val="FE9E0C"/>
                </a:solidFill>
              </a:rPr>
              <a:t>Quadro sintetico dei sistemi regionali di certificazione</a:t>
            </a:r>
          </a:p>
        </p:txBody>
      </p:sp>
      <p:sp>
        <p:nvSpPr>
          <p:cNvPr id="6" name="Rettangolo 5"/>
          <p:cNvSpPr/>
          <p:nvPr/>
        </p:nvSpPr>
        <p:spPr>
          <a:xfrm>
            <a:off x="2810302" y="1653461"/>
            <a:ext cx="715756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it-IT" altLang="it-IT" sz="1600" dirty="0">
                <a:solidFill>
                  <a:srgbClr val="002060"/>
                </a:solidFill>
                <a:latin typeface="Calibri (corpo)"/>
              </a:rPr>
              <a:t>Regioni e PA si sono dotate e si stanno dotando di procedure per assicurare ai cittadini un servizio di individuazione/validazione/certificazione delle competenze</a:t>
            </a:r>
          </a:p>
        </p:txBody>
      </p:sp>
      <p:pic>
        <p:nvPicPr>
          <p:cNvPr id="7" name="Immagin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67227" y="2785483"/>
            <a:ext cx="7070757" cy="2417936"/>
          </a:xfrm>
          <a:prstGeom prst="rect">
            <a:avLst/>
          </a:prstGeom>
        </p:spPr>
      </p:pic>
      <p:pic>
        <p:nvPicPr>
          <p:cNvPr id="9" name="Immagin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65661" y="5875505"/>
            <a:ext cx="2057400" cy="466725"/>
          </a:xfrm>
          <a:prstGeom prst="rect">
            <a:avLst/>
          </a:prstGeom>
        </p:spPr>
      </p:pic>
      <p:pic>
        <p:nvPicPr>
          <p:cNvPr id="10" name="Immagine 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76712" y="5880267"/>
            <a:ext cx="1943100" cy="457200"/>
          </a:xfrm>
          <a:prstGeom prst="rect">
            <a:avLst/>
          </a:prstGeom>
        </p:spPr>
      </p:pic>
      <p:pic>
        <p:nvPicPr>
          <p:cNvPr id="11" name="Immagine 10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707047" y="5875505"/>
            <a:ext cx="2324100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03889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3" descr="ppt_2018_C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23176" y="0"/>
            <a:ext cx="9144000" cy="6858000"/>
          </a:xfrm>
          <a:prstGeom prst="rect">
            <a:avLst/>
          </a:prstGeom>
        </p:spPr>
      </p:pic>
      <p:sp>
        <p:nvSpPr>
          <p:cNvPr id="3" name="Title 2"/>
          <p:cNvSpPr txBox="1">
            <a:spLocks/>
          </p:cNvSpPr>
          <p:nvPr/>
        </p:nvSpPr>
        <p:spPr>
          <a:xfrm>
            <a:off x="3204925" y="1238930"/>
            <a:ext cx="6817260" cy="386519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70000"/>
              </a:lnSpc>
              <a:defRPr/>
            </a:pPr>
            <a:r>
              <a:rPr lang="it-IT" altLang="it-IT" sz="2400" dirty="0">
                <a:solidFill>
                  <a:srgbClr val="FE9E0C"/>
                </a:solidFill>
                <a:latin typeface="+mn-lt"/>
                <a:ea typeface="+mn-ea"/>
                <a:cs typeface="+mn-cs"/>
              </a:rPr>
              <a:t>Buone pratiche: traghettamento e </a:t>
            </a:r>
            <a:r>
              <a:rPr lang="it-IT" altLang="it-IT" sz="2400" i="1" dirty="0" err="1">
                <a:solidFill>
                  <a:srgbClr val="FE9E0C"/>
                </a:solidFill>
                <a:latin typeface="+mn-lt"/>
                <a:ea typeface="+mn-ea"/>
                <a:cs typeface="+mn-cs"/>
              </a:rPr>
              <a:t>maternage</a:t>
            </a:r>
            <a:endParaRPr lang="it-IT" altLang="it-IT" sz="2400" i="1" dirty="0">
              <a:solidFill>
                <a:srgbClr val="FE9E0C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Rettangolo 1"/>
          <p:cNvSpPr/>
          <p:nvPr/>
        </p:nvSpPr>
        <p:spPr>
          <a:xfrm>
            <a:off x="3058561" y="1988874"/>
            <a:ext cx="7272951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it-IT" sz="1400" dirty="0">
                <a:solidFill>
                  <a:srgbClr val="002060"/>
                </a:solidFill>
                <a:latin typeface="Calibri (corpo)"/>
              </a:rPr>
              <a:t>Per </a:t>
            </a:r>
            <a:r>
              <a:rPr lang="it-IT" sz="1400" b="1" dirty="0">
                <a:solidFill>
                  <a:srgbClr val="002060"/>
                </a:solidFill>
                <a:latin typeface="Calibri (corpo)"/>
              </a:rPr>
              <a:t>velocizzare</a:t>
            </a:r>
            <a:r>
              <a:rPr lang="it-IT" sz="1400" dirty="0">
                <a:solidFill>
                  <a:srgbClr val="002060"/>
                </a:solidFill>
                <a:latin typeface="Calibri (corpo)"/>
              </a:rPr>
              <a:t> il processo di dotazione di un proprio repertorio delle qualificazioni professionali e di una propria regolamentazione in termini di IVC delle competenze, le Regioni e PPAA hanno siglato accordi bilaterali o interregionali di </a:t>
            </a:r>
            <a:r>
              <a:rPr lang="it-IT" sz="1400" b="1" dirty="0">
                <a:solidFill>
                  <a:srgbClr val="FF6600"/>
                </a:solidFill>
                <a:latin typeface="Calibri (corpo)"/>
              </a:rPr>
              <a:t>Traghettamento</a:t>
            </a:r>
            <a:r>
              <a:rPr lang="it-IT" sz="1400" dirty="0">
                <a:solidFill>
                  <a:srgbClr val="000066"/>
                </a:solidFill>
                <a:latin typeface="Calibri (corpo)"/>
              </a:rPr>
              <a:t> e </a:t>
            </a:r>
            <a:r>
              <a:rPr lang="it-IT" sz="1400" b="1" dirty="0" err="1">
                <a:solidFill>
                  <a:srgbClr val="FF6600"/>
                </a:solidFill>
                <a:latin typeface="Calibri (corpo)"/>
              </a:rPr>
              <a:t>Maternage</a:t>
            </a:r>
            <a:r>
              <a:rPr lang="it-IT" sz="1400" dirty="0">
                <a:solidFill>
                  <a:srgbClr val="000066"/>
                </a:solidFill>
                <a:latin typeface="Calibri (corpo)"/>
              </a:rPr>
              <a:t>.</a:t>
            </a:r>
          </a:p>
        </p:txBody>
      </p:sp>
      <p:sp>
        <p:nvSpPr>
          <p:cNvPr id="5" name="Rettangolo 4"/>
          <p:cNvSpPr/>
          <p:nvPr/>
        </p:nvSpPr>
        <p:spPr>
          <a:xfrm>
            <a:off x="2977080" y="3306407"/>
            <a:ext cx="7272951" cy="33547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algn="just">
              <a:buClr>
                <a:srgbClr val="FF6600"/>
              </a:buClr>
              <a:buFont typeface="Wingdings" panose="05000000000000000000" pitchFamily="2" charset="2"/>
              <a:buChar char="q"/>
              <a:defRPr/>
            </a:pPr>
            <a:r>
              <a:rPr lang="it-IT" sz="1600" b="1" dirty="0">
                <a:solidFill>
                  <a:srgbClr val="FF6600"/>
                </a:solidFill>
              </a:rPr>
              <a:t> </a:t>
            </a:r>
            <a:r>
              <a:rPr lang="it-IT" sz="1400" b="1" dirty="0">
                <a:solidFill>
                  <a:srgbClr val="FF6600"/>
                </a:solidFill>
                <a:latin typeface="Calibri (corpo)"/>
              </a:rPr>
              <a:t>Traghettamento</a:t>
            </a:r>
            <a:r>
              <a:rPr lang="it-IT" sz="1400" dirty="0">
                <a:solidFill>
                  <a:srgbClr val="002060"/>
                </a:solidFill>
                <a:latin typeface="Calibri (corpo)"/>
              </a:rPr>
              <a:t>: con apposito Protocollo una Regione o PA può trasferire un intero Repertorio di qualificazioni professionali e di standard di certificazione di un’altra Regione e traghettarlo nella </a:t>
            </a:r>
            <a:r>
              <a:rPr lang="it-IT" sz="1400" dirty="0" smtClean="0">
                <a:solidFill>
                  <a:srgbClr val="002060"/>
                </a:solidFill>
                <a:latin typeface="Calibri (corpo)"/>
              </a:rPr>
              <a:t>propria</a:t>
            </a:r>
          </a:p>
          <a:p>
            <a:pPr lvl="1" algn="just">
              <a:buClr>
                <a:srgbClr val="FF6600"/>
              </a:buClr>
              <a:defRPr/>
            </a:pPr>
            <a:endParaRPr lang="it-IT" sz="1400" dirty="0" smtClean="0">
              <a:solidFill>
                <a:srgbClr val="002060"/>
              </a:solidFill>
              <a:latin typeface="Calibri (corpo)"/>
            </a:endParaRPr>
          </a:p>
          <a:p>
            <a:pPr lvl="1" algn="just">
              <a:buClr>
                <a:srgbClr val="FF6600"/>
              </a:buClr>
              <a:buFont typeface="Wingdings" panose="05000000000000000000" pitchFamily="2" charset="2"/>
              <a:buChar char="q"/>
              <a:defRPr/>
            </a:pPr>
            <a:r>
              <a:rPr lang="it-IT" altLang="it-IT" sz="1400" b="1" dirty="0">
                <a:solidFill>
                  <a:srgbClr val="002060"/>
                </a:solidFill>
                <a:latin typeface="Calibri (corpo)"/>
              </a:rPr>
              <a:t> </a:t>
            </a:r>
            <a:r>
              <a:rPr lang="it-IT" altLang="it-IT" sz="1400" b="1" dirty="0" smtClean="0">
                <a:solidFill>
                  <a:srgbClr val="002060"/>
                </a:solidFill>
                <a:latin typeface="Calibri (corpo)"/>
              </a:rPr>
              <a:t> </a:t>
            </a:r>
            <a:r>
              <a:rPr lang="it-IT" altLang="it-IT" sz="1400" b="1" dirty="0" err="1">
                <a:solidFill>
                  <a:srgbClr val="FF6600"/>
                </a:solidFill>
                <a:latin typeface="Calibri (corpo)"/>
              </a:rPr>
              <a:t>Maternage</a:t>
            </a:r>
            <a:r>
              <a:rPr lang="it-IT" sz="1400" dirty="0">
                <a:solidFill>
                  <a:srgbClr val="002060"/>
                </a:solidFill>
                <a:latin typeface="Calibri (corpo)"/>
              </a:rPr>
              <a:t>: una Regione o PA sprovvista di alcune qualificazioni può attingere al Repertorio di un’altra Regione e trasferire </a:t>
            </a:r>
            <a:r>
              <a:rPr lang="it-IT" altLang="it-IT" sz="1400" dirty="0">
                <a:solidFill>
                  <a:srgbClr val="002060"/>
                </a:solidFill>
                <a:latin typeface="Calibri (corpo)"/>
              </a:rPr>
              <a:t>singole qualificazioni professionali nel proprio. Il </a:t>
            </a:r>
            <a:r>
              <a:rPr lang="it-IT" altLang="it-IT" sz="1400" dirty="0" err="1">
                <a:solidFill>
                  <a:srgbClr val="002060"/>
                </a:solidFill>
                <a:latin typeface="Calibri (corpo)"/>
              </a:rPr>
              <a:t>Maternage</a:t>
            </a:r>
            <a:r>
              <a:rPr lang="it-IT" altLang="it-IT" sz="1400" dirty="0">
                <a:solidFill>
                  <a:srgbClr val="002060"/>
                </a:solidFill>
                <a:latin typeface="Calibri (corpo)"/>
              </a:rPr>
              <a:t> è possibile anche attingendo al bacino informatico comune (il QNQR), che raccoglie tutte le qualificazioni professionali regionali </a:t>
            </a:r>
            <a:r>
              <a:rPr lang="it-IT" altLang="it-IT" sz="1400" dirty="0" smtClean="0">
                <a:solidFill>
                  <a:srgbClr val="002060"/>
                </a:solidFill>
                <a:latin typeface="Calibri (corpo)"/>
              </a:rPr>
              <a:t>esistenti</a:t>
            </a:r>
          </a:p>
          <a:p>
            <a:pPr lvl="1" algn="just">
              <a:buClr>
                <a:srgbClr val="FF6600"/>
              </a:buClr>
              <a:defRPr/>
            </a:pPr>
            <a:endParaRPr lang="it-IT" altLang="it-IT" sz="1400" dirty="0" smtClean="0">
              <a:solidFill>
                <a:srgbClr val="002060"/>
              </a:solidFill>
              <a:latin typeface="Calibri (corpo)"/>
            </a:endParaRPr>
          </a:p>
          <a:p>
            <a:pPr lvl="1" algn="just">
              <a:buClr>
                <a:srgbClr val="FF6600"/>
              </a:buClr>
              <a:buFont typeface="Wingdings" panose="05000000000000000000" pitchFamily="2" charset="2"/>
              <a:buChar char="q"/>
              <a:defRPr/>
            </a:pPr>
            <a:endParaRPr lang="it-IT" sz="1400" dirty="0">
              <a:solidFill>
                <a:srgbClr val="002060"/>
              </a:solidFill>
              <a:latin typeface="Calibri (corpo)"/>
            </a:endParaRPr>
          </a:p>
          <a:p>
            <a:pPr lvl="1" algn="just">
              <a:buClr>
                <a:srgbClr val="FF6600"/>
              </a:buClr>
              <a:defRPr/>
            </a:pPr>
            <a:r>
              <a:rPr lang="it-IT" sz="1400" dirty="0" smtClean="0">
                <a:solidFill>
                  <a:srgbClr val="002060"/>
                </a:solidFill>
                <a:latin typeface="Calibri (corpo)"/>
              </a:rPr>
              <a:t>Le </a:t>
            </a:r>
            <a:r>
              <a:rPr lang="it-IT" sz="1400" b="1" dirty="0" smtClean="0">
                <a:solidFill>
                  <a:srgbClr val="002060"/>
                </a:solidFill>
                <a:latin typeface="Calibri (corpo)"/>
              </a:rPr>
              <a:t>buone </a:t>
            </a:r>
            <a:r>
              <a:rPr lang="it-IT" sz="1400" b="1" dirty="0">
                <a:solidFill>
                  <a:srgbClr val="002060"/>
                </a:solidFill>
                <a:latin typeface="Calibri (corpo)"/>
              </a:rPr>
              <a:t>pratiche</a:t>
            </a:r>
            <a:r>
              <a:rPr lang="it-IT" sz="1400" dirty="0">
                <a:solidFill>
                  <a:srgbClr val="002060"/>
                </a:solidFill>
                <a:latin typeface="Calibri (corpo)"/>
              </a:rPr>
              <a:t> che si traducono in </a:t>
            </a:r>
            <a:r>
              <a:rPr lang="it-IT" sz="1400" b="1" dirty="0">
                <a:solidFill>
                  <a:srgbClr val="002060"/>
                </a:solidFill>
                <a:latin typeface="Calibri (corpo)"/>
              </a:rPr>
              <a:t>vantaggi</a:t>
            </a:r>
            <a:r>
              <a:rPr lang="it-IT" sz="1400" dirty="0">
                <a:solidFill>
                  <a:srgbClr val="002060"/>
                </a:solidFill>
                <a:latin typeface="Calibri (corpo)"/>
              </a:rPr>
              <a:t> per Regioni e P.A., infatti:</a:t>
            </a:r>
          </a:p>
          <a:p>
            <a:pPr lvl="1" indent="-285750" algn="just">
              <a:spcBef>
                <a:spcPts val="0"/>
              </a:spcBef>
              <a:spcAft>
                <a:spcPts val="0"/>
              </a:spcAft>
              <a:buClr>
                <a:srgbClr val="FF6600"/>
              </a:buClr>
              <a:buFont typeface="Wingdings" panose="05000000000000000000" pitchFamily="2" charset="2"/>
              <a:buChar char="q"/>
              <a:defRPr/>
            </a:pPr>
            <a:endParaRPr lang="it-IT" sz="1400" dirty="0">
              <a:solidFill>
                <a:srgbClr val="002060"/>
              </a:solidFill>
              <a:latin typeface="Calibri (corpo)"/>
            </a:endParaRPr>
          </a:p>
          <a:p>
            <a:pPr lvl="1" indent="-285750" algn="just">
              <a:spcBef>
                <a:spcPts val="0"/>
              </a:spcBef>
              <a:spcAft>
                <a:spcPts val="0"/>
              </a:spcAft>
              <a:buClr>
                <a:srgbClr val="FF6600"/>
              </a:buClr>
              <a:buFont typeface="Wingdings" panose="05000000000000000000" pitchFamily="2" charset="2"/>
              <a:buChar char="q"/>
              <a:defRPr/>
            </a:pPr>
            <a:r>
              <a:rPr lang="it-IT" sz="1400" dirty="0">
                <a:solidFill>
                  <a:srgbClr val="002060"/>
                </a:solidFill>
                <a:latin typeface="Calibri (corpo)"/>
              </a:rPr>
              <a:t> agevolano l’allineamento dei territori che sono più indietro</a:t>
            </a:r>
          </a:p>
          <a:p>
            <a:pPr lvl="1" indent="-285750" algn="just">
              <a:spcBef>
                <a:spcPts val="0"/>
              </a:spcBef>
              <a:spcAft>
                <a:spcPts val="0"/>
              </a:spcAft>
              <a:buClr>
                <a:srgbClr val="FF6600"/>
              </a:buClr>
              <a:buFont typeface="Wingdings" panose="05000000000000000000" pitchFamily="2" charset="2"/>
              <a:buChar char="q"/>
              <a:defRPr/>
            </a:pPr>
            <a:r>
              <a:rPr lang="it-IT" sz="1400" dirty="0">
                <a:solidFill>
                  <a:srgbClr val="002060"/>
                </a:solidFill>
                <a:latin typeface="Calibri (corpo)"/>
              </a:rPr>
              <a:t> permettono risparmi economici </a:t>
            </a:r>
          </a:p>
          <a:p>
            <a:pPr lvl="1" indent="-285750" algn="just">
              <a:spcBef>
                <a:spcPts val="0"/>
              </a:spcBef>
              <a:spcAft>
                <a:spcPts val="0"/>
              </a:spcAft>
              <a:buClr>
                <a:srgbClr val="FF6600"/>
              </a:buClr>
              <a:buFont typeface="Wingdings" panose="05000000000000000000" pitchFamily="2" charset="2"/>
              <a:buChar char="q"/>
              <a:defRPr/>
            </a:pPr>
            <a:r>
              <a:rPr lang="it-IT" sz="1400" dirty="0">
                <a:solidFill>
                  <a:srgbClr val="002060"/>
                </a:solidFill>
                <a:latin typeface="Calibri (corpo)"/>
              </a:rPr>
              <a:t> valorizzano esperienze e investimenti già realizzati</a:t>
            </a:r>
          </a:p>
        </p:txBody>
      </p:sp>
    </p:spTree>
    <p:extLst>
      <p:ext uri="{BB962C8B-B14F-4D97-AF65-F5344CB8AC3E}">
        <p14:creationId xmlns:p14="http://schemas.microsoft.com/office/powerpoint/2010/main" val="59294563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3" descr="ppt_2018_C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1527" y="0"/>
            <a:ext cx="9144000" cy="6858000"/>
          </a:xfrm>
          <a:prstGeom prst="rect">
            <a:avLst/>
          </a:prstGeom>
        </p:spPr>
      </p:pic>
      <p:sp>
        <p:nvSpPr>
          <p:cNvPr id="3" name="Title 2"/>
          <p:cNvSpPr txBox="1">
            <a:spLocks/>
          </p:cNvSpPr>
          <p:nvPr/>
        </p:nvSpPr>
        <p:spPr>
          <a:xfrm>
            <a:off x="2826840" y="1121195"/>
            <a:ext cx="6932796" cy="533400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70000"/>
              </a:lnSpc>
            </a:pPr>
            <a:r>
              <a:rPr lang="it-IT" altLang="it-IT" sz="2400" dirty="0">
                <a:solidFill>
                  <a:srgbClr val="FE9E0C"/>
                </a:solidFill>
                <a:latin typeface="+mn-lt"/>
                <a:ea typeface="+mn-ea"/>
                <a:cs typeface="+mn-cs"/>
              </a:rPr>
              <a:t>Fasi/funzioni/operatori della certificazione</a:t>
            </a:r>
          </a:p>
          <a:p>
            <a:pPr algn="ctr">
              <a:lnSpc>
                <a:spcPct val="70000"/>
              </a:lnSpc>
            </a:pPr>
            <a:endParaRPr lang="it-IT" altLang="it-IT" sz="2500" b="1" i="1" dirty="0"/>
          </a:p>
        </p:txBody>
      </p:sp>
      <p:sp>
        <p:nvSpPr>
          <p:cNvPr id="5" name="Rettangolo 4"/>
          <p:cNvSpPr/>
          <p:nvPr/>
        </p:nvSpPr>
        <p:spPr>
          <a:xfrm>
            <a:off x="3990922" y="1577742"/>
            <a:ext cx="4948663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it-IT" altLang="it-IT" sz="1600" dirty="0">
                <a:solidFill>
                  <a:srgbClr val="002060"/>
                </a:solidFill>
                <a:latin typeface="Calibri (corpo)"/>
              </a:rPr>
              <a:t>Decreto interministeriale 30 giugno 2015 - Allegato 5</a:t>
            </a:r>
          </a:p>
        </p:txBody>
      </p:sp>
      <p:sp>
        <p:nvSpPr>
          <p:cNvPr id="6" name="Pentagono 5"/>
          <p:cNvSpPr/>
          <p:nvPr/>
        </p:nvSpPr>
        <p:spPr bwMode="auto">
          <a:xfrm>
            <a:off x="3102871" y="2563835"/>
            <a:ext cx="1936750" cy="401638"/>
          </a:xfrm>
          <a:prstGeom prst="homePlate">
            <a:avLst/>
          </a:prstGeom>
          <a:ln/>
          <a:extLst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 defTabSz="1123950" eaLnBrk="1" hangingPunct="1">
              <a:spcBef>
                <a:spcPct val="20000"/>
              </a:spcBef>
              <a:buClr>
                <a:srgbClr val="FF9900"/>
              </a:buClr>
              <a:buSzPct val="75000"/>
              <a:defRPr/>
            </a:pPr>
            <a:r>
              <a:rPr lang="it-IT" sz="1600" b="1" dirty="0">
                <a:solidFill>
                  <a:srgbClr val="FF6600"/>
                </a:solidFill>
              </a:rPr>
              <a:t>Identificazione</a:t>
            </a:r>
          </a:p>
        </p:txBody>
      </p:sp>
      <p:sp>
        <p:nvSpPr>
          <p:cNvPr id="7" name="CasellaDiTesto 6"/>
          <p:cNvSpPr txBox="1">
            <a:spLocks noChangeArrowheads="1"/>
          </p:cNvSpPr>
          <p:nvPr/>
        </p:nvSpPr>
        <p:spPr bwMode="auto">
          <a:xfrm>
            <a:off x="5256494" y="2039834"/>
            <a:ext cx="476486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defTabSz="11239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1239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1239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1239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1239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12395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12395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12395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12395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20000"/>
              </a:spcBef>
              <a:buClr>
                <a:srgbClr val="FF9900"/>
              </a:buClr>
              <a:buSzPct val="75000"/>
            </a:pPr>
            <a:r>
              <a:rPr lang="it-IT" altLang="it-IT" sz="1400" dirty="0">
                <a:solidFill>
                  <a:srgbClr val="002060"/>
                </a:solidFill>
                <a:latin typeface="Calibri (corpo)"/>
              </a:rPr>
              <a:t>Accompagnamento e supporto per ricostruire le esperienze </a:t>
            </a:r>
            <a:r>
              <a:rPr lang="it-IT" altLang="it-IT" sz="1400" dirty="0" smtClean="0">
                <a:solidFill>
                  <a:srgbClr val="002060"/>
                </a:solidFill>
                <a:latin typeface="Calibri (corpo)"/>
              </a:rPr>
              <a:t>e per  </a:t>
            </a:r>
            <a:r>
              <a:rPr lang="it-IT" altLang="it-IT" sz="1400" dirty="0">
                <a:solidFill>
                  <a:srgbClr val="002060"/>
                </a:solidFill>
                <a:latin typeface="Calibri (corpo)"/>
              </a:rPr>
              <a:t>elaborare il Documento di trasparenza</a:t>
            </a:r>
          </a:p>
        </p:txBody>
      </p:sp>
      <p:sp>
        <p:nvSpPr>
          <p:cNvPr id="8" name="Rettangolo 16"/>
          <p:cNvSpPr>
            <a:spLocks noChangeArrowheads="1"/>
          </p:cNvSpPr>
          <p:nvPr/>
        </p:nvSpPr>
        <p:spPr bwMode="auto">
          <a:xfrm>
            <a:off x="5660138" y="2764654"/>
            <a:ext cx="1998662" cy="354013"/>
          </a:xfrm>
          <a:prstGeom prst="rect">
            <a:avLst/>
          </a:prstGeom>
          <a:noFill/>
          <a:ln w="9525">
            <a:solidFill>
              <a:srgbClr val="25EB3D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defTabSz="11239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1239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1239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1239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1239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12395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12395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12395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12395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9900"/>
              </a:buClr>
              <a:buSzPct val="75000"/>
              <a:buFont typeface="Wingdings" panose="05000000000000000000" pitchFamily="2" charset="2"/>
              <a:buNone/>
            </a:pPr>
            <a:r>
              <a:rPr lang="it-IT" altLang="it-IT" sz="1700" dirty="0">
                <a:solidFill>
                  <a:srgbClr val="002060"/>
                </a:solidFill>
              </a:rPr>
              <a:t>INDIVIDUAZIONE</a:t>
            </a:r>
          </a:p>
        </p:txBody>
      </p:sp>
      <p:sp>
        <p:nvSpPr>
          <p:cNvPr id="9" name="Freccia in giù 1"/>
          <p:cNvSpPr>
            <a:spLocks noChangeArrowheads="1"/>
          </p:cNvSpPr>
          <p:nvPr/>
        </p:nvSpPr>
        <p:spPr bwMode="auto">
          <a:xfrm rot="16200000">
            <a:off x="7806420" y="2760810"/>
            <a:ext cx="254000" cy="290512"/>
          </a:xfrm>
          <a:prstGeom prst="downArrow">
            <a:avLst>
              <a:gd name="adj1" fmla="val 50000"/>
              <a:gd name="adj2" fmla="val 50071"/>
            </a:avLst>
          </a:prstGeom>
          <a:noFill/>
          <a:ln w="9525" algn="ctr">
            <a:solidFill>
              <a:srgbClr val="00B05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defTabSz="11239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1239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1239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1239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1239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12395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12395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12395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12395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9900"/>
              </a:buClr>
              <a:buSzPct val="75000"/>
              <a:buFont typeface="Wingdings" panose="05000000000000000000" pitchFamily="2" charset="2"/>
              <a:buNone/>
            </a:pPr>
            <a:endParaRPr lang="it-IT" altLang="it-IT" sz="2400">
              <a:solidFill>
                <a:schemeClr val="folHlink"/>
              </a:solidFill>
            </a:endParaRPr>
          </a:p>
        </p:txBody>
      </p:sp>
      <p:sp>
        <p:nvSpPr>
          <p:cNvPr id="10" name="Rettangolo 9"/>
          <p:cNvSpPr/>
          <p:nvPr/>
        </p:nvSpPr>
        <p:spPr>
          <a:xfrm>
            <a:off x="8116667" y="2755885"/>
            <a:ext cx="1904689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spcBef>
                <a:spcPct val="20000"/>
              </a:spcBef>
              <a:buClr>
                <a:srgbClr val="FF9900"/>
              </a:buClr>
              <a:buSzPct val="75000"/>
            </a:pPr>
            <a:r>
              <a:rPr lang="it-IT" altLang="it-IT" sz="1400" dirty="0">
                <a:solidFill>
                  <a:srgbClr val="002060"/>
                </a:solidFill>
                <a:latin typeface="Calibri (corpo)"/>
              </a:rPr>
              <a:t>Operatore consulente</a:t>
            </a:r>
          </a:p>
        </p:txBody>
      </p:sp>
      <p:sp>
        <p:nvSpPr>
          <p:cNvPr id="11" name="Pentagono 10"/>
          <p:cNvSpPr/>
          <p:nvPr/>
        </p:nvSpPr>
        <p:spPr bwMode="auto">
          <a:xfrm>
            <a:off x="3102871" y="4121940"/>
            <a:ext cx="1936750" cy="404812"/>
          </a:xfrm>
          <a:prstGeom prst="homePlate">
            <a:avLst/>
          </a:prstGeom>
          <a:ln>
            <a:solidFill>
              <a:srgbClr val="00B0F0"/>
            </a:solidFill>
          </a:ln>
          <a:extLst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 defTabSz="1123950" eaLnBrk="1" hangingPunct="1">
              <a:spcBef>
                <a:spcPct val="20000"/>
              </a:spcBef>
              <a:buClr>
                <a:srgbClr val="FF9900"/>
              </a:buClr>
              <a:buSzPct val="75000"/>
              <a:defRPr/>
            </a:pPr>
            <a:r>
              <a:rPr lang="it-IT" sz="1600" b="1" dirty="0">
                <a:solidFill>
                  <a:srgbClr val="FF6600"/>
                </a:solidFill>
              </a:rPr>
              <a:t>Valutazione</a:t>
            </a:r>
            <a:endParaRPr lang="it-IT" sz="1600" dirty="0">
              <a:solidFill>
                <a:schemeClr val="folHlink"/>
              </a:solidFill>
            </a:endParaRPr>
          </a:p>
        </p:txBody>
      </p:sp>
      <p:sp>
        <p:nvSpPr>
          <p:cNvPr id="12" name="CasellaDiTesto 17"/>
          <p:cNvSpPr txBox="1">
            <a:spLocks noChangeArrowheads="1"/>
          </p:cNvSpPr>
          <p:nvPr/>
        </p:nvSpPr>
        <p:spPr bwMode="auto">
          <a:xfrm>
            <a:off x="5282265" y="3598720"/>
            <a:ext cx="4753070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defTabSz="11239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1239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1239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1239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1239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12395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12395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12395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12395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defTabSz="914400">
              <a:spcBef>
                <a:spcPct val="20000"/>
              </a:spcBef>
              <a:buClr>
                <a:srgbClr val="FF9900"/>
              </a:buClr>
              <a:buSzPct val="75000"/>
            </a:pPr>
            <a:r>
              <a:rPr lang="it-IT" altLang="it-IT" sz="1400" dirty="0">
                <a:solidFill>
                  <a:srgbClr val="002060"/>
                </a:solidFill>
                <a:latin typeface="Calibri (corpo)"/>
              </a:rPr>
              <a:t>Pianificazione e realizzazione delle attività di valutazione diretta delle esperienze, anche tramite colloqui o prove prestazionali </a:t>
            </a:r>
          </a:p>
        </p:txBody>
      </p:sp>
      <p:sp>
        <p:nvSpPr>
          <p:cNvPr id="13" name="Pentagono 12"/>
          <p:cNvSpPr/>
          <p:nvPr/>
        </p:nvSpPr>
        <p:spPr bwMode="auto">
          <a:xfrm>
            <a:off x="3102871" y="5722237"/>
            <a:ext cx="1936750" cy="382587"/>
          </a:xfrm>
          <a:prstGeom prst="homePlate">
            <a:avLst/>
          </a:prstGeom>
          <a:ln>
            <a:solidFill>
              <a:srgbClr val="FF0000"/>
            </a:solidFill>
          </a:ln>
          <a:extLst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 defTabSz="1123950" eaLnBrk="1" hangingPunct="1">
              <a:spcBef>
                <a:spcPct val="20000"/>
              </a:spcBef>
              <a:buClr>
                <a:srgbClr val="FF9900"/>
              </a:buClr>
              <a:buSzPct val="75000"/>
              <a:defRPr/>
            </a:pPr>
            <a:r>
              <a:rPr lang="it-IT" sz="1600" b="1" dirty="0">
                <a:solidFill>
                  <a:srgbClr val="FF6600"/>
                </a:solidFill>
              </a:rPr>
              <a:t>Attestazione</a:t>
            </a:r>
            <a:endParaRPr lang="it-IT" sz="1600" dirty="0">
              <a:solidFill>
                <a:schemeClr val="folHlink"/>
              </a:solidFill>
            </a:endParaRPr>
          </a:p>
        </p:txBody>
      </p:sp>
      <p:sp>
        <p:nvSpPr>
          <p:cNvPr id="14" name="Rettangolo 19"/>
          <p:cNvSpPr>
            <a:spLocks noChangeArrowheads="1"/>
          </p:cNvSpPr>
          <p:nvPr/>
        </p:nvSpPr>
        <p:spPr bwMode="auto">
          <a:xfrm>
            <a:off x="5660138" y="4424986"/>
            <a:ext cx="1998662" cy="354013"/>
          </a:xfrm>
          <a:prstGeom prst="rect">
            <a:avLst/>
          </a:prstGeom>
          <a:noFill/>
          <a:ln w="9525">
            <a:solidFill>
              <a:srgbClr val="00B0F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defTabSz="11239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1239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1239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1239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1239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12395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12395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12395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12395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9900"/>
              </a:buClr>
              <a:buSzPct val="75000"/>
            </a:pPr>
            <a:r>
              <a:rPr lang="it-IT" altLang="it-IT" sz="1700" dirty="0">
                <a:solidFill>
                  <a:srgbClr val="002060"/>
                </a:solidFill>
              </a:rPr>
              <a:t>VALIDAZIONE</a:t>
            </a:r>
          </a:p>
        </p:txBody>
      </p:sp>
      <p:sp>
        <p:nvSpPr>
          <p:cNvPr id="15" name="Freccia in giù 17"/>
          <p:cNvSpPr>
            <a:spLocks noChangeArrowheads="1"/>
          </p:cNvSpPr>
          <p:nvPr/>
        </p:nvSpPr>
        <p:spPr bwMode="auto">
          <a:xfrm rot="16200000">
            <a:off x="7806420" y="4456735"/>
            <a:ext cx="254000" cy="290513"/>
          </a:xfrm>
          <a:prstGeom prst="downArrow">
            <a:avLst>
              <a:gd name="adj1" fmla="val 50000"/>
              <a:gd name="adj2" fmla="val 50071"/>
            </a:avLst>
          </a:prstGeom>
          <a:noFill/>
          <a:ln w="9525" algn="ctr">
            <a:solidFill>
              <a:srgbClr val="00B0F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defTabSz="11239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1239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1239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1239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1239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12395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12395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12395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12395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9900"/>
              </a:buClr>
              <a:buSzPct val="75000"/>
              <a:buFont typeface="Wingdings" panose="05000000000000000000" pitchFamily="2" charset="2"/>
              <a:buNone/>
            </a:pPr>
            <a:endParaRPr lang="it-IT" altLang="it-IT" sz="2400">
              <a:solidFill>
                <a:schemeClr val="folHlink"/>
              </a:solidFill>
            </a:endParaRPr>
          </a:p>
        </p:txBody>
      </p:sp>
      <p:sp>
        <p:nvSpPr>
          <p:cNvPr id="16" name="CasellaDiTesto 18"/>
          <p:cNvSpPr txBox="1">
            <a:spLocks noChangeArrowheads="1"/>
          </p:cNvSpPr>
          <p:nvPr/>
        </p:nvSpPr>
        <p:spPr bwMode="auto">
          <a:xfrm>
            <a:off x="8102145" y="4417263"/>
            <a:ext cx="2030037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defTabSz="11239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1239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1239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1239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1239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12395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12395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12395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12395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defTabSz="914400">
              <a:spcBef>
                <a:spcPct val="20000"/>
              </a:spcBef>
              <a:buClr>
                <a:srgbClr val="FF9900"/>
              </a:buClr>
              <a:buSzPct val="75000"/>
            </a:pPr>
            <a:r>
              <a:rPr lang="it-IT" altLang="it-IT" sz="1400" dirty="0">
                <a:solidFill>
                  <a:srgbClr val="002060"/>
                </a:solidFill>
                <a:latin typeface="Calibri (corpo)"/>
              </a:rPr>
              <a:t>Esperto di metodo</a:t>
            </a:r>
          </a:p>
        </p:txBody>
      </p:sp>
      <p:sp>
        <p:nvSpPr>
          <p:cNvPr id="17" name="Rettangolo 16"/>
          <p:cNvSpPr/>
          <p:nvPr/>
        </p:nvSpPr>
        <p:spPr>
          <a:xfrm>
            <a:off x="5282265" y="5414460"/>
            <a:ext cx="475898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ct val="20000"/>
              </a:spcBef>
              <a:buClr>
                <a:srgbClr val="FF9900"/>
              </a:buClr>
              <a:buSzPct val="75000"/>
            </a:pPr>
            <a:r>
              <a:rPr lang="it-IT" altLang="it-IT" sz="1400" dirty="0">
                <a:solidFill>
                  <a:srgbClr val="002060"/>
                </a:solidFill>
                <a:latin typeface="Calibri (corpo)"/>
              </a:rPr>
              <a:t>Stesura e rilascio del Documento di </a:t>
            </a:r>
            <a:r>
              <a:rPr lang="it-IT" altLang="it-IT" sz="1400" dirty="0" smtClean="0">
                <a:solidFill>
                  <a:srgbClr val="002060"/>
                </a:solidFill>
                <a:latin typeface="Calibri (corpo)"/>
              </a:rPr>
              <a:t>trasparenza o </a:t>
            </a:r>
            <a:r>
              <a:rPr lang="it-IT" altLang="it-IT" sz="1400" dirty="0">
                <a:solidFill>
                  <a:srgbClr val="002060"/>
                </a:solidFill>
                <a:latin typeface="Calibri (corpo)"/>
              </a:rPr>
              <a:t>del Certificato </a:t>
            </a:r>
          </a:p>
        </p:txBody>
      </p:sp>
      <p:sp>
        <p:nvSpPr>
          <p:cNvPr id="18" name="Rettangolo 20"/>
          <p:cNvSpPr>
            <a:spLocks noChangeArrowheads="1"/>
          </p:cNvSpPr>
          <p:nvPr/>
        </p:nvSpPr>
        <p:spPr bwMode="auto">
          <a:xfrm>
            <a:off x="5660138" y="5938248"/>
            <a:ext cx="1998662" cy="354012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defTabSz="11239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1239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1239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1239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1239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12395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12395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12395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12395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9900"/>
              </a:buClr>
              <a:buSzPct val="75000"/>
            </a:pPr>
            <a:r>
              <a:rPr lang="it-IT" altLang="it-IT" sz="1700" dirty="0">
                <a:solidFill>
                  <a:srgbClr val="002060"/>
                </a:solidFill>
              </a:rPr>
              <a:t>CERTIFICAZIONE</a:t>
            </a:r>
          </a:p>
        </p:txBody>
      </p:sp>
      <p:sp>
        <p:nvSpPr>
          <p:cNvPr id="19" name="Freccia in giù 18"/>
          <p:cNvSpPr>
            <a:spLocks noChangeArrowheads="1"/>
          </p:cNvSpPr>
          <p:nvPr/>
        </p:nvSpPr>
        <p:spPr bwMode="auto">
          <a:xfrm rot="16200000">
            <a:off x="7806420" y="6020004"/>
            <a:ext cx="254000" cy="290512"/>
          </a:xfrm>
          <a:prstGeom prst="downArrow">
            <a:avLst>
              <a:gd name="adj1" fmla="val 50000"/>
              <a:gd name="adj2" fmla="val 50071"/>
            </a:avLst>
          </a:prstGeom>
          <a:noFill/>
          <a:ln w="9525" algn="ctr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defTabSz="11239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1239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1239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1239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1239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12395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12395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12395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12395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9900"/>
              </a:buClr>
              <a:buSzPct val="75000"/>
              <a:buFont typeface="Wingdings" panose="05000000000000000000" pitchFamily="2" charset="2"/>
              <a:buNone/>
            </a:pPr>
            <a:endParaRPr lang="it-IT" altLang="it-IT" sz="2400">
              <a:solidFill>
                <a:schemeClr val="folHlink"/>
              </a:solidFill>
            </a:endParaRPr>
          </a:p>
        </p:txBody>
      </p:sp>
      <p:sp>
        <p:nvSpPr>
          <p:cNvPr id="20" name="CasellaDiTesto 18"/>
          <p:cNvSpPr txBox="1">
            <a:spLocks noChangeArrowheads="1"/>
          </p:cNvSpPr>
          <p:nvPr/>
        </p:nvSpPr>
        <p:spPr bwMode="auto">
          <a:xfrm>
            <a:off x="8147016" y="5953706"/>
            <a:ext cx="212955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defTabSz="11239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1239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1239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1239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1239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12395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12395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12395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12395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defTabSz="914400">
              <a:spcBef>
                <a:spcPct val="20000"/>
              </a:spcBef>
              <a:buClr>
                <a:srgbClr val="FF9900"/>
              </a:buClr>
              <a:buSzPct val="75000"/>
            </a:pPr>
            <a:r>
              <a:rPr lang="it-IT" altLang="it-IT" sz="1400" dirty="0">
                <a:solidFill>
                  <a:srgbClr val="002060"/>
                </a:solidFill>
                <a:latin typeface="Calibri (corpo)"/>
              </a:rPr>
              <a:t>Esperto di contenuto</a:t>
            </a:r>
          </a:p>
        </p:txBody>
      </p:sp>
    </p:spTree>
    <p:extLst>
      <p:ext uri="{BB962C8B-B14F-4D97-AF65-F5344CB8AC3E}">
        <p14:creationId xmlns:p14="http://schemas.microsoft.com/office/powerpoint/2010/main" val="194171369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3" descr="ppt_2018_C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6550" y="4363"/>
            <a:ext cx="9144000" cy="6858000"/>
          </a:xfrm>
          <a:prstGeom prst="rect">
            <a:avLst/>
          </a:prstGeom>
        </p:spPr>
      </p:pic>
      <p:sp>
        <p:nvSpPr>
          <p:cNvPr id="3" name="Title 2"/>
          <p:cNvSpPr txBox="1">
            <a:spLocks/>
          </p:cNvSpPr>
          <p:nvPr/>
        </p:nvSpPr>
        <p:spPr>
          <a:xfrm>
            <a:off x="5490833" y="1103153"/>
            <a:ext cx="2133785" cy="533400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70000"/>
              </a:lnSpc>
            </a:pPr>
            <a:r>
              <a:rPr lang="it-IT" altLang="it-IT" sz="2400" dirty="0">
                <a:solidFill>
                  <a:srgbClr val="FE9E0C"/>
                </a:solidFill>
                <a:latin typeface="+mn-lt"/>
                <a:ea typeface="+mn-ea"/>
                <a:cs typeface="+mn-cs"/>
              </a:rPr>
              <a:t>Conclusione</a:t>
            </a:r>
          </a:p>
        </p:txBody>
      </p:sp>
      <p:sp>
        <p:nvSpPr>
          <p:cNvPr id="5" name="Rettangolo 4"/>
          <p:cNvSpPr/>
          <p:nvPr/>
        </p:nvSpPr>
        <p:spPr>
          <a:xfrm>
            <a:off x="3111372" y="4405368"/>
            <a:ext cx="731822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it-IT" altLang="it-IT" sz="1400" dirty="0" smtClean="0">
                <a:solidFill>
                  <a:srgbClr val="002060"/>
                </a:solidFill>
                <a:latin typeface="Calibri (corpo)"/>
              </a:rPr>
              <a:t>Il lavoro è stato </a:t>
            </a:r>
            <a:r>
              <a:rPr lang="it-IT" altLang="it-IT" sz="1400" dirty="0">
                <a:solidFill>
                  <a:srgbClr val="002060"/>
                </a:solidFill>
                <a:latin typeface="Calibri (corpo)"/>
              </a:rPr>
              <a:t>ispirato da una </a:t>
            </a:r>
            <a:r>
              <a:rPr lang="it-IT" altLang="it-IT" sz="1400" b="1" dirty="0">
                <a:solidFill>
                  <a:srgbClr val="FF6600"/>
                </a:solidFill>
                <a:latin typeface="Calibri (corpo)"/>
              </a:rPr>
              <a:t>visione comune e unitaria </a:t>
            </a:r>
            <a:r>
              <a:rPr lang="it-IT" altLang="it-IT" sz="1400" dirty="0">
                <a:solidFill>
                  <a:srgbClr val="002060"/>
                </a:solidFill>
                <a:latin typeface="Calibri (corpo)"/>
              </a:rPr>
              <a:t>che ha riconosciuto </a:t>
            </a:r>
            <a:r>
              <a:rPr lang="it-IT" altLang="it-IT" sz="1400" dirty="0" smtClean="0">
                <a:solidFill>
                  <a:srgbClr val="002060"/>
                </a:solidFill>
                <a:latin typeface="Calibri (corpo)"/>
              </a:rPr>
              <a:t>l’importanza </a:t>
            </a:r>
            <a:r>
              <a:rPr lang="it-IT" altLang="it-IT" sz="1400" dirty="0">
                <a:solidFill>
                  <a:srgbClr val="002060"/>
                </a:solidFill>
                <a:latin typeface="Calibri (corpo)"/>
              </a:rPr>
              <a:t>strategica delle competenze</a:t>
            </a:r>
          </a:p>
          <a:p>
            <a:pPr algn="just"/>
            <a:endParaRPr lang="it-IT" altLang="it-IT" sz="1400" dirty="0" smtClean="0">
              <a:solidFill>
                <a:srgbClr val="002060"/>
              </a:solidFill>
              <a:latin typeface="Calibri (corpo)"/>
            </a:endParaRPr>
          </a:p>
          <a:p>
            <a:pPr algn="just"/>
            <a:r>
              <a:rPr lang="it-IT" altLang="it-IT" sz="1400" dirty="0" smtClean="0">
                <a:solidFill>
                  <a:srgbClr val="002060"/>
                </a:solidFill>
                <a:latin typeface="Calibri (corpo)"/>
              </a:rPr>
              <a:t>Costruire </a:t>
            </a:r>
            <a:r>
              <a:rPr lang="it-IT" altLang="it-IT" sz="1400" dirty="0">
                <a:solidFill>
                  <a:srgbClr val="002060"/>
                </a:solidFill>
                <a:latin typeface="Calibri (corpo)"/>
              </a:rPr>
              <a:t>un sistema per validare e certificare le competenze significa riconoscere </a:t>
            </a:r>
            <a:r>
              <a:rPr lang="it-IT" altLang="it-IT" sz="1400" b="1" dirty="0">
                <a:solidFill>
                  <a:srgbClr val="FF6600"/>
                </a:solidFill>
                <a:latin typeface="Calibri (corpo)"/>
              </a:rPr>
              <a:t>un diritto ai propri cittadini</a:t>
            </a:r>
            <a:r>
              <a:rPr lang="it-IT" altLang="it-IT" sz="1400" dirty="0">
                <a:solidFill>
                  <a:srgbClr val="002060"/>
                </a:solidFill>
                <a:latin typeface="Calibri (corpo)"/>
              </a:rPr>
              <a:t>,</a:t>
            </a:r>
            <a:r>
              <a:rPr lang="it-IT" altLang="it-IT" sz="1400" dirty="0">
                <a:latin typeface="Calibri (corpo)"/>
              </a:rPr>
              <a:t> </a:t>
            </a:r>
            <a:r>
              <a:rPr lang="it-IT" altLang="it-IT" sz="1400" dirty="0">
                <a:solidFill>
                  <a:srgbClr val="002060"/>
                </a:solidFill>
                <a:latin typeface="Calibri (corpo)"/>
              </a:rPr>
              <a:t>garantendo loro maggiori opportunità occupazionali, rendendoli meno vulnerabili a occupazioni precarie e offrendo maggiori opportunità a chi si trova in una situazione di disoccupazione di lungo </a:t>
            </a:r>
            <a:r>
              <a:rPr lang="it-IT" altLang="it-IT" sz="1400" dirty="0" smtClean="0">
                <a:solidFill>
                  <a:srgbClr val="002060"/>
                </a:solidFill>
                <a:latin typeface="Calibri (corpo)"/>
              </a:rPr>
              <a:t>periodo</a:t>
            </a:r>
          </a:p>
          <a:p>
            <a:pPr algn="just"/>
            <a:endParaRPr lang="it-IT" altLang="it-IT" sz="1400" dirty="0">
              <a:solidFill>
                <a:srgbClr val="002060"/>
              </a:solidFill>
              <a:latin typeface="Calibri (corpo)"/>
            </a:endParaRPr>
          </a:p>
          <a:p>
            <a:pPr algn="just"/>
            <a:r>
              <a:rPr lang="it-IT" altLang="it-IT" sz="1400" dirty="0">
                <a:solidFill>
                  <a:srgbClr val="002060"/>
                </a:solidFill>
                <a:latin typeface="Calibri (corpo)"/>
              </a:rPr>
              <a:t>Il cittadino dotato delle giuste competenze può aspirare a </a:t>
            </a:r>
            <a:r>
              <a:rPr lang="it-IT" altLang="it-IT" sz="1400" b="1" dirty="0">
                <a:solidFill>
                  <a:srgbClr val="FF6600"/>
                </a:solidFill>
                <a:latin typeface="Calibri (corpo)"/>
              </a:rPr>
              <a:t>occupazioni di qualità </a:t>
            </a:r>
            <a:r>
              <a:rPr lang="it-IT" altLang="it-IT" sz="1400" dirty="0">
                <a:solidFill>
                  <a:srgbClr val="002060"/>
                </a:solidFill>
                <a:latin typeface="Calibri (corpo)"/>
              </a:rPr>
              <a:t>ed </a:t>
            </a:r>
            <a:r>
              <a:rPr lang="it-IT" altLang="it-IT" sz="1400" b="1" dirty="0">
                <a:solidFill>
                  <a:srgbClr val="FF6600"/>
                </a:solidFill>
                <a:latin typeface="Calibri (corpo)"/>
              </a:rPr>
              <a:t>esprimere</a:t>
            </a:r>
            <a:r>
              <a:rPr lang="it-IT" altLang="it-IT" sz="1400" b="1" dirty="0">
                <a:latin typeface="Calibri (corpo)"/>
              </a:rPr>
              <a:t> </a:t>
            </a:r>
            <a:r>
              <a:rPr lang="it-IT" altLang="it-IT" sz="1400" dirty="0">
                <a:solidFill>
                  <a:srgbClr val="002060"/>
                </a:solidFill>
                <a:latin typeface="Calibri (corpo)"/>
              </a:rPr>
              <a:t>a pieno le proprie </a:t>
            </a:r>
            <a:r>
              <a:rPr lang="it-IT" altLang="it-IT" sz="1400" b="1" dirty="0" smtClean="0">
                <a:solidFill>
                  <a:srgbClr val="FF6600"/>
                </a:solidFill>
                <a:latin typeface="Calibri (corpo)"/>
              </a:rPr>
              <a:t>potenzialità</a:t>
            </a:r>
            <a:endParaRPr lang="it-IT" altLang="it-IT" sz="1400" dirty="0">
              <a:latin typeface="Calibri (corpo)"/>
            </a:endParaRPr>
          </a:p>
        </p:txBody>
      </p:sp>
      <p:sp>
        <p:nvSpPr>
          <p:cNvPr id="6" name="Rettangolo 5"/>
          <p:cNvSpPr/>
          <p:nvPr/>
        </p:nvSpPr>
        <p:spPr>
          <a:xfrm>
            <a:off x="3038944" y="2005298"/>
            <a:ext cx="731822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it-IT" altLang="it-IT" sz="1400" dirty="0">
                <a:solidFill>
                  <a:srgbClr val="002060"/>
                </a:solidFill>
                <a:latin typeface="Calibri (corpo)"/>
              </a:rPr>
              <a:t>Il lavoro condotto dalle Regioni e Province </a:t>
            </a:r>
            <a:r>
              <a:rPr lang="it-IT" altLang="it-IT" sz="1400" dirty="0" smtClean="0">
                <a:solidFill>
                  <a:srgbClr val="002060"/>
                </a:solidFill>
                <a:latin typeface="Calibri (corpo)"/>
              </a:rPr>
              <a:t>Autonome:</a:t>
            </a:r>
          </a:p>
          <a:p>
            <a:pPr algn="just"/>
            <a:endParaRPr lang="it-IT" altLang="it-IT" sz="1400" dirty="0" smtClean="0">
              <a:solidFill>
                <a:srgbClr val="002060"/>
              </a:solidFill>
              <a:latin typeface="Calibri (corpo)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it-IT" altLang="it-IT" sz="1400" dirty="0" smtClean="0">
                <a:solidFill>
                  <a:srgbClr val="002060"/>
                </a:solidFill>
                <a:latin typeface="Calibri (corpo)"/>
              </a:rPr>
              <a:t>favorisce la </a:t>
            </a:r>
            <a:r>
              <a:rPr lang="it-IT" altLang="it-IT" sz="1400" b="1" dirty="0">
                <a:solidFill>
                  <a:srgbClr val="FF6600"/>
                </a:solidFill>
                <a:latin typeface="Calibri (corpo)"/>
              </a:rPr>
              <a:t>mobilità</a:t>
            </a:r>
            <a:r>
              <a:rPr lang="it-IT" altLang="it-IT" sz="1400" b="1" dirty="0" smtClean="0">
                <a:solidFill>
                  <a:srgbClr val="002060"/>
                </a:solidFill>
                <a:latin typeface="Calibri (corpo)"/>
              </a:rPr>
              <a:t> </a:t>
            </a:r>
            <a:r>
              <a:rPr lang="it-IT" altLang="it-IT" sz="1400" dirty="0" smtClean="0">
                <a:solidFill>
                  <a:srgbClr val="002060"/>
                </a:solidFill>
                <a:latin typeface="Calibri (corpo)"/>
              </a:rPr>
              <a:t>educativa e occupazionale a livello nazionale (Attraverso il QNQR) e comunitario (con l’attribuzione dei livelli EQF)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it-IT" altLang="it-IT" sz="1400" dirty="0" smtClean="0">
                <a:solidFill>
                  <a:srgbClr val="002060"/>
                </a:solidFill>
                <a:latin typeface="Calibri (corpo)"/>
              </a:rPr>
              <a:t>agevola il </a:t>
            </a:r>
            <a:r>
              <a:rPr lang="it-IT" altLang="it-IT" sz="1400" b="1" dirty="0" err="1">
                <a:solidFill>
                  <a:srgbClr val="FF6600"/>
                </a:solidFill>
                <a:latin typeface="Calibri (corpo)"/>
              </a:rPr>
              <a:t>matching</a:t>
            </a:r>
            <a:r>
              <a:rPr lang="it-IT" altLang="it-IT" sz="1400" dirty="0" smtClean="0">
                <a:solidFill>
                  <a:srgbClr val="002060"/>
                </a:solidFill>
                <a:latin typeface="Calibri (corpo)"/>
              </a:rPr>
              <a:t> tra domanda e offerta di lavoro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it-IT" altLang="it-IT" sz="1400" dirty="0">
                <a:solidFill>
                  <a:srgbClr val="002060"/>
                </a:solidFill>
                <a:latin typeface="Calibri (corpo)"/>
              </a:rPr>
              <a:t>r</a:t>
            </a:r>
            <a:r>
              <a:rPr lang="it-IT" altLang="it-IT" sz="1400" dirty="0" smtClean="0">
                <a:solidFill>
                  <a:srgbClr val="002060"/>
                </a:solidFill>
                <a:latin typeface="Calibri (corpo)"/>
              </a:rPr>
              <a:t>ende praticabile il sistema dei </a:t>
            </a:r>
            <a:r>
              <a:rPr lang="it-IT" altLang="it-IT" sz="1400" b="1" dirty="0">
                <a:solidFill>
                  <a:srgbClr val="FF6600"/>
                </a:solidFill>
                <a:latin typeface="Calibri (corpo)"/>
              </a:rPr>
              <a:t>crediti formativi</a:t>
            </a:r>
            <a:r>
              <a:rPr lang="it-IT" altLang="it-IT" sz="1400" dirty="0" smtClean="0">
                <a:solidFill>
                  <a:srgbClr val="002060"/>
                </a:solidFill>
                <a:latin typeface="Calibri (corpo)"/>
              </a:rPr>
              <a:t>, valorizzando le competenze acquisite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it-IT" altLang="it-IT" sz="1400" dirty="0">
                <a:solidFill>
                  <a:srgbClr val="002060"/>
                </a:solidFill>
                <a:latin typeface="Calibri (corpo)"/>
              </a:rPr>
              <a:t>f</a:t>
            </a:r>
            <a:r>
              <a:rPr lang="it-IT" altLang="it-IT" sz="1400" dirty="0" smtClean="0">
                <a:solidFill>
                  <a:srgbClr val="002060"/>
                </a:solidFill>
                <a:latin typeface="Calibri (corpo)"/>
              </a:rPr>
              <a:t>avorisce la </a:t>
            </a:r>
            <a:r>
              <a:rPr lang="it-IT" altLang="it-IT" sz="1400" b="1" dirty="0">
                <a:solidFill>
                  <a:srgbClr val="FF6600"/>
                </a:solidFill>
                <a:latin typeface="Calibri (corpo)"/>
              </a:rPr>
              <a:t>programmazione</a:t>
            </a:r>
            <a:r>
              <a:rPr lang="it-IT" altLang="it-IT" sz="1400" dirty="0" smtClean="0">
                <a:solidFill>
                  <a:srgbClr val="002060"/>
                </a:solidFill>
                <a:latin typeface="Calibri (corpo)"/>
              </a:rPr>
              <a:t> dell’offerta formativa collegata al mondo del lavoro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it-IT" altLang="it-IT" sz="1400" dirty="0">
                <a:solidFill>
                  <a:srgbClr val="002060"/>
                </a:solidFill>
                <a:latin typeface="Calibri (corpo)"/>
              </a:rPr>
              <a:t>g</a:t>
            </a:r>
            <a:r>
              <a:rPr lang="it-IT" altLang="it-IT" sz="1400" dirty="0" smtClean="0">
                <a:solidFill>
                  <a:srgbClr val="002060"/>
                </a:solidFill>
                <a:latin typeface="Calibri (corpo)"/>
              </a:rPr>
              <a:t>arantisce l’</a:t>
            </a:r>
            <a:r>
              <a:rPr lang="it-IT" altLang="it-IT" sz="1400" b="1" dirty="0">
                <a:solidFill>
                  <a:srgbClr val="FF6600"/>
                </a:solidFill>
                <a:latin typeface="Calibri (corpo)"/>
              </a:rPr>
              <a:t>individuazione </a:t>
            </a:r>
            <a:r>
              <a:rPr lang="it-IT" altLang="it-IT" sz="1400" dirty="0" smtClean="0">
                <a:solidFill>
                  <a:srgbClr val="002060"/>
                </a:solidFill>
                <a:latin typeface="Calibri (corpo)"/>
              </a:rPr>
              <a:t>delle competenze acquisite in percorsi non formali e informali</a:t>
            </a:r>
            <a:endParaRPr lang="it-IT" altLang="it-IT" sz="1400" dirty="0">
              <a:latin typeface="Calibri (corpo)"/>
            </a:endParaRPr>
          </a:p>
        </p:txBody>
      </p:sp>
    </p:spTree>
    <p:extLst>
      <p:ext uri="{BB962C8B-B14F-4D97-AF65-F5344CB8AC3E}">
        <p14:creationId xmlns:p14="http://schemas.microsoft.com/office/powerpoint/2010/main" val="20086757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3" descr="ppt_2018_C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9144" y="0"/>
            <a:ext cx="9144000" cy="6858000"/>
          </a:xfrm>
          <a:prstGeom prst="rect">
            <a:avLst/>
          </a:prstGeom>
        </p:spPr>
      </p:pic>
      <p:sp>
        <p:nvSpPr>
          <p:cNvPr id="5" name="Titolo 2"/>
          <p:cNvSpPr txBox="1">
            <a:spLocks/>
          </p:cNvSpPr>
          <p:nvPr/>
        </p:nvSpPr>
        <p:spPr>
          <a:xfrm>
            <a:off x="3808416" y="991252"/>
            <a:ext cx="4467205" cy="629518"/>
          </a:xfrm>
          <a:prstGeom prst="rect">
            <a:avLst/>
          </a:prstGeom>
          <a:ln>
            <a:noFill/>
          </a:ln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00000"/>
              </a:lnSpc>
              <a:spcBef>
                <a:spcPts val="1000"/>
              </a:spcBef>
            </a:pPr>
            <a:r>
              <a:rPr lang="it-IT" altLang="it-IT" sz="2400" dirty="0">
                <a:solidFill>
                  <a:srgbClr val="FE9E0C"/>
                </a:solidFill>
                <a:latin typeface="+mn-lt"/>
                <a:ea typeface="+mn-ea"/>
                <a:cs typeface="+mn-cs"/>
              </a:rPr>
              <a:t>L’Italia in prima pagina</a:t>
            </a:r>
            <a:endParaRPr lang="it-IT" sz="2400" dirty="0">
              <a:solidFill>
                <a:srgbClr val="FE9E0C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6" name="Immagin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33575" y="1848555"/>
            <a:ext cx="5695950" cy="1409700"/>
          </a:xfrm>
          <a:prstGeom prst="rect">
            <a:avLst/>
          </a:prstGeom>
        </p:spPr>
      </p:pic>
      <p:pic>
        <p:nvPicPr>
          <p:cNvPr id="7" name="Immagin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65575" y="5213309"/>
            <a:ext cx="3048000" cy="1247775"/>
          </a:xfrm>
          <a:prstGeom prst="rect">
            <a:avLst/>
          </a:prstGeom>
        </p:spPr>
      </p:pic>
      <p:pic>
        <p:nvPicPr>
          <p:cNvPr id="8" name="Immagine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13666" y="3364617"/>
            <a:ext cx="3028950" cy="1743075"/>
          </a:xfrm>
          <a:prstGeom prst="rect">
            <a:avLst/>
          </a:prstGeom>
        </p:spPr>
      </p:pic>
      <p:pic>
        <p:nvPicPr>
          <p:cNvPr id="9" name="Immagine 8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444080" y="5347345"/>
            <a:ext cx="2597939" cy="1177343"/>
          </a:xfrm>
          <a:prstGeom prst="rect">
            <a:avLst/>
          </a:prstGeom>
        </p:spPr>
      </p:pic>
      <p:pic>
        <p:nvPicPr>
          <p:cNvPr id="10" name="Immagine 9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722762" y="3509963"/>
            <a:ext cx="2333625" cy="1247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776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3" descr="ppt_2018_C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8292" y="-88995"/>
            <a:ext cx="9144000" cy="6858000"/>
          </a:xfrm>
          <a:prstGeom prst="rect">
            <a:avLst/>
          </a:prstGeom>
        </p:spPr>
      </p:pic>
      <p:sp>
        <p:nvSpPr>
          <p:cNvPr id="11" name="Titolo 2"/>
          <p:cNvSpPr txBox="1">
            <a:spLocks/>
          </p:cNvSpPr>
          <p:nvPr/>
        </p:nvSpPr>
        <p:spPr>
          <a:xfrm>
            <a:off x="4134415" y="1131743"/>
            <a:ext cx="4590106" cy="40888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altLang="it-IT" sz="2400" dirty="0" smtClean="0">
                <a:solidFill>
                  <a:srgbClr val="FE9E0C"/>
                </a:solidFill>
                <a:latin typeface="+mn-lt"/>
                <a:ea typeface="+mn-ea"/>
                <a:cs typeface="+mn-cs"/>
              </a:rPr>
              <a:t>Valorizzare le competenze</a:t>
            </a:r>
            <a:endParaRPr lang="it-IT" sz="2400" dirty="0">
              <a:solidFill>
                <a:srgbClr val="FE9E0C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12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4165" y="2064379"/>
            <a:ext cx="3150606" cy="18356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Segnaposto contenuto 4"/>
          <p:cNvSpPr txBox="1">
            <a:spLocks/>
          </p:cNvSpPr>
          <p:nvPr/>
        </p:nvSpPr>
        <p:spPr>
          <a:xfrm>
            <a:off x="3138533" y="4155869"/>
            <a:ext cx="6910813" cy="238444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it-IT" sz="1600" kern="0" dirty="0" smtClean="0">
                <a:solidFill>
                  <a:srgbClr val="002060"/>
                </a:solidFill>
              </a:rPr>
              <a:t>Il bisogno di potenziare e rinnovare le competenze è legato alla significativa evoluzione tecnologica del mercato del lavoro. Diversi sono i processi, i prodotti, le strategie, diverse sono le competenze richieste.</a:t>
            </a:r>
          </a:p>
          <a:p>
            <a:pPr algn="just"/>
            <a:r>
              <a:rPr lang="it-IT" sz="1600" kern="0" dirty="0" smtClean="0">
                <a:solidFill>
                  <a:srgbClr val="002060"/>
                </a:solidFill>
              </a:rPr>
              <a:t>Le competenze e gli apprendimenti comunque acquisiti hanno rilevanza per il mercato del lavoro. E’ necessario valorizzarli e renderli riconoscibili, mettendoli in trasparenza. </a:t>
            </a:r>
          </a:p>
          <a:p>
            <a:pPr algn="just"/>
            <a:r>
              <a:rPr lang="it-IT" sz="1600" kern="0" dirty="0" smtClean="0">
                <a:solidFill>
                  <a:srgbClr val="002060"/>
                </a:solidFill>
              </a:rPr>
              <a:t>Il cittadino, per questo, ha a disposizione una serie di strumenti normativi e operativi, previsti sia a livello nazionale che europeo che hanno consentito la costruzione del Sistema nazionale di certificazione delle competenze</a:t>
            </a:r>
            <a:endParaRPr lang="it-IT" sz="1600" dirty="0"/>
          </a:p>
        </p:txBody>
      </p:sp>
    </p:spTree>
    <p:extLst>
      <p:ext uri="{BB962C8B-B14F-4D97-AF65-F5344CB8AC3E}">
        <p14:creationId xmlns:p14="http://schemas.microsoft.com/office/powerpoint/2010/main" val="29413895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3" descr="ppt_2018_C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06623" y="-61575"/>
            <a:ext cx="9144000" cy="6858000"/>
          </a:xfrm>
          <a:prstGeom prst="rect">
            <a:avLst/>
          </a:prstGeom>
        </p:spPr>
      </p:pic>
      <p:sp>
        <p:nvSpPr>
          <p:cNvPr id="5" name="CasellaDiTesto 4"/>
          <p:cNvSpPr txBox="1"/>
          <p:nvPr/>
        </p:nvSpPr>
        <p:spPr>
          <a:xfrm>
            <a:off x="4734570" y="1638219"/>
            <a:ext cx="5270718" cy="17697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b="1" dirty="0" smtClean="0">
                <a:solidFill>
                  <a:srgbClr val="FF0000"/>
                </a:solidFill>
              </a:rPr>
              <a:t>RACCOMANADAZIONE PER L’APPRENDIMENTO PERMANENTE</a:t>
            </a:r>
            <a:r>
              <a:rPr lang="it-IT" sz="1200" dirty="0" smtClean="0"/>
              <a:t> </a:t>
            </a:r>
            <a:r>
              <a:rPr lang="it-IT" sz="1200" i="1" dirty="0">
                <a:solidFill>
                  <a:srgbClr val="000066"/>
                </a:solidFill>
                <a:cs typeface="Arial" panose="020B0604020202020204" pitchFamily="34" charset="0"/>
              </a:rPr>
              <a:t>– </a:t>
            </a:r>
            <a:r>
              <a:rPr lang="it-IT" sz="1200" i="1" dirty="0" smtClean="0">
                <a:solidFill>
                  <a:srgbClr val="000066"/>
                </a:solidFill>
                <a:cs typeface="Arial" panose="020B0604020202020204" pitchFamily="34" charset="0"/>
              </a:rPr>
              <a:t>2006</a:t>
            </a:r>
          </a:p>
          <a:p>
            <a:endParaRPr lang="it-IT" sz="1200" i="1" dirty="0" smtClean="0">
              <a:solidFill>
                <a:srgbClr val="000066"/>
              </a:solidFill>
              <a:cs typeface="Arial" panose="020B0604020202020204" pitchFamily="34" charset="0"/>
            </a:endParaRPr>
          </a:p>
          <a:p>
            <a:endParaRPr lang="it-IT" sz="1200" i="1" dirty="0">
              <a:solidFill>
                <a:srgbClr val="000066"/>
              </a:solidFill>
              <a:cs typeface="Arial" panose="020B0604020202020204" pitchFamily="34" charset="0"/>
            </a:endParaRPr>
          </a:p>
          <a:p>
            <a:r>
              <a:rPr lang="it-IT" sz="1200" b="1" dirty="0">
                <a:solidFill>
                  <a:srgbClr val="FF0000"/>
                </a:solidFill>
              </a:rPr>
              <a:t>NEW SKILLS AGENDA FOR EUROPE </a:t>
            </a:r>
            <a:r>
              <a:rPr lang="it-IT" sz="1200" i="1" dirty="0">
                <a:solidFill>
                  <a:srgbClr val="000066"/>
                </a:solidFill>
                <a:cs typeface="Arial" panose="020B0604020202020204" pitchFamily="34" charset="0"/>
              </a:rPr>
              <a:t>– 2016</a:t>
            </a:r>
          </a:p>
          <a:p>
            <a:r>
              <a:rPr lang="it-IT" sz="1200" i="1" dirty="0">
                <a:solidFill>
                  <a:srgbClr val="000066"/>
                </a:solidFill>
                <a:cs typeface="Arial" panose="020B0604020202020204" pitchFamily="34" charset="0"/>
              </a:rPr>
              <a:t>Lavorare insieme per promuovere capitale umano, </a:t>
            </a:r>
            <a:r>
              <a:rPr lang="it-IT" sz="1200" i="1" dirty="0" err="1">
                <a:solidFill>
                  <a:srgbClr val="000066"/>
                </a:solidFill>
                <a:cs typeface="Arial" panose="020B0604020202020204" pitchFamily="34" charset="0"/>
              </a:rPr>
              <a:t>occupabilità</a:t>
            </a:r>
            <a:r>
              <a:rPr lang="it-IT" sz="1200" i="1" dirty="0">
                <a:solidFill>
                  <a:srgbClr val="000066"/>
                </a:solidFill>
                <a:cs typeface="Arial" panose="020B0604020202020204" pitchFamily="34" charset="0"/>
              </a:rPr>
              <a:t> e </a:t>
            </a:r>
            <a:r>
              <a:rPr lang="it-IT" sz="1200" i="1" dirty="0" smtClean="0">
                <a:solidFill>
                  <a:srgbClr val="000066"/>
                </a:solidFill>
                <a:cs typeface="Arial" panose="020B0604020202020204" pitchFamily="34" charset="0"/>
              </a:rPr>
              <a:t>competitività</a:t>
            </a:r>
          </a:p>
          <a:p>
            <a:endParaRPr lang="it-IT" sz="1200" i="1" dirty="0">
              <a:solidFill>
                <a:srgbClr val="000066"/>
              </a:solidFill>
              <a:cs typeface="Arial" panose="020B0604020202020204" pitchFamily="34" charset="0"/>
            </a:endParaRPr>
          </a:p>
          <a:p>
            <a:endParaRPr lang="it-IT" sz="1200" i="1" dirty="0">
              <a:solidFill>
                <a:srgbClr val="000066"/>
              </a:solidFill>
              <a:cs typeface="Arial" panose="020B0604020202020204" pitchFamily="34" charset="0"/>
            </a:endParaRPr>
          </a:p>
          <a:p>
            <a:r>
              <a:rPr lang="it-IT" sz="1200" b="1" dirty="0">
                <a:solidFill>
                  <a:srgbClr val="FF0000"/>
                </a:solidFill>
              </a:rPr>
              <a:t>RACCOMANDAZIONE SUL QUADRO EUROPEO DELLE QUALIFICHE PER L’APPRENDIMENTO PERMANENTE </a:t>
            </a:r>
            <a:r>
              <a:rPr lang="it-IT" sz="1200" i="1" dirty="0">
                <a:solidFill>
                  <a:srgbClr val="000066"/>
                </a:solidFill>
                <a:cs typeface="Arial" panose="020B0604020202020204" pitchFamily="34" charset="0"/>
              </a:rPr>
              <a:t>- 2017</a:t>
            </a:r>
          </a:p>
        </p:txBody>
      </p:sp>
      <p:pic>
        <p:nvPicPr>
          <p:cNvPr id="6" name="Segnaposto contenuto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48592" y="1988570"/>
            <a:ext cx="1257834" cy="813178"/>
          </a:xfrm>
          <a:prstGeom prst="rect">
            <a:avLst/>
          </a:prstGeom>
        </p:spPr>
      </p:pic>
      <p:sp>
        <p:nvSpPr>
          <p:cNvPr id="7" name="Titolo 2"/>
          <p:cNvSpPr txBox="1">
            <a:spLocks/>
          </p:cNvSpPr>
          <p:nvPr/>
        </p:nvSpPr>
        <p:spPr>
          <a:xfrm>
            <a:off x="3037016" y="1209419"/>
            <a:ext cx="6790100" cy="326737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altLang="it-IT" sz="2400" dirty="0" smtClean="0">
                <a:solidFill>
                  <a:srgbClr val="FE9E0C"/>
                </a:solidFill>
                <a:latin typeface="+mn-lt"/>
                <a:ea typeface="+mn-ea"/>
                <a:cs typeface="+mn-cs"/>
              </a:rPr>
              <a:t>La cornice normativa europea e nazionale</a:t>
            </a:r>
            <a:endParaRPr lang="it-IT" sz="2400" dirty="0">
              <a:solidFill>
                <a:srgbClr val="FE9E0C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8" name="Immagin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26763" y="3852390"/>
            <a:ext cx="1300353" cy="815731"/>
          </a:xfrm>
          <a:prstGeom prst="rect">
            <a:avLst/>
          </a:prstGeom>
        </p:spPr>
      </p:pic>
      <p:sp>
        <p:nvSpPr>
          <p:cNvPr id="9" name="Rettangolo 8"/>
          <p:cNvSpPr/>
          <p:nvPr/>
        </p:nvSpPr>
        <p:spPr>
          <a:xfrm>
            <a:off x="2780073" y="3653658"/>
            <a:ext cx="564031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altLang="it-IT" sz="1200" b="1" dirty="0">
                <a:solidFill>
                  <a:srgbClr val="FF0000"/>
                </a:solidFill>
              </a:rPr>
              <a:t>LEGGE N. 92/2012</a:t>
            </a:r>
          </a:p>
          <a:p>
            <a:pPr algn="just"/>
            <a:r>
              <a:rPr lang="it-IT" altLang="it-IT" sz="1200" i="1" dirty="0">
                <a:solidFill>
                  <a:srgbClr val="000066"/>
                </a:solidFill>
                <a:cs typeface="Arial" panose="020B0604020202020204" pitchFamily="34" charset="0"/>
              </a:rPr>
              <a:t>Riforma del Mercato del lavoro in una prospettiva di crescita</a:t>
            </a:r>
          </a:p>
          <a:p>
            <a:endParaRPr lang="it-IT" altLang="it-IT" sz="1200" dirty="0">
              <a:solidFill>
                <a:srgbClr val="000066"/>
              </a:solidFill>
            </a:endParaRPr>
          </a:p>
          <a:p>
            <a:r>
              <a:rPr lang="it-IT" altLang="it-IT" sz="1200" b="1" dirty="0">
                <a:solidFill>
                  <a:srgbClr val="FF0000"/>
                </a:solidFill>
              </a:rPr>
              <a:t>D. LGS N. 13/2013</a:t>
            </a:r>
          </a:p>
          <a:p>
            <a:pPr algn="just"/>
            <a:r>
              <a:rPr lang="it-IT" altLang="it-IT" sz="1200" i="1" dirty="0">
                <a:solidFill>
                  <a:srgbClr val="000066"/>
                </a:solidFill>
                <a:cs typeface="Arial" panose="020B0604020202020204" pitchFamily="34" charset="0"/>
              </a:rPr>
              <a:t>Norme generali e LEP per l'individuazione e validazione degli apprendimenti non formali e informali e di standard minimi di servizio del sistema nazionale di certificazione delle competenze</a:t>
            </a:r>
          </a:p>
          <a:p>
            <a:endParaRPr lang="it-IT" altLang="it-IT" sz="1200" i="1" dirty="0">
              <a:solidFill>
                <a:srgbClr val="000066"/>
              </a:solidFill>
            </a:endParaRPr>
          </a:p>
          <a:p>
            <a:r>
              <a:rPr lang="it-IT" altLang="it-IT" sz="1200" b="1" dirty="0" smtClean="0">
                <a:solidFill>
                  <a:srgbClr val="FF0000"/>
                </a:solidFill>
              </a:rPr>
              <a:t>DIM 30 </a:t>
            </a:r>
            <a:r>
              <a:rPr lang="it-IT" altLang="it-IT" sz="1200" b="1" dirty="0">
                <a:solidFill>
                  <a:srgbClr val="FF0000"/>
                </a:solidFill>
              </a:rPr>
              <a:t>GIUGNO 2015</a:t>
            </a:r>
          </a:p>
          <a:p>
            <a:pPr algn="just"/>
            <a:r>
              <a:rPr lang="it-IT" altLang="it-IT" sz="1200" i="1" dirty="0">
                <a:solidFill>
                  <a:srgbClr val="000066"/>
                </a:solidFill>
                <a:cs typeface="Arial" panose="020B0604020202020204" pitchFamily="34" charset="0"/>
              </a:rPr>
              <a:t>Quadro operativo per il riconoscimento a livello nazionale delle qualificazioni regionali e delle relative competenze, nell'ambito del Repertorio nazionale dei titoli di istruzione e formazione e delle qualificazioni </a:t>
            </a:r>
            <a:r>
              <a:rPr lang="it-IT" altLang="it-IT" sz="1200" i="1" dirty="0" smtClean="0">
                <a:solidFill>
                  <a:srgbClr val="000066"/>
                </a:solidFill>
                <a:cs typeface="Arial" panose="020B0604020202020204" pitchFamily="34" charset="0"/>
              </a:rPr>
              <a:t>professionali</a:t>
            </a:r>
          </a:p>
          <a:p>
            <a:pPr algn="just"/>
            <a:endParaRPr lang="it-IT" altLang="it-IT" sz="1200" i="1" dirty="0">
              <a:solidFill>
                <a:srgbClr val="000066"/>
              </a:solidFill>
              <a:cs typeface="Arial" panose="020B0604020202020204" pitchFamily="34" charset="0"/>
            </a:endParaRPr>
          </a:p>
          <a:p>
            <a:r>
              <a:rPr lang="it-IT" altLang="it-IT" sz="1200" b="1" dirty="0">
                <a:solidFill>
                  <a:srgbClr val="FF0000"/>
                </a:solidFill>
              </a:rPr>
              <a:t>DIM 8 GENNAIO </a:t>
            </a:r>
            <a:r>
              <a:rPr lang="it-IT" altLang="it-IT" sz="1200" b="1" dirty="0" smtClean="0">
                <a:solidFill>
                  <a:srgbClr val="FF0000"/>
                </a:solidFill>
              </a:rPr>
              <a:t>2018 </a:t>
            </a:r>
            <a:r>
              <a:rPr lang="it-IT" sz="1200" i="1" dirty="0">
                <a:solidFill>
                  <a:srgbClr val="000066"/>
                </a:solidFill>
                <a:cs typeface="Arial" panose="020B0604020202020204" pitchFamily="34" charset="0"/>
              </a:rPr>
              <a:t>Istituzione del Quadro nazionale delle qualificazioni rilasciate nell'ambito del Sistema nazionale di certificazione delle competenze di cui al decreto legislativo 16 gennaio 2013, n. </a:t>
            </a:r>
            <a:r>
              <a:rPr lang="it-IT" sz="1200" i="1" dirty="0" smtClean="0">
                <a:solidFill>
                  <a:srgbClr val="000066"/>
                </a:solidFill>
                <a:cs typeface="Arial" panose="020B0604020202020204" pitchFamily="34" charset="0"/>
              </a:rPr>
              <a:t>13</a:t>
            </a:r>
            <a:endParaRPr lang="it-IT" altLang="it-IT" sz="1200" dirty="0">
              <a:solidFill>
                <a:srgbClr val="000066"/>
              </a:solidFill>
              <a:cs typeface="Arial" panose="020B0604020202020204" pitchFamily="34" charset="0"/>
            </a:endParaRPr>
          </a:p>
        </p:txBody>
      </p:sp>
      <p:sp>
        <p:nvSpPr>
          <p:cNvPr id="10" name="CasellaDiTesto 9"/>
          <p:cNvSpPr txBox="1"/>
          <p:nvPr/>
        </p:nvSpPr>
        <p:spPr>
          <a:xfrm>
            <a:off x="2780073" y="5081816"/>
            <a:ext cx="5640310" cy="887240"/>
          </a:xfrm>
          <a:prstGeom prst="rect">
            <a:avLst/>
          </a:prstGeom>
          <a:noFill/>
          <a:ln w="76200"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6809913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3" descr="ppt_2018_C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0626" y="0"/>
            <a:ext cx="9144000" cy="6858000"/>
          </a:xfrm>
          <a:prstGeom prst="rect">
            <a:avLst/>
          </a:prstGeom>
        </p:spPr>
      </p:pic>
      <p:sp>
        <p:nvSpPr>
          <p:cNvPr id="6" name="Rettangolo 5"/>
          <p:cNvSpPr/>
          <p:nvPr/>
        </p:nvSpPr>
        <p:spPr>
          <a:xfrm>
            <a:off x="4159642" y="1137844"/>
            <a:ext cx="4668586" cy="36747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70000"/>
              </a:lnSpc>
              <a:defRPr/>
            </a:pPr>
            <a:r>
              <a:rPr lang="it-IT" altLang="it-IT" sz="2400" dirty="0">
                <a:solidFill>
                  <a:srgbClr val="FE9E0C"/>
                </a:solidFill>
              </a:rPr>
              <a:t>La struttura del </a:t>
            </a:r>
            <a:r>
              <a:rPr lang="it-IT" altLang="it-IT" sz="2400" dirty="0" smtClean="0">
                <a:solidFill>
                  <a:srgbClr val="FE9E0C"/>
                </a:solidFill>
              </a:rPr>
              <a:t>DIM </a:t>
            </a:r>
            <a:r>
              <a:rPr lang="it-IT" altLang="it-IT" sz="2400" dirty="0">
                <a:solidFill>
                  <a:srgbClr val="FE9E0C"/>
                </a:solidFill>
              </a:rPr>
              <a:t>30 giugno 2015</a:t>
            </a:r>
          </a:p>
        </p:txBody>
      </p:sp>
      <p:graphicFrame>
        <p:nvGraphicFramePr>
          <p:cNvPr id="8" name="Table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50263136"/>
              </p:ext>
            </p:extLst>
          </p:nvPr>
        </p:nvGraphicFramePr>
        <p:xfrm>
          <a:off x="2842787" y="1931930"/>
          <a:ext cx="7161292" cy="4499457"/>
        </p:xfrm>
        <a:graphic>
          <a:graphicData uri="http://schemas.openxmlformats.org/drawingml/2006/table">
            <a:tbl>
              <a:tblPr firstRow="1" bandRow="1">
                <a:tableStyleId>{C083E6E3-FA7D-4D7B-A595-EF9225AFEA82}</a:tableStyleId>
              </a:tblPr>
              <a:tblGrid>
                <a:gridCol w="7161292"/>
              </a:tblGrid>
              <a:tr h="505556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b="0" dirty="0" smtClean="0">
                          <a:solidFill>
                            <a:srgbClr val="000066"/>
                          </a:solidFill>
                        </a:rPr>
                        <a:t>Definizione di un quadro operativo per il riconoscimento a livello nazionale delle qualificazioni regionali e delle relative competenze, nell'ambito del Repertorio nazionale dei titoli di istruzione e formazione e delle qualificazioni professionali di cui all'articolo 8 del decreto legislativo 16 gennaio 2013, n. 13. </a:t>
                      </a: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100" b="1" dirty="0" smtClean="0">
                        <a:solidFill>
                          <a:srgbClr val="000066"/>
                        </a:solidFill>
                        <a:latin typeface="+mn-lt"/>
                      </a:endParaRPr>
                    </a:p>
                  </a:txBody>
                  <a:tcPr marL="91447" marR="91447" marT="45718" marB="45718"/>
                </a:tc>
              </a:tr>
              <a:tr h="22036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kern="1200" dirty="0" smtClean="0">
                          <a:solidFill>
                            <a:schemeClr val="accent3">
                              <a:lumMod val="25000"/>
                            </a:schemeClr>
                          </a:solidFill>
                        </a:rPr>
                        <a:t>Art. 1 - Oggetto</a:t>
                      </a:r>
                      <a:endParaRPr lang="it-IT" sz="1100" b="0" i="0" kern="1200" dirty="0" smtClean="0">
                        <a:solidFill>
                          <a:schemeClr val="accent3">
                            <a:lumMod val="2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7" marR="91447" marT="45718" marB="45718"/>
                </a:tc>
              </a:tr>
              <a:tr h="22036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kern="1200" dirty="0" smtClean="0">
                          <a:solidFill>
                            <a:schemeClr val="accent3">
                              <a:lumMod val="25000"/>
                            </a:schemeClr>
                          </a:solidFill>
                        </a:rPr>
                        <a:t>Art. 2 - Definizioni</a:t>
                      </a:r>
                      <a:endParaRPr lang="it-IT" sz="1100" b="0" i="0" kern="1200" dirty="0" smtClean="0">
                        <a:solidFill>
                          <a:schemeClr val="accent3">
                            <a:lumMod val="2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7" marR="91447" marT="45718" marB="45718"/>
                </a:tc>
              </a:tr>
              <a:tr h="22036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1" kern="12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Art. 3 – Quadro di riferimento nazionale delle qualificazioni regionali</a:t>
                      </a:r>
                      <a:endParaRPr lang="it-IT" sz="1100" b="1" i="0" kern="1200" dirty="0" smtClean="0">
                        <a:solidFill>
                          <a:schemeClr val="bg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7" marR="91447" marT="45718" marB="45718"/>
                </a:tc>
              </a:tr>
              <a:tr h="22036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1" kern="12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Art. 4 – Criteri per la correlazione tra le qualificazioni regionali per il loro riconoscimento a livello nazionale</a:t>
                      </a:r>
                      <a:endParaRPr lang="it-IT" sz="1100" b="1" i="0" kern="1200" dirty="0" smtClean="0">
                        <a:solidFill>
                          <a:schemeClr val="bg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7" marR="91447" marT="45718" marB="45718"/>
                </a:tc>
              </a:tr>
              <a:tr h="22036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kern="1200" dirty="0" smtClean="0">
                          <a:solidFill>
                            <a:schemeClr val="accent3">
                              <a:lumMod val="25000"/>
                            </a:schemeClr>
                          </a:solidFill>
                        </a:rPr>
                        <a:t>Art. 5 – Riferimenti operativi per gli standard minimi di processo</a:t>
                      </a:r>
                      <a:endParaRPr lang="it-IT" sz="1100" b="0" i="0" kern="1200" dirty="0" smtClean="0">
                        <a:solidFill>
                          <a:schemeClr val="accent3">
                            <a:lumMod val="2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7" marR="91447" marT="45718" marB="45718"/>
                </a:tc>
              </a:tr>
              <a:tr h="22036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kern="1200" dirty="0" smtClean="0">
                          <a:solidFill>
                            <a:schemeClr val="accent3">
                              <a:lumMod val="25000"/>
                            </a:schemeClr>
                          </a:solidFill>
                        </a:rPr>
                        <a:t>Art. 6 - Riferimenti operativi per gli standard minimi di attestazione e registrazione</a:t>
                      </a:r>
                      <a:endParaRPr lang="it-IT" sz="1100" b="0" i="0" kern="1200" dirty="0" smtClean="0">
                        <a:solidFill>
                          <a:schemeClr val="accent3">
                            <a:lumMod val="2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7" marR="91447" marT="45718" marB="45718"/>
                </a:tc>
              </a:tr>
              <a:tr h="22036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kern="1200" dirty="0" smtClean="0">
                          <a:solidFill>
                            <a:schemeClr val="accent3">
                              <a:lumMod val="25000"/>
                            </a:schemeClr>
                          </a:solidFill>
                        </a:rPr>
                        <a:t>Art. 7 - Riferimenti operativi per gli standard minimi di sistema</a:t>
                      </a:r>
                      <a:endParaRPr lang="it-IT" sz="1100" b="0" i="0" kern="1200" dirty="0" smtClean="0">
                        <a:solidFill>
                          <a:schemeClr val="accent3">
                            <a:lumMod val="2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7" marR="91447" marT="45718" marB="45718"/>
                </a:tc>
              </a:tr>
              <a:tr h="22036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kern="1200" dirty="0" smtClean="0">
                          <a:solidFill>
                            <a:schemeClr val="accent3">
                              <a:lumMod val="25000"/>
                            </a:schemeClr>
                          </a:solidFill>
                        </a:rPr>
                        <a:t>Art. 8 - Monitoraggio e valutazione</a:t>
                      </a:r>
                      <a:endParaRPr lang="it-IT" sz="1100" b="0" i="0" kern="1200" dirty="0" smtClean="0">
                        <a:solidFill>
                          <a:schemeClr val="accent3">
                            <a:lumMod val="2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7" marR="91447" marT="45718" marB="45718"/>
                </a:tc>
              </a:tr>
              <a:tr h="22036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kern="1200" dirty="0" smtClean="0">
                          <a:solidFill>
                            <a:schemeClr val="accent3">
                              <a:lumMod val="25000"/>
                            </a:schemeClr>
                          </a:solidFill>
                        </a:rPr>
                        <a:t>Art. 9 - Disposizioni transitorie e finali </a:t>
                      </a:r>
                      <a:endParaRPr lang="it-IT" sz="1100" b="0" i="0" kern="1200" dirty="0" smtClean="0">
                        <a:solidFill>
                          <a:schemeClr val="accent3">
                            <a:lumMod val="2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7" marR="91447" marT="45718" marB="45718"/>
                </a:tc>
              </a:tr>
              <a:tr h="93333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kern="1200" dirty="0" smtClean="0">
                          <a:solidFill>
                            <a:schemeClr val="accent3">
                              <a:lumMod val="25000"/>
                            </a:schemeClr>
                          </a:solidFill>
                        </a:rPr>
                        <a:t>Allegati 1-8*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100" kern="1200" dirty="0" smtClean="0">
                        <a:solidFill>
                          <a:schemeClr val="accent3">
                            <a:lumMod val="25000"/>
                          </a:schemeClr>
                        </a:solid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1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+mj-lt"/>
                        </a:rPr>
                        <a:t>*Allegato 2 – Repertorio di riferimento nazionale delle qualificazioni regionali. Specifiche tecniche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100" b="1" i="0" kern="1200" dirty="0">
                        <a:solidFill>
                          <a:schemeClr val="accent3">
                            <a:lumMod val="2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7" marR="91447" marT="45718" marB="45718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039937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3" descr="ppt_2018_C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6016" y="-64742"/>
            <a:ext cx="9144000" cy="6858000"/>
          </a:xfrm>
          <a:prstGeom prst="rect">
            <a:avLst/>
          </a:prstGeom>
        </p:spPr>
      </p:pic>
      <p:sp>
        <p:nvSpPr>
          <p:cNvPr id="5" name="Rettangolo 4"/>
          <p:cNvSpPr/>
          <p:nvPr/>
        </p:nvSpPr>
        <p:spPr>
          <a:xfrm>
            <a:off x="4252805" y="1299627"/>
            <a:ext cx="470391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altLang="it-IT" sz="2400" dirty="0">
                <a:solidFill>
                  <a:srgbClr val="FE9E0C"/>
                </a:solidFill>
              </a:rPr>
              <a:t>Gli obiettivi </a:t>
            </a:r>
            <a:r>
              <a:rPr lang="it-IT" altLang="it-IT" sz="2400" dirty="0" smtClean="0">
                <a:solidFill>
                  <a:srgbClr val="FE9E0C"/>
                </a:solidFill>
              </a:rPr>
              <a:t>del DIM </a:t>
            </a:r>
            <a:r>
              <a:rPr lang="it-IT" altLang="it-IT" sz="2400" dirty="0">
                <a:solidFill>
                  <a:srgbClr val="FE9E0C"/>
                </a:solidFill>
              </a:rPr>
              <a:t>30 Giugno 2015</a:t>
            </a:r>
            <a:endParaRPr lang="it-IT" sz="2400" dirty="0">
              <a:solidFill>
                <a:srgbClr val="FE9E0C"/>
              </a:solidFill>
            </a:endParaRPr>
          </a:p>
        </p:txBody>
      </p:sp>
      <p:sp>
        <p:nvSpPr>
          <p:cNvPr id="6" name="Titolo 2"/>
          <p:cNvSpPr txBox="1">
            <a:spLocks/>
          </p:cNvSpPr>
          <p:nvPr/>
        </p:nvSpPr>
        <p:spPr>
          <a:xfrm>
            <a:off x="3492314" y="2235515"/>
            <a:ext cx="6675964" cy="98101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>
              <a:buClr>
                <a:srgbClr val="000000"/>
              </a:buClr>
              <a:buSzPct val="100000"/>
            </a:pPr>
            <a:r>
              <a:rPr lang="it-IT" altLang="it-IT" sz="1600" dirty="0" smtClean="0">
                <a:solidFill>
                  <a:srgbClr val="00235A"/>
                </a:solidFill>
                <a:latin typeface="+mn-lt"/>
              </a:rPr>
              <a:t>Sostenere l’aderenza della formazione ai fabbisogni di imprese e professioni e consentire la </a:t>
            </a:r>
            <a:r>
              <a:rPr lang="it-IT" altLang="it-IT" sz="1600" b="1" dirty="0" smtClean="0">
                <a:solidFill>
                  <a:srgbClr val="00235A"/>
                </a:solidFill>
                <a:latin typeface="+mn-lt"/>
              </a:rPr>
              <a:t>messa in trasparenza degli apprendimenti per favorire l’incontro tra domanda e offerta di lavoro </a:t>
            </a:r>
            <a:r>
              <a:rPr lang="it-IT" altLang="it-IT" sz="1600" dirty="0" smtClean="0">
                <a:solidFill>
                  <a:srgbClr val="00235A"/>
                </a:solidFill>
                <a:latin typeface="+mn-lt"/>
              </a:rPr>
              <a:t>e accrescere la produttività e la competitività del sistema produttivo.</a:t>
            </a:r>
          </a:p>
        </p:txBody>
      </p:sp>
      <p:sp>
        <p:nvSpPr>
          <p:cNvPr id="7" name="Rettangolo 6"/>
          <p:cNvSpPr/>
          <p:nvPr/>
        </p:nvSpPr>
        <p:spPr>
          <a:xfrm>
            <a:off x="3520505" y="3364258"/>
            <a:ext cx="649045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Clr>
                <a:srgbClr val="000000"/>
              </a:buClr>
              <a:buSzPct val="100000"/>
            </a:pPr>
            <a:r>
              <a:rPr lang="it-IT" altLang="it-IT" sz="1600" b="1" dirty="0">
                <a:solidFill>
                  <a:srgbClr val="00235A"/>
                </a:solidFill>
              </a:rPr>
              <a:t>Ampliare la spendibilità delle qualificazioni in ambito nazionale ed europeo </a:t>
            </a:r>
            <a:r>
              <a:rPr lang="it-IT" altLang="it-IT" sz="1600" dirty="0" smtClean="0">
                <a:solidFill>
                  <a:srgbClr val="00235A"/>
                </a:solidFill>
              </a:rPr>
              <a:t>per facilitare </a:t>
            </a:r>
            <a:r>
              <a:rPr lang="it-IT" altLang="it-IT" sz="1600" dirty="0">
                <a:solidFill>
                  <a:srgbClr val="00235A"/>
                </a:solidFill>
              </a:rPr>
              <a:t>la mobilità geografica e professionale anche in un’ottica di internazionalizzazione delle imprese e delle professioni</a:t>
            </a:r>
          </a:p>
        </p:txBody>
      </p:sp>
      <p:sp>
        <p:nvSpPr>
          <p:cNvPr id="8" name="Titolo 2"/>
          <p:cNvSpPr txBox="1">
            <a:spLocks/>
          </p:cNvSpPr>
          <p:nvPr/>
        </p:nvSpPr>
        <p:spPr>
          <a:xfrm>
            <a:off x="3520505" y="4587369"/>
            <a:ext cx="6317004" cy="711517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>
              <a:buClr>
                <a:srgbClr val="000000"/>
              </a:buClr>
              <a:buSzPct val="100000"/>
            </a:pPr>
            <a:r>
              <a:rPr lang="it-IT" altLang="it-IT" sz="1600" b="1" dirty="0">
                <a:solidFill>
                  <a:srgbClr val="00235A"/>
                </a:solidFill>
                <a:latin typeface="+mn-lt"/>
                <a:ea typeface="+mn-ea"/>
                <a:cs typeface="+mn-cs"/>
              </a:rPr>
              <a:t>Rendere percorribile il sistema dei crediti formativi</a:t>
            </a:r>
            <a:r>
              <a:rPr lang="it-IT" altLang="it-IT" sz="1600" dirty="0">
                <a:solidFill>
                  <a:srgbClr val="00235A"/>
                </a:solidFill>
                <a:latin typeface="+mn-lt"/>
                <a:ea typeface="+mn-ea"/>
                <a:cs typeface="+mn-cs"/>
              </a:rPr>
              <a:t>, valorizzando le competenze acquisite, e garantire l’individuazione delle competenze acquisite in percorsi non formali ed informali</a:t>
            </a:r>
          </a:p>
        </p:txBody>
      </p:sp>
      <p:sp>
        <p:nvSpPr>
          <p:cNvPr id="9" name="Rettangolo 8"/>
          <p:cNvSpPr/>
          <p:nvPr/>
        </p:nvSpPr>
        <p:spPr>
          <a:xfrm>
            <a:off x="3492314" y="5587412"/>
            <a:ext cx="6936339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altLang="it-IT" sz="1600" b="1" dirty="0">
                <a:solidFill>
                  <a:srgbClr val="00235A"/>
                </a:solidFill>
              </a:rPr>
              <a:t>Favorire la programmazione dell’offerta formativa </a:t>
            </a:r>
            <a:r>
              <a:rPr lang="it-IT" altLang="it-IT" sz="1600" dirty="0">
                <a:solidFill>
                  <a:srgbClr val="00235A"/>
                </a:solidFill>
              </a:rPr>
              <a:t>collegata al mondo del lavoro</a:t>
            </a:r>
          </a:p>
        </p:txBody>
      </p:sp>
      <p:sp>
        <p:nvSpPr>
          <p:cNvPr id="14" name="Stella a 4 punte 13"/>
          <p:cNvSpPr/>
          <p:nvPr/>
        </p:nvSpPr>
        <p:spPr>
          <a:xfrm>
            <a:off x="3165227" y="2235515"/>
            <a:ext cx="251173" cy="271603"/>
          </a:xfrm>
          <a:prstGeom prst="star4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5" name="Stella a 4 punte 14"/>
          <p:cNvSpPr/>
          <p:nvPr/>
        </p:nvSpPr>
        <p:spPr>
          <a:xfrm>
            <a:off x="3166388" y="3407617"/>
            <a:ext cx="251173" cy="271603"/>
          </a:xfrm>
          <a:prstGeom prst="star4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6" name="Stella a 4 punte 15"/>
          <p:cNvSpPr/>
          <p:nvPr/>
        </p:nvSpPr>
        <p:spPr>
          <a:xfrm>
            <a:off x="3166389" y="4632420"/>
            <a:ext cx="251173" cy="271603"/>
          </a:xfrm>
          <a:prstGeom prst="star4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7" name="Stella a 4 punte 16"/>
          <p:cNvSpPr/>
          <p:nvPr/>
        </p:nvSpPr>
        <p:spPr>
          <a:xfrm>
            <a:off x="3166389" y="5620887"/>
            <a:ext cx="251173" cy="271603"/>
          </a:xfrm>
          <a:prstGeom prst="star4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810477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3" descr="ppt_2018_C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2518" y="0"/>
            <a:ext cx="9144000" cy="6858000"/>
          </a:xfrm>
          <a:prstGeom prst="rect">
            <a:avLst/>
          </a:prstGeom>
        </p:spPr>
      </p:pic>
      <p:pic>
        <p:nvPicPr>
          <p:cNvPr id="5" name="Immagin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56496" y="1180478"/>
            <a:ext cx="2331202" cy="19241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ttangolo 5"/>
          <p:cNvSpPr/>
          <p:nvPr/>
        </p:nvSpPr>
        <p:spPr>
          <a:xfrm>
            <a:off x="4561437" y="1182497"/>
            <a:ext cx="290616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1000"/>
              </a:spcBef>
            </a:pPr>
            <a:r>
              <a:rPr lang="it-IT" altLang="it-IT" sz="2400" dirty="0" smtClean="0">
                <a:solidFill>
                  <a:srgbClr val="FE9E0C"/>
                </a:solidFill>
              </a:rPr>
              <a:t>I Gruppi di lavoro</a:t>
            </a:r>
            <a:endParaRPr lang="it-IT" sz="2400" dirty="0">
              <a:solidFill>
                <a:srgbClr val="FE9E0C"/>
              </a:solidFill>
            </a:endParaRPr>
          </a:p>
        </p:txBody>
      </p:sp>
      <p:sp>
        <p:nvSpPr>
          <p:cNvPr id="7" name="Rettangolo 6"/>
          <p:cNvSpPr/>
          <p:nvPr/>
        </p:nvSpPr>
        <p:spPr>
          <a:xfrm>
            <a:off x="2822668" y="2230956"/>
            <a:ext cx="501964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altLang="it-IT" sz="1600" kern="0" dirty="0" smtClean="0">
                <a:solidFill>
                  <a:srgbClr val="002060"/>
                </a:solidFill>
                <a:latin typeface="Calibri (corpo)"/>
              </a:rPr>
              <a:t>GRUPPO TECNICO </a:t>
            </a:r>
          </a:p>
          <a:p>
            <a:r>
              <a:rPr lang="it-IT" altLang="it-IT" sz="1600" kern="0" dirty="0" smtClean="0">
                <a:solidFill>
                  <a:srgbClr val="002060"/>
                </a:solidFill>
                <a:latin typeface="Calibri (corpo)"/>
              </a:rPr>
              <a:t>presso il Ministero del Lavoro e delle Politiche Sociali </a:t>
            </a:r>
            <a:endParaRPr lang="it-IT" sz="1600" dirty="0">
              <a:latin typeface="Calibri (corpo)"/>
            </a:endParaRPr>
          </a:p>
        </p:txBody>
      </p:sp>
      <p:sp>
        <p:nvSpPr>
          <p:cNvPr id="8" name="Rettangolo 7"/>
          <p:cNvSpPr/>
          <p:nvPr/>
        </p:nvSpPr>
        <p:spPr>
          <a:xfrm>
            <a:off x="2677812" y="3077379"/>
            <a:ext cx="7434909" cy="11310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1350" kern="0" dirty="0" smtClean="0">
                <a:solidFill>
                  <a:srgbClr val="002060"/>
                </a:solidFill>
                <a:latin typeface="Calibri (corpo)"/>
                <a:ea typeface="+mj-ea"/>
                <a:cs typeface="+mj-cs"/>
              </a:rPr>
              <a:t>è istituito </a:t>
            </a:r>
            <a:r>
              <a:rPr lang="it-IT" sz="1350" kern="0" dirty="0">
                <a:solidFill>
                  <a:srgbClr val="002060"/>
                </a:solidFill>
                <a:latin typeface="Calibri (corpo)"/>
                <a:ea typeface="+mj-ea"/>
                <a:cs typeface="+mj-cs"/>
              </a:rPr>
              <a:t>ai sensi del </a:t>
            </a:r>
            <a:r>
              <a:rPr lang="it-IT" sz="1350" b="1" kern="0" dirty="0">
                <a:solidFill>
                  <a:srgbClr val="002060"/>
                </a:solidFill>
                <a:latin typeface="Calibri (corpo)"/>
                <a:ea typeface="+mj-ea"/>
                <a:cs typeface="+mj-cs"/>
              </a:rPr>
              <a:t>Decreto Interministeriale del 30 giugno 2015</a:t>
            </a:r>
            <a:r>
              <a:rPr lang="it-IT" sz="1350" kern="0" dirty="0">
                <a:solidFill>
                  <a:srgbClr val="002060"/>
                </a:solidFill>
                <a:latin typeface="Calibri (corpo)"/>
                <a:ea typeface="+mj-ea"/>
                <a:cs typeface="+mj-cs"/>
              </a:rPr>
              <a:t>, art.9, </a:t>
            </a:r>
            <a:r>
              <a:rPr lang="it-IT" sz="1350" kern="0" dirty="0" smtClean="0">
                <a:solidFill>
                  <a:srgbClr val="002060"/>
                </a:solidFill>
                <a:latin typeface="Calibri (corpo)"/>
                <a:ea typeface="+mj-ea"/>
                <a:cs typeface="+mj-cs"/>
              </a:rPr>
              <a:t>comma 1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1350" kern="0" dirty="0" smtClean="0">
                <a:solidFill>
                  <a:srgbClr val="002060"/>
                </a:solidFill>
                <a:latin typeface="Calibri (corpo)"/>
                <a:ea typeface="+mj-ea"/>
                <a:cs typeface="+mj-cs"/>
              </a:rPr>
              <a:t>provvede </a:t>
            </a:r>
            <a:r>
              <a:rPr lang="it-IT" sz="1350" kern="0" dirty="0">
                <a:solidFill>
                  <a:srgbClr val="002060"/>
                </a:solidFill>
                <a:latin typeface="Calibri (corpo)"/>
                <a:ea typeface="+mj-ea"/>
                <a:cs typeface="+mj-cs"/>
              </a:rPr>
              <a:t>alla manutenzione del Quadro di riferimento nazionale delle qualificazioni regionali (QNQR</a:t>
            </a:r>
            <a:r>
              <a:rPr lang="it-IT" sz="1350" kern="0" dirty="0" smtClean="0">
                <a:solidFill>
                  <a:srgbClr val="002060"/>
                </a:solidFill>
                <a:latin typeface="Calibri (corpo)"/>
                <a:ea typeface="+mj-ea"/>
                <a:cs typeface="+mj-cs"/>
              </a:rPr>
              <a:t>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1350" kern="0" dirty="0">
                <a:solidFill>
                  <a:srgbClr val="002060"/>
                </a:solidFill>
                <a:latin typeface="Calibri (corpo)"/>
                <a:ea typeface="+mj-ea"/>
                <a:cs typeface="+mj-cs"/>
              </a:rPr>
              <a:t>è</a:t>
            </a:r>
            <a:r>
              <a:rPr lang="it-IT" sz="1350" kern="0" dirty="0" smtClean="0">
                <a:solidFill>
                  <a:srgbClr val="002060"/>
                </a:solidFill>
                <a:latin typeface="Calibri (corpo)"/>
                <a:ea typeface="+mj-ea"/>
                <a:cs typeface="+mj-cs"/>
              </a:rPr>
              <a:t> composto da rappresentanti di MLPS, MIUR, DPE, Regioni e Province autonome con il supporto operativo e tecnico – scientifico di ANPAL, INAPP e Tecnostruttura</a:t>
            </a:r>
          </a:p>
        </p:txBody>
      </p:sp>
      <p:sp>
        <p:nvSpPr>
          <p:cNvPr id="9" name="Rettangolo 8"/>
          <p:cNvSpPr/>
          <p:nvPr/>
        </p:nvSpPr>
        <p:spPr>
          <a:xfrm>
            <a:off x="2931310" y="4541616"/>
            <a:ext cx="662588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altLang="it-IT" sz="1600" kern="0" dirty="0">
                <a:solidFill>
                  <a:srgbClr val="002060"/>
                </a:solidFill>
                <a:latin typeface="Calibri (corpo)"/>
              </a:rPr>
              <a:t>GRUPPO CERTIFICAZIONE COMPETENZE </a:t>
            </a:r>
          </a:p>
          <a:p>
            <a:r>
              <a:rPr lang="it-IT" altLang="it-IT" sz="1600" kern="0" dirty="0">
                <a:solidFill>
                  <a:srgbClr val="002060"/>
                </a:solidFill>
                <a:latin typeface="Calibri (corpo)"/>
              </a:rPr>
              <a:t>presso Tecnostruttura </a:t>
            </a:r>
            <a:endParaRPr lang="it-IT" sz="1600" kern="0" dirty="0">
              <a:solidFill>
                <a:srgbClr val="002060"/>
              </a:solidFill>
              <a:latin typeface="Calibri (corpo)"/>
            </a:endParaRPr>
          </a:p>
        </p:txBody>
      </p:sp>
      <p:sp>
        <p:nvSpPr>
          <p:cNvPr id="10" name="Rettangolo 9"/>
          <p:cNvSpPr/>
          <p:nvPr/>
        </p:nvSpPr>
        <p:spPr>
          <a:xfrm>
            <a:off x="2740323" y="5238167"/>
            <a:ext cx="7309886" cy="11310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it-IT" sz="1350" kern="0" dirty="0" smtClean="0">
                <a:solidFill>
                  <a:srgbClr val="002060"/>
                </a:solidFill>
                <a:latin typeface="Calibri (corpo)"/>
                <a:ea typeface="+mj-ea"/>
                <a:cs typeface="+mj-cs"/>
              </a:rPr>
              <a:t>è riconosciuto dal Regolamento interno del Gruppo Tecnico presso il MLPS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it-IT" sz="1350" kern="0" dirty="0" smtClean="0">
                <a:solidFill>
                  <a:srgbClr val="002060"/>
                </a:solidFill>
                <a:latin typeface="Calibri (corpo)"/>
                <a:ea typeface="+mj-ea"/>
                <a:cs typeface="+mj-cs"/>
              </a:rPr>
              <a:t>provvede al lavoro istruttorio per realizzare il percorso di costruzione del QNQR tracciato nel </a:t>
            </a:r>
            <a:r>
              <a:rPr lang="it-IT" sz="1350" b="1" kern="0" dirty="0" smtClean="0">
                <a:solidFill>
                  <a:srgbClr val="002060"/>
                </a:solidFill>
                <a:latin typeface="Calibri (corpo)"/>
                <a:ea typeface="+mj-ea"/>
                <a:cs typeface="+mj-cs"/>
              </a:rPr>
              <a:t>DIM 30 giugno 2015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it-IT" sz="1350" kern="0" dirty="0" smtClean="0">
                <a:solidFill>
                  <a:srgbClr val="002060"/>
                </a:solidFill>
                <a:latin typeface="Calibri (corpo)"/>
                <a:ea typeface="+mj-ea"/>
                <a:cs typeface="+mj-cs"/>
              </a:rPr>
              <a:t>è composto da rappresentanti di MLPS, Regioni e Province autonome con il supporto tecnico di ANPAL, INAPP e Tecnostruttura</a:t>
            </a:r>
            <a:endParaRPr lang="it-IT" sz="1350" kern="0" dirty="0">
              <a:solidFill>
                <a:srgbClr val="002060"/>
              </a:solidFill>
              <a:latin typeface="Calibri (corpo)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40631001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3" descr="ppt_2018_C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8733" y="0"/>
            <a:ext cx="9144000" cy="6858000"/>
          </a:xfrm>
          <a:prstGeom prst="rect">
            <a:avLst/>
          </a:prstGeom>
        </p:spPr>
      </p:pic>
      <p:sp>
        <p:nvSpPr>
          <p:cNvPr id="5" name="Rettangolo 4"/>
          <p:cNvSpPr/>
          <p:nvPr/>
        </p:nvSpPr>
        <p:spPr>
          <a:xfrm>
            <a:off x="3320250" y="1071095"/>
            <a:ext cx="6106672" cy="36747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70000"/>
              </a:lnSpc>
              <a:defRPr/>
            </a:pPr>
            <a:r>
              <a:rPr lang="it-IT" altLang="it-IT" sz="2400" dirty="0">
                <a:solidFill>
                  <a:srgbClr val="FE9E0C"/>
                </a:solidFill>
              </a:rPr>
              <a:t>L’attività del Gruppo C</a:t>
            </a:r>
            <a:r>
              <a:rPr lang="it-IT" altLang="it-IT" sz="2400" dirty="0" smtClean="0">
                <a:solidFill>
                  <a:srgbClr val="FE9E0C"/>
                </a:solidFill>
              </a:rPr>
              <a:t>ertificazione </a:t>
            </a:r>
            <a:r>
              <a:rPr lang="it-IT" altLang="it-IT" sz="2400" dirty="0">
                <a:solidFill>
                  <a:srgbClr val="FE9E0C"/>
                </a:solidFill>
              </a:rPr>
              <a:t>C</a:t>
            </a:r>
            <a:r>
              <a:rPr lang="it-IT" altLang="it-IT" sz="2400" dirty="0" smtClean="0">
                <a:solidFill>
                  <a:srgbClr val="FE9E0C"/>
                </a:solidFill>
              </a:rPr>
              <a:t>ompetenze</a:t>
            </a:r>
            <a:endParaRPr lang="it-IT" altLang="it-IT" sz="2400" dirty="0">
              <a:solidFill>
                <a:srgbClr val="FE9E0C"/>
              </a:solidFill>
            </a:endParaRPr>
          </a:p>
        </p:txBody>
      </p:sp>
      <p:sp>
        <p:nvSpPr>
          <p:cNvPr id="6" name="Rettangolo 5"/>
          <p:cNvSpPr/>
          <p:nvPr/>
        </p:nvSpPr>
        <p:spPr>
          <a:xfrm>
            <a:off x="2761307" y="2667994"/>
            <a:ext cx="281147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defRPr/>
            </a:pPr>
            <a:r>
              <a:rPr lang="it-IT" altLang="it-IT" sz="1600" b="1" dirty="0">
                <a:solidFill>
                  <a:srgbClr val="FF0000"/>
                </a:solidFill>
                <a:latin typeface="Calibri (corpo)"/>
              </a:rPr>
              <a:t>COSTRUZIONE DEL QNQR</a:t>
            </a:r>
            <a:endParaRPr lang="it-IT" sz="1600" b="1" dirty="0">
              <a:solidFill>
                <a:srgbClr val="FF0000"/>
              </a:solidFill>
              <a:latin typeface="Calibri (corpo)"/>
            </a:endParaRPr>
          </a:p>
        </p:txBody>
      </p:sp>
      <p:sp>
        <p:nvSpPr>
          <p:cNvPr id="7" name="Rettangolo 6"/>
          <p:cNvSpPr/>
          <p:nvPr/>
        </p:nvSpPr>
        <p:spPr>
          <a:xfrm>
            <a:off x="2761307" y="3068806"/>
            <a:ext cx="7206404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Tx/>
              <a:buChar char="-"/>
              <a:defRPr/>
            </a:pPr>
            <a:r>
              <a:rPr lang="it-IT" altLang="it-IT" sz="1600" dirty="0" smtClean="0">
                <a:solidFill>
                  <a:srgbClr val="002060"/>
                </a:solidFill>
                <a:latin typeface="Calibri (corpo)"/>
              </a:rPr>
              <a:t>manutenere </a:t>
            </a:r>
            <a:r>
              <a:rPr lang="it-IT" altLang="it-IT" sz="1600" dirty="0">
                <a:solidFill>
                  <a:srgbClr val="002060"/>
                </a:solidFill>
                <a:latin typeface="Calibri (corpo)"/>
              </a:rPr>
              <a:t>e aggiornare il </a:t>
            </a:r>
            <a:r>
              <a:rPr lang="it-IT" altLang="it-IT" sz="1600" dirty="0" smtClean="0">
                <a:solidFill>
                  <a:srgbClr val="002060"/>
                </a:solidFill>
                <a:latin typeface="Calibri (corpo)"/>
              </a:rPr>
              <a:t>QNQR </a:t>
            </a:r>
          </a:p>
          <a:p>
            <a:pPr marL="285750" indent="-285750" algn="just">
              <a:buFontTx/>
              <a:buChar char="-"/>
              <a:defRPr/>
            </a:pPr>
            <a:r>
              <a:rPr lang="it-IT" altLang="it-IT" sz="1600" dirty="0" smtClean="0">
                <a:solidFill>
                  <a:srgbClr val="002060"/>
                </a:solidFill>
                <a:latin typeface="Calibri (corpo)"/>
              </a:rPr>
              <a:t>verificare </a:t>
            </a:r>
            <a:r>
              <a:rPr lang="it-IT" altLang="it-IT" sz="1600" dirty="0">
                <a:solidFill>
                  <a:srgbClr val="002060"/>
                </a:solidFill>
                <a:latin typeface="Calibri (corpo)"/>
              </a:rPr>
              <a:t>la correttezza dell’associazione delle qualificazioni regionali alle ADA del </a:t>
            </a:r>
            <a:r>
              <a:rPr lang="it-IT" altLang="it-IT" sz="1600" dirty="0" smtClean="0">
                <a:solidFill>
                  <a:srgbClr val="002060"/>
                </a:solidFill>
                <a:latin typeface="Calibri (corpo)"/>
              </a:rPr>
              <a:t>QNQR</a:t>
            </a:r>
          </a:p>
          <a:p>
            <a:pPr marL="285750" indent="-285750" algn="just">
              <a:buFontTx/>
              <a:buChar char="-"/>
              <a:defRPr/>
            </a:pPr>
            <a:r>
              <a:rPr lang="it-IT" sz="1600" dirty="0" smtClean="0">
                <a:solidFill>
                  <a:srgbClr val="002060"/>
                </a:solidFill>
                <a:latin typeface="Calibri (corpo)"/>
              </a:rPr>
              <a:t>vagliare </a:t>
            </a:r>
            <a:r>
              <a:rPr lang="it-IT" sz="1600" dirty="0">
                <a:solidFill>
                  <a:srgbClr val="002060"/>
                </a:solidFill>
                <a:latin typeface="Calibri (corpo)"/>
              </a:rPr>
              <a:t>e validare le associazioni per rendere operativa l’automatica equivalenza delle </a:t>
            </a:r>
            <a:r>
              <a:rPr lang="it-IT" sz="1600" dirty="0" smtClean="0">
                <a:solidFill>
                  <a:srgbClr val="002060"/>
                </a:solidFill>
                <a:latin typeface="Calibri (corpo)"/>
              </a:rPr>
              <a:t>qualificazioni</a:t>
            </a:r>
            <a:endParaRPr lang="it-IT" sz="1600" dirty="0">
              <a:solidFill>
                <a:srgbClr val="002060"/>
              </a:solidFill>
              <a:latin typeface="Calibri (corpo)"/>
            </a:endParaRPr>
          </a:p>
        </p:txBody>
      </p:sp>
      <p:sp>
        <p:nvSpPr>
          <p:cNvPr id="8" name="Rettangolo 7"/>
          <p:cNvSpPr/>
          <p:nvPr/>
        </p:nvSpPr>
        <p:spPr>
          <a:xfrm>
            <a:off x="2841739" y="4869585"/>
            <a:ext cx="2451313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it-IT" altLang="it-IT" sz="1600" b="1" dirty="0">
                <a:solidFill>
                  <a:srgbClr val="00B0F0"/>
                </a:solidFill>
                <a:latin typeface="Calibri (corpo)"/>
              </a:rPr>
              <a:t>ELEMENTI DI SISTEMA</a:t>
            </a:r>
            <a:endParaRPr lang="it-IT" sz="1600" b="1" dirty="0">
              <a:solidFill>
                <a:srgbClr val="00B0F0"/>
              </a:solidFill>
              <a:latin typeface="Calibri (corpo)"/>
            </a:endParaRPr>
          </a:p>
        </p:txBody>
      </p:sp>
      <p:sp>
        <p:nvSpPr>
          <p:cNvPr id="9" name="Rettangolo 8"/>
          <p:cNvSpPr/>
          <p:nvPr/>
        </p:nvSpPr>
        <p:spPr>
          <a:xfrm>
            <a:off x="2770384" y="5324846"/>
            <a:ext cx="720640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 algn="just">
              <a:buFontTx/>
              <a:buChar char="-"/>
              <a:defRPr/>
            </a:pPr>
            <a:r>
              <a:rPr lang="it-IT" altLang="it-IT" sz="1600" dirty="0" smtClean="0">
                <a:solidFill>
                  <a:srgbClr val="002060"/>
                </a:solidFill>
                <a:latin typeface="Calibri (corpo)"/>
              </a:rPr>
              <a:t>mettere </a:t>
            </a:r>
            <a:r>
              <a:rPr lang="it-IT" altLang="it-IT" sz="1600" dirty="0">
                <a:solidFill>
                  <a:srgbClr val="002060"/>
                </a:solidFill>
                <a:latin typeface="Calibri (corpo)"/>
              </a:rPr>
              <a:t>a fattor comune le esperienze </a:t>
            </a:r>
            <a:r>
              <a:rPr lang="it-IT" altLang="it-IT" sz="1600" dirty="0" smtClean="0">
                <a:solidFill>
                  <a:srgbClr val="002060"/>
                </a:solidFill>
                <a:latin typeface="Calibri (corpo)"/>
              </a:rPr>
              <a:t>territoriali</a:t>
            </a:r>
          </a:p>
          <a:p>
            <a:pPr marL="285750" lvl="0" indent="-285750" algn="just">
              <a:buFontTx/>
              <a:buChar char="-"/>
              <a:defRPr/>
            </a:pPr>
            <a:r>
              <a:rPr lang="it-IT" altLang="it-IT" sz="1600" dirty="0" smtClean="0">
                <a:solidFill>
                  <a:srgbClr val="002060"/>
                </a:solidFill>
                <a:latin typeface="Calibri (corpo)"/>
              </a:rPr>
              <a:t>analizzare </a:t>
            </a:r>
            <a:r>
              <a:rPr lang="it-IT" altLang="it-IT" sz="1600" dirty="0">
                <a:solidFill>
                  <a:srgbClr val="002060"/>
                </a:solidFill>
                <a:latin typeface="Calibri (corpo)"/>
              </a:rPr>
              <a:t>e approfondire le questioni applicative delle procedure di individuazione </a:t>
            </a:r>
            <a:r>
              <a:rPr lang="it-IT" altLang="it-IT" sz="1600" dirty="0" smtClean="0">
                <a:solidFill>
                  <a:srgbClr val="002060"/>
                </a:solidFill>
                <a:latin typeface="Calibri (corpo)"/>
              </a:rPr>
              <a:t>validazione e </a:t>
            </a:r>
            <a:r>
              <a:rPr lang="it-IT" altLang="it-IT" sz="1600" dirty="0">
                <a:solidFill>
                  <a:srgbClr val="002060"/>
                </a:solidFill>
                <a:latin typeface="Calibri (corpo)"/>
              </a:rPr>
              <a:t>certificazione delle </a:t>
            </a:r>
            <a:r>
              <a:rPr lang="it-IT" altLang="it-IT" sz="1600" dirty="0" smtClean="0">
                <a:solidFill>
                  <a:srgbClr val="002060"/>
                </a:solidFill>
                <a:latin typeface="Calibri (corpo)"/>
              </a:rPr>
              <a:t>competenze</a:t>
            </a:r>
            <a:endParaRPr lang="it-IT" altLang="it-IT" sz="1600" dirty="0">
              <a:solidFill>
                <a:srgbClr val="002060"/>
              </a:solidFill>
              <a:latin typeface="Calibri (corpo)"/>
            </a:endParaRPr>
          </a:p>
        </p:txBody>
      </p:sp>
      <p:sp>
        <p:nvSpPr>
          <p:cNvPr id="10" name="Rettangolo 9"/>
          <p:cNvSpPr/>
          <p:nvPr/>
        </p:nvSpPr>
        <p:spPr>
          <a:xfrm>
            <a:off x="2761307" y="1837414"/>
            <a:ext cx="720640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it-IT" altLang="it-IT" sz="1600" dirty="0" smtClean="0">
                <a:solidFill>
                  <a:srgbClr val="002060"/>
                </a:solidFill>
                <a:latin typeface="Calibri (corpo)"/>
              </a:rPr>
              <a:t>Gli ambiti di operatività dell’attività del Gruppo Certificazione Competenze sono due:</a:t>
            </a:r>
            <a:endParaRPr lang="it-IT" altLang="it-IT" sz="1600" dirty="0">
              <a:solidFill>
                <a:srgbClr val="002060"/>
              </a:solidFill>
              <a:latin typeface="Calibri (corpo)"/>
            </a:endParaRPr>
          </a:p>
        </p:txBody>
      </p:sp>
    </p:spTree>
    <p:extLst>
      <p:ext uri="{BB962C8B-B14F-4D97-AF65-F5344CB8AC3E}">
        <p14:creationId xmlns:p14="http://schemas.microsoft.com/office/powerpoint/2010/main" val="22358806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3" descr="ppt_2018_C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7252" y="-16519"/>
            <a:ext cx="9144000" cy="6858000"/>
          </a:xfrm>
          <a:prstGeom prst="rect">
            <a:avLst/>
          </a:prstGeom>
        </p:spPr>
      </p:pic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4146485" y="1079705"/>
            <a:ext cx="4345890" cy="533400"/>
          </a:xfrm>
          <a:prstGeom prst="rect">
            <a:avLst/>
          </a:prstGeom>
          <a:solidFill>
            <a:schemeClr val="bg1"/>
          </a:solidFill>
          <a:ln>
            <a:noFill/>
            <a:miter lim="800000"/>
            <a:headEnd/>
            <a:tailEnd/>
          </a:ln>
          <a:effectLst/>
        </p:spPr>
        <p:txBody>
          <a:bodyPr anchor="ctr"/>
          <a:lstStyle>
            <a:lvl1pPr algn="l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235A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235A"/>
                </a:solidFill>
                <a:latin typeface="Arial" charset="0"/>
              </a:defRPr>
            </a:lvl2pPr>
            <a:lvl3pPr algn="l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235A"/>
                </a:solidFill>
                <a:latin typeface="Arial" charset="0"/>
              </a:defRPr>
            </a:lvl3pPr>
            <a:lvl4pPr algn="l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235A"/>
                </a:solidFill>
                <a:latin typeface="Arial" charset="0"/>
              </a:defRPr>
            </a:lvl4pPr>
            <a:lvl5pPr algn="l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235A"/>
                </a:solidFill>
                <a:latin typeface="Arial" charset="0"/>
              </a:defRPr>
            </a:lvl5pPr>
            <a:lvl6pPr marL="457200" algn="l" rtl="0" fontAlgn="base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235A"/>
                </a:solidFill>
                <a:latin typeface="Arial" charset="0"/>
              </a:defRPr>
            </a:lvl6pPr>
            <a:lvl7pPr marL="914400" algn="l" rtl="0" fontAlgn="base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235A"/>
                </a:solidFill>
                <a:latin typeface="Arial" charset="0"/>
              </a:defRPr>
            </a:lvl7pPr>
            <a:lvl8pPr marL="1371600" algn="l" rtl="0" fontAlgn="base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235A"/>
                </a:solidFill>
                <a:latin typeface="Arial" charset="0"/>
              </a:defRPr>
            </a:lvl8pPr>
            <a:lvl9pPr marL="1828800" algn="l" rtl="0" fontAlgn="base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235A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r>
              <a:rPr lang="it-IT" altLang="it-IT" b="0" dirty="0">
                <a:solidFill>
                  <a:srgbClr val="FE9E0C"/>
                </a:solidFill>
                <a:latin typeface="+mn-lt"/>
                <a:ea typeface="+mn-ea"/>
                <a:cs typeface="+mn-cs"/>
              </a:rPr>
              <a:t>La funzione del QNQR </a:t>
            </a:r>
          </a:p>
        </p:txBody>
      </p:sp>
      <p:pic>
        <p:nvPicPr>
          <p:cNvPr id="8" name="Immagin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64702" y="3369254"/>
            <a:ext cx="2109456" cy="13934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ettangolo 8"/>
          <p:cNvSpPr/>
          <p:nvPr/>
        </p:nvSpPr>
        <p:spPr>
          <a:xfrm>
            <a:off x="2788467" y="1460433"/>
            <a:ext cx="720656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it-IT" altLang="it-IT" sz="1600" dirty="0">
                <a:solidFill>
                  <a:srgbClr val="002060"/>
                </a:solidFill>
                <a:latin typeface="Calibri (corpo)"/>
              </a:rPr>
              <a:t>Il </a:t>
            </a:r>
            <a:r>
              <a:rPr lang="it-IT" altLang="it-IT" sz="1600" dirty="0" smtClean="0">
                <a:solidFill>
                  <a:srgbClr val="002060"/>
                </a:solidFill>
                <a:latin typeface="Calibri (corpo)"/>
              </a:rPr>
              <a:t>QNQR è una sezione dell’Atlante del Lavoro e delle Qualificazioni, consultabile on line all’indirizzo </a:t>
            </a:r>
            <a:r>
              <a:rPr lang="it-IT" altLang="it-IT" sz="1600" dirty="0">
                <a:solidFill>
                  <a:srgbClr val="002060"/>
                </a:solidFill>
                <a:latin typeface="Calibri (corpo)"/>
                <a:hlinkClick r:id="rId4"/>
              </a:rPr>
              <a:t>http://atlantelavoro.inapp.org</a:t>
            </a:r>
            <a:r>
              <a:rPr lang="it-IT" altLang="it-IT" sz="1600" dirty="0" smtClean="0">
                <a:solidFill>
                  <a:srgbClr val="002060"/>
                </a:solidFill>
                <a:latin typeface="Calibri (corpo)"/>
                <a:hlinkClick r:id="rId4"/>
              </a:rPr>
              <a:t>/</a:t>
            </a:r>
            <a:endParaRPr lang="it-IT" altLang="it-IT" sz="1600" dirty="0" smtClean="0">
              <a:solidFill>
                <a:srgbClr val="002060"/>
              </a:solidFill>
              <a:latin typeface="Calibri (corpo)"/>
            </a:endParaRPr>
          </a:p>
        </p:txBody>
      </p:sp>
      <p:sp>
        <p:nvSpPr>
          <p:cNvPr id="10" name="Rettangolo 9"/>
          <p:cNvSpPr/>
          <p:nvPr/>
        </p:nvSpPr>
        <p:spPr>
          <a:xfrm>
            <a:off x="2716150" y="2968373"/>
            <a:ext cx="720656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it-IT" altLang="it-IT" sz="1400" dirty="0">
                <a:solidFill>
                  <a:srgbClr val="002060"/>
                </a:solidFill>
                <a:latin typeface="Calibri (corpo)"/>
              </a:rPr>
              <a:t>E’ lo strumento che consente di </a:t>
            </a:r>
            <a:r>
              <a:rPr lang="it-IT" altLang="it-IT" sz="1400" b="1" dirty="0">
                <a:solidFill>
                  <a:srgbClr val="FF6600"/>
                </a:solidFill>
                <a:latin typeface="Calibri (corpo)"/>
              </a:rPr>
              <a:t>correlare</a:t>
            </a:r>
            <a:r>
              <a:rPr lang="it-IT" altLang="it-IT" sz="1400" dirty="0">
                <a:solidFill>
                  <a:srgbClr val="000066"/>
                </a:solidFill>
                <a:latin typeface="Calibri (corpo)"/>
              </a:rPr>
              <a:t> </a:t>
            </a:r>
            <a:r>
              <a:rPr lang="it-IT" altLang="it-IT" sz="1400" dirty="0">
                <a:solidFill>
                  <a:srgbClr val="002060"/>
                </a:solidFill>
                <a:latin typeface="Calibri (corpo)"/>
              </a:rPr>
              <a:t>tra loro le qualificazioni </a:t>
            </a:r>
            <a:r>
              <a:rPr lang="it-IT" altLang="it-IT" sz="1400" dirty="0" smtClean="0">
                <a:solidFill>
                  <a:srgbClr val="002060"/>
                </a:solidFill>
                <a:latin typeface="Calibri (corpo)"/>
              </a:rPr>
              <a:t>regionali e rende </a:t>
            </a:r>
            <a:r>
              <a:rPr lang="it-IT" altLang="it-IT" sz="1400" dirty="0">
                <a:solidFill>
                  <a:srgbClr val="002060"/>
                </a:solidFill>
                <a:latin typeface="Calibri (corpo)"/>
              </a:rPr>
              <a:t>possibile</a:t>
            </a:r>
            <a:r>
              <a:rPr lang="it-IT" altLang="it-IT" sz="1400" dirty="0" smtClean="0">
                <a:solidFill>
                  <a:srgbClr val="002060"/>
                </a:solidFill>
                <a:latin typeface="Calibri (corpo)"/>
              </a:rPr>
              <a:t>:</a:t>
            </a:r>
          </a:p>
          <a:p>
            <a:pPr algn="just"/>
            <a:endParaRPr lang="it-IT" altLang="it-IT" sz="1400" dirty="0" smtClean="0">
              <a:solidFill>
                <a:srgbClr val="002060"/>
              </a:solidFill>
              <a:latin typeface="Calibri (corpo)"/>
            </a:endParaRPr>
          </a:p>
          <a:p>
            <a:pPr algn="just"/>
            <a:endParaRPr lang="it-IT" altLang="it-IT" sz="1400" dirty="0">
              <a:solidFill>
                <a:srgbClr val="002060"/>
              </a:solidFill>
              <a:latin typeface="Calibri (corpo)"/>
            </a:endParaRPr>
          </a:p>
          <a:p>
            <a:pPr algn="just"/>
            <a:endParaRPr lang="it-IT" altLang="it-IT" sz="1400" dirty="0" smtClean="0">
              <a:solidFill>
                <a:srgbClr val="002060"/>
              </a:solidFill>
              <a:latin typeface="Calibri (corpo)"/>
            </a:endParaRPr>
          </a:p>
          <a:p>
            <a:pPr algn="just"/>
            <a:endParaRPr lang="it-IT" altLang="it-IT" sz="1400" dirty="0">
              <a:solidFill>
                <a:srgbClr val="002060"/>
              </a:solidFill>
              <a:latin typeface="Calibri (corpo)"/>
            </a:endParaRPr>
          </a:p>
          <a:p>
            <a:pPr algn="just"/>
            <a:endParaRPr lang="it-IT" altLang="it-IT" sz="1400" dirty="0" smtClean="0">
              <a:solidFill>
                <a:srgbClr val="002060"/>
              </a:solidFill>
              <a:latin typeface="Calibri (corpo)"/>
            </a:endParaRPr>
          </a:p>
          <a:p>
            <a:pPr algn="just"/>
            <a:endParaRPr lang="it-IT" altLang="it-IT" sz="1400" dirty="0" smtClean="0">
              <a:solidFill>
                <a:srgbClr val="002060"/>
              </a:solidFill>
              <a:latin typeface="Calibri (corpo)"/>
            </a:endParaRPr>
          </a:p>
          <a:p>
            <a:pPr algn="just"/>
            <a:endParaRPr lang="it-IT" altLang="it-IT" sz="1400" dirty="0">
              <a:solidFill>
                <a:srgbClr val="002060"/>
              </a:solidFill>
              <a:latin typeface="Calibri (corpo)"/>
            </a:endParaRPr>
          </a:p>
          <a:p>
            <a:pPr algn="just"/>
            <a:r>
              <a:rPr lang="it-IT" altLang="it-IT" sz="1400" dirty="0" smtClean="0">
                <a:solidFill>
                  <a:srgbClr val="002060"/>
                </a:solidFill>
                <a:latin typeface="Calibri (corpo)"/>
              </a:rPr>
              <a:t>- verificare e, </a:t>
            </a:r>
            <a:r>
              <a:rPr lang="it-IT" altLang="it-IT" sz="1400" dirty="0">
                <a:solidFill>
                  <a:srgbClr val="002060"/>
                </a:solidFill>
                <a:latin typeface="Calibri (corpo)"/>
              </a:rPr>
              <a:t>in termini </a:t>
            </a:r>
            <a:r>
              <a:rPr lang="it-IT" altLang="it-IT" sz="1400" dirty="0" smtClean="0">
                <a:solidFill>
                  <a:srgbClr val="002060"/>
                </a:solidFill>
                <a:latin typeface="Calibri (corpo)"/>
              </a:rPr>
              <a:t>di </a:t>
            </a:r>
            <a:r>
              <a:rPr lang="it-IT" altLang="it-IT" sz="1400" dirty="0">
                <a:solidFill>
                  <a:srgbClr val="002060"/>
                </a:solidFill>
                <a:latin typeface="Calibri (corpo)"/>
              </a:rPr>
              <a:t>competenze che presidiano le stesse attività di </a:t>
            </a:r>
            <a:r>
              <a:rPr lang="it-IT" altLang="it-IT" sz="1400" dirty="0" smtClean="0">
                <a:solidFill>
                  <a:srgbClr val="002060"/>
                </a:solidFill>
                <a:latin typeface="Calibri (corpo)"/>
              </a:rPr>
              <a:t>lavoro</a:t>
            </a:r>
            <a:r>
              <a:rPr lang="it-IT" altLang="it-IT" sz="1400" dirty="0">
                <a:solidFill>
                  <a:srgbClr val="002060"/>
                </a:solidFill>
                <a:latin typeface="Calibri (corpo)"/>
              </a:rPr>
              <a:t>, mettere a </a:t>
            </a:r>
            <a:r>
              <a:rPr lang="it-IT" altLang="it-IT" sz="1400" dirty="0" smtClean="0">
                <a:solidFill>
                  <a:srgbClr val="002060"/>
                </a:solidFill>
                <a:latin typeface="Calibri (corpo)"/>
              </a:rPr>
              <a:t>confronto i </a:t>
            </a:r>
            <a:r>
              <a:rPr lang="it-IT" altLang="it-IT" sz="1400" dirty="0">
                <a:solidFill>
                  <a:srgbClr val="002060"/>
                </a:solidFill>
                <a:latin typeface="Calibri (corpo)"/>
              </a:rPr>
              <a:t>contenuti professionali (competenze e profili) descritti nei diversi Repertori </a:t>
            </a:r>
            <a:r>
              <a:rPr lang="it-IT" altLang="it-IT" sz="1400" dirty="0" smtClean="0">
                <a:solidFill>
                  <a:srgbClr val="002060"/>
                </a:solidFill>
                <a:latin typeface="Calibri (corpo)"/>
              </a:rPr>
              <a:t>regionali</a:t>
            </a:r>
            <a:endParaRPr lang="it-IT" altLang="it-IT" sz="1400" dirty="0">
              <a:solidFill>
                <a:srgbClr val="002060"/>
              </a:solidFill>
              <a:latin typeface="Calibri (corpo)"/>
            </a:endParaRPr>
          </a:p>
          <a:p>
            <a:pPr algn="just"/>
            <a:endParaRPr lang="it-IT" altLang="it-IT" sz="1400" dirty="0">
              <a:solidFill>
                <a:srgbClr val="002060"/>
              </a:solidFill>
              <a:latin typeface="Calibri (corpo)"/>
            </a:endParaRPr>
          </a:p>
          <a:p>
            <a:pPr algn="just"/>
            <a:r>
              <a:rPr lang="it-IT" altLang="it-IT" sz="1400" dirty="0" smtClean="0">
                <a:solidFill>
                  <a:srgbClr val="002060"/>
                </a:solidFill>
                <a:latin typeface="Calibri (corpo)"/>
              </a:rPr>
              <a:t>- rendere </a:t>
            </a:r>
            <a:r>
              <a:rPr lang="it-IT" altLang="it-IT" sz="1400" dirty="0">
                <a:solidFill>
                  <a:srgbClr val="002060"/>
                </a:solidFill>
                <a:latin typeface="Calibri (corpo)"/>
              </a:rPr>
              <a:t>leggibili e riconoscibili i contenuti professionali sulla base di una comune rappresentazione del </a:t>
            </a:r>
            <a:r>
              <a:rPr lang="it-IT" altLang="it-IT" sz="1400" dirty="0" smtClean="0">
                <a:solidFill>
                  <a:srgbClr val="002060"/>
                </a:solidFill>
                <a:latin typeface="Calibri (corpo)"/>
              </a:rPr>
              <a:t>lavoro</a:t>
            </a:r>
            <a:endParaRPr lang="it-IT" altLang="it-IT" sz="1400" dirty="0">
              <a:solidFill>
                <a:srgbClr val="002060"/>
              </a:solidFill>
              <a:latin typeface="Calibri (corpo)"/>
            </a:endParaRPr>
          </a:p>
          <a:p>
            <a:pPr algn="just"/>
            <a:endParaRPr lang="it-IT" altLang="it-IT" sz="1400" dirty="0">
              <a:solidFill>
                <a:srgbClr val="002060"/>
              </a:solidFill>
              <a:latin typeface="Calibri (corpo)"/>
            </a:endParaRPr>
          </a:p>
          <a:p>
            <a:pPr algn="just"/>
            <a:r>
              <a:rPr lang="it-IT" altLang="it-IT" sz="1400" dirty="0" smtClean="0">
                <a:solidFill>
                  <a:srgbClr val="002060"/>
                </a:solidFill>
                <a:latin typeface="Calibri (corpo)"/>
              </a:rPr>
              <a:t>- disporre </a:t>
            </a:r>
            <a:r>
              <a:rPr lang="it-IT" altLang="it-IT" sz="1400" dirty="0">
                <a:solidFill>
                  <a:srgbClr val="002060"/>
                </a:solidFill>
                <a:latin typeface="Calibri (corpo)"/>
              </a:rPr>
              <a:t>di un parametro di prestazione professionale per costruire prove di valutazione </a:t>
            </a:r>
            <a:r>
              <a:rPr lang="it-IT" altLang="it-IT" sz="1400" dirty="0" smtClean="0">
                <a:solidFill>
                  <a:srgbClr val="002060"/>
                </a:solidFill>
                <a:latin typeface="Calibri (corpo)"/>
              </a:rPr>
              <a:t>congruenti</a:t>
            </a:r>
            <a:endParaRPr lang="it-IT" altLang="it-IT" sz="1400" dirty="0">
              <a:solidFill>
                <a:srgbClr val="002060"/>
              </a:solidFill>
              <a:latin typeface="Calibri (corpo)"/>
            </a:endParaRPr>
          </a:p>
        </p:txBody>
      </p:sp>
      <p:pic>
        <p:nvPicPr>
          <p:cNvPr id="11" name="Immagine 1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96865" y="2045208"/>
            <a:ext cx="5482169" cy="764647"/>
          </a:xfrm>
          <a:prstGeom prst="rect">
            <a:avLst/>
          </a:prstGeom>
        </p:spPr>
      </p:pic>
      <p:sp>
        <p:nvSpPr>
          <p:cNvPr id="12" name="Ovale 11"/>
          <p:cNvSpPr/>
          <p:nvPr/>
        </p:nvSpPr>
        <p:spPr>
          <a:xfrm>
            <a:off x="5681161" y="2401594"/>
            <a:ext cx="1113576" cy="602680"/>
          </a:xfrm>
          <a:prstGeom prst="ellipse">
            <a:avLst/>
          </a:prstGeom>
          <a:noFill/>
          <a:ln w="5715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1159406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474</TotalTime>
  <Words>1275</Words>
  <Application>Microsoft Office PowerPoint</Application>
  <PresentationFormat>Widescreen</PresentationFormat>
  <Paragraphs>121</Paragraphs>
  <Slides>14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14</vt:i4>
      </vt:variant>
    </vt:vector>
  </HeadingPairs>
  <TitlesOfParts>
    <vt:vector size="20" baseType="lpstr">
      <vt:lpstr>Arial</vt:lpstr>
      <vt:lpstr>Calibri</vt:lpstr>
      <vt:lpstr>Calibri (corpo)</vt:lpstr>
      <vt:lpstr>Calibri Light</vt:lpstr>
      <vt:lpstr>Wingdings</vt:lpstr>
      <vt:lpstr>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Roberta Giangiorgi</dc:creator>
  <cp:lastModifiedBy>Daniela Conte</cp:lastModifiedBy>
  <cp:revision>28</cp:revision>
  <cp:lastPrinted>2018-10-11T14:40:23Z</cp:lastPrinted>
  <dcterms:created xsi:type="dcterms:W3CDTF">2018-10-10T13:51:15Z</dcterms:created>
  <dcterms:modified xsi:type="dcterms:W3CDTF">2019-01-10T10:45:46Z</dcterms:modified>
</cp:coreProperties>
</file>