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4"/>
  </p:notesMasterIdLst>
  <p:handoutMasterIdLst>
    <p:handoutMasterId r:id="rId35"/>
  </p:handoutMasterIdLst>
  <p:sldIdLst>
    <p:sldId id="329" r:id="rId2"/>
    <p:sldId id="376" r:id="rId3"/>
    <p:sldId id="375" r:id="rId4"/>
    <p:sldId id="352" r:id="rId5"/>
    <p:sldId id="353" r:id="rId6"/>
    <p:sldId id="372" r:id="rId7"/>
    <p:sldId id="381" r:id="rId8"/>
    <p:sldId id="350" r:id="rId9"/>
    <p:sldId id="370" r:id="rId10"/>
    <p:sldId id="368" r:id="rId11"/>
    <p:sldId id="364" r:id="rId12"/>
    <p:sldId id="369" r:id="rId13"/>
    <p:sldId id="347" r:id="rId14"/>
    <p:sldId id="349" r:id="rId15"/>
    <p:sldId id="355" r:id="rId16"/>
    <p:sldId id="357" r:id="rId17"/>
    <p:sldId id="358" r:id="rId18"/>
    <p:sldId id="360" r:id="rId19"/>
    <p:sldId id="361" r:id="rId20"/>
    <p:sldId id="362" r:id="rId21"/>
    <p:sldId id="356" r:id="rId22"/>
    <p:sldId id="363" r:id="rId23"/>
    <p:sldId id="365" r:id="rId24"/>
    <p:sldId id="348" r:id="rId25"/>
    <p:sldId id="367" r:id="rId26"/>
    <p:sldId id="373" r:id="rId27"/>
    <p:sldId id="374" r:id="rId28"/>
    <p:sldId id="366" r:id="rId29"/>
    <p:sldId id="377" r:id="rId30"/>
    <p:sldId id="378" r:id="rId31"/>
    <p:sldId id="379" r:id="rId32"/>
    <p:sldId id="380" r:id="rId33"/>
  </p:sldIdLst>
  <p:sldSz cx="12192000" cy="6858000"/>
  <p:notesSz cx="6808788" cy="9940925"/>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zione predefinita" id="{5D84CC22-1AA4-4C23-B3FD-42C30CDD6F39}">
          <p14:sldIdLst>
            <p14:sldId id="329"/>
            <p14:sldId id="376"/>
            <p14:sldId id="375"/>
            <p14:sldId id="352"/>
            <p14:sldId id="353"/>
            <p14:sldId id="372"/>
            <p14:sldId id="381"/>
            <p14:sldId id="350"/>
            <p14:sldId id="370"/>
            <p14:sldId id="368"/>
            <p14:sldId id="364"/>
            <p14:sldId id="369"/>
            <p14:sldId id="347"/>
            <p14:sldId id="349"/>
            <p14:sldId id="355"/>
            <p14:sldId id="357"/>
            <p14:sldId id="358"/>
            <p14:sldId id="360"/>
            <p14:sldId id="361"/>
            <p14:sldId id="362"/>
            <p14:sldId id="356"/>
            <p14:sldId id="363"/>
            <p14:sldId id="365"/>
            <p14:sldId id="348"/>
            <p14:sldId id="367"/>
            <p14:sldId id="373"/>
            <p14:sldId id="374"/>
            <p14:sldId id="366"/>
            <p14:sldId id="377"/>
            <p14:sldId id="378"/>
            <p14:sldId id="379"/>
            <p14:sldId id="380"/>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ecilia Cellai" initials="CC" lastIdx="2" clrIdx="0">
    <p:extLst>
      <p:ext uri="{19B8F6BF-5375-455C-9EA6-DF929625EA0E}">
        <p15:presenceInfo xmlns:p15="http://schemas.microsoft.com/office/powerpoint/2012/main" userId="S-1-5-21-2678096895-3697994068-2191079056-115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9E0C"/>
    <a:srgbClr val="E98B01"/>
    <a:srgbClr val="4F320B"/>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ile medio 2 - Color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69CF1AB2-1976-4502-BF36-3FF5EA218861}" styleName="Stile medio 4 - Colore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00A15C55-8517-42AA-B614-E9B94910E393}" styleName="Stile medio 2 - Colore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84E427A-3D55-4303-BF80-6455036E1DE7}" styleName="Stile con tema 1 - Colore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775DCB02-9BB8-47FD-8907-85C794F793BA}" styleName="Stile con tema 1 - Colore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0505E3EF-67EA-436B-97B2-0124C06EBD24}" styleName="Stile medio 4 - Colore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981" autoAdjust="0"/>
    <p:restoredTop sz="85101" autoAdjust="0"/>
  </p:normalViewPr>
  <p:slideViewPr>
    <p:cSldViewPr snapToGrid="0">
      <p:cViewPr varScale="1">
        <p:scale>
          <a:sx n="95" d="100"/>
          <a:sy n="95" d="100"/>
        </p:scale>
        <p:origin x="432"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51118" cy="498644"/>
          </a:xfrm>
          <a:prstGeom prst="rect">
            <a:avLst/>
          </a:prstGeom>
        </p:spPr>
        <p:txBody>
          <a:bodyPr vert="horz" lIns="92253" tIns="46126" rIns="92253" bIns="46126" rtlCol="0"/>
          <a:lstStyle>
            <a:lvl1pPr algn="l">
              <a:defRPr sz="1200"/>
            </a:lvl1pPr>
          </a:lstStyle>
          <a:p>
            <a:endParaRPr lang="it-IT"/>
          </a:p>
        </p:txBody>
      </p:sp>
      <p:sp>
        <p:nvSpPr>
          <p:cNvPr id="3" name="Segnaposto data 2"/>
          <p:cNvSpPr>
            <a:spLocks noGrp="1"/>
          </p:cNvSpPr>
          <p:nvPr>
            <p:ph type="dt" sz="quarter" idx="1"/>
          </p:nvPr>
        </p:nvSpPr>
        <p:spPr>
          <a:xfrm>
            <a:off x="3856063" y="0"/>
            <a:ext cx="2951118" cy="498644"/>
          </a:xfrm>
          <a:prstGeom prst="rect">
            <a:avLst/>
          </a:prstGeom>
        </p:spPr>
        <p:txBody>
          <a:bodyPr vert="horz" lIns="92253" tIns="46126" rIns="92253" bIns="46126" rtlCol="0"/>
          <a:lstStyle>
            <a:lvl1pPr algn="r">
              <a:defRPr sz="1200"/>
            </a:lvl1pPr>
          </a:lstStyle>
          <a:p>
            <a:fld id="{B8CEA60A-4328-4F27-A10D-F40D7B2E40A0}" type="datetimeFigureOut">
              <a:rPr lang="it-IT" smtClean="0"/>
              <a:pPr/>
              <a:t>19/10/2017</a:t>
            </a:fld>
            <a:endParaRPr lang="it-IT"/>
          </a:p>
        </p:txBody>
      </p:sp>
      <p:sp>
        <p:nvSpPr>
          <p:cNvPr id="4" name="Segnaposto piè di pagina 3"/>
          <p:cNvSpPr>
            <a:spLocks noGrp="1"/>
          </p:cNvSpPr>
          <p:nvPr>
            <p:ph type="ftr" sz="quarter" idx="2"/>
          </p:nvPr>
        </p:nvSpPr>
        <p:spPr>
          <a:xfrm>
            <a:off x="0" y="9442282"/>
            <a:ext cx="2951118" cy="498644"/>
          </a:xfrm>
          <a:prstGeom prst="rect">
            <a:avLst/>
          </a:prstGeom>
        </p:spPr>
        <p:txBody>
          <a:bodyPr vert="horz" lIns="92253" tIns="46126" rIns="92253" bIns="46126" rtlCol="0" anchor="b"/>
          <a:lstStyle>
            <a:lvl1pPr algn="l">
              <a:defRPr sz="1200"/>
            </a:lvl1pPr>
          </a:lstStyle>
          <a:p>
            <a:endParaRPr lang="it-IT"/>
          </a:p>
        </p:txBody>
      </p:sp>
      <p:sp>
        <p:nvSpPr>
          <p:cNvPr id="5" name="Segnaposto numero diapositiva 4"/>
          <p:cNvSpPr>
            <a:spLocks noGrp="1"/>
          </p:cNvSpPr>
          <p:nvPr>
            <p:ph type="sldNum" sz="quarter" idx="3"/>
          </p:nvPr>
        </p:nvSpPr>
        <p:spPr>
          <a:xfrm>
            <a:off x="3856063" y="9442282"/>
            <a:ext cx="2951118" cy="498644"/>
          </a:xfrm>
          <a:prstGeom prst="rect">
            <a:avLst/>
          </a:prstGeom>
        </p:spPr>
        <p:txBody>
          <a:bodyPr vert="horz" lIns="92253" tIns="46126" rIns="92253" bIns="46126" rtlCol="0" anchor="b"/>
          <a:lstStyle>
            <a:lvl1pPr algn="r">
              <a:defRPr sz="1200"/>
            </a:lvl1pPr>
          </a:lstStyle>
          <a:p>
            <a:fld id="{8F4FEBD1-070D-4CB7-B0A0-2F1E89A00776}" type="slidenum">
              <a:rPr lang="it-IT" smtClean="0"/>
              <a:pPr/>
              <a:t>‹N›</a:t>
            </a:fld>
            <a:endParaRPr lang="it-IT"/>
          </a:p>
        </p:txBody>
      </p:sp>
    </p:spTree>
    <p:extLst>
      <p:ext uri="{BB962C8B-B14F-4D97-AF65-F5344CB8AC3E}">
        <p14:creationId xmlns:p14="http://schemas.microsoft.com/office/powerpoint/2010/main" val="273852131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2" y="3"/>
            <a:ext cx="2950475" cy="498772"/>
          </a:xfrm>
          <a:prstGeom prst="rect">
            <a:avLst/>
          </a:prstGeom>
        </p:spPr>
        <p:txBody>
          <a:bodyPr vert="horz" lIns="92253" tIns="46126" rIns="92253" bIns="46126" rtlCol="0"/>
          <a:lstStyle>
            <a:lvl1pPr algn="l">
              <a:defRPr sz="1200"/>
            </a:lvl1pPr>
          </a:lstStyle>
          <a:p>
            <a:endParaRPr lang="it-IT"/>
          </a:p>
        </p:txBody>
      </p:sp>
      <p:sp>
        <p:nvSpPr>
          <p:cNvPr id="3" name="Segnaposto data 2"/>
          <p:cNvSpPr>
            <a:spLocks noGrp="1"/>
          </p:cNvSpPr>
          <p:nvPr>
            <p:ph type="dt" idx="1"/>
          </p:nvPr>
        </p:nvSpPr>
        <p:spPr>
          <a:xfrm>
            <a:off x="3856738" y="3"/>
            <a:ext cx="2950475" cy="498772"/>
          </a:xfrm>
          <a:prstGeom prst="rect">
            <a:avLst/>
          </a:prstGeom>
        </p:spPr>
        <p:txBody>
          <a:bodyPr vert="horz" lIns="92253" tIns="46126" rIns="92253" bIns="46126" rtlCol="0"/>
          <a:lstStyle>
            <a:lvl1pPr algn="r">
              <a:defRPr sz="1200"/>
            </a:lvl1pPr>
          </a:lstStyle>
          <a:p>
            <a:fld id="{8773D6CE-4F95-4F64-B332-EE1FD0422E60}" type="datetimeFigureOut">
              <a:rPr lang="it-IT" smtClean="0"/>
              <a:pPr/>
              <a:t>19/10/2017</a:t>
            </a:fld>
            <a:endParaRPr lang="it-IT"/>
          </a:p>
        </p:txBody>
      </p:sp>
      <p:sp>
        <p:nvSpPr>
          <p:cNvPr id="4" name="Segnaposto immagine diapositiva 3"/>
          <p:cNvSpPr>
            <a:spLocks noGrp="1" noRot="1" noChangeAspect="1"/>
          </p:cNvSpPr>
          <p:nvPr>
            <p:ph type="sldImg" idx="2"/>
          </p:nvPr>
        </p:nvSpPr>
        <p:spPr>
          <a:xfrm>
            <a:off x="422275" y="1243013"/>
            <a:ext cx="5964238" cy="3354387"/>
          </a:xfrm>
          <a:prstGeom prst="rect">
            <a:avLst/>
          </a:prstGeom>
          <a:noFill/>
          <a:ln w="12700">
            <a:solidFill>
              <a:prstClr val="black"/>
            </a:solidFill>
          </a:ln>
        </p:spPr>
        <p:txBody>
          <a:bodyPr vert="horz" lIns="92253" tIns="46126" rIns="92253" bIns="46126" rtlCol="0" anchor="ctr"/>
          <a:lstStyle/>
          <a:p>
            <a:endParaRPr lang="it-IT"/>
          </a:p>
        </p:txBody>
      </p:sp>
      <p:sp>
        <p:nvSpPr>
          <p:cNvPr id="5" name="Segnaposto note 4"/>
          <p:cNvSpPr>
            <a:spLocks noGrp="1"/>
          </p:cNvSpPr>
          <p:nvPr>
            <p:ph type="body" sz="quarter" idx="3"/>
          </p:nvPr>
        </p:nvSpPr>
        <p:spPr>
          <a:xfrm>
            <a:off x="680879" y="4784070"/>
            <a:ext cx="5447030" cy="3914239"/>
          </a:xfrm>
          <a:prstGeom prst="rect">
            <a:avLst/>
          </a:prstGeom>
        </p:spPr>
        <p:txBody>
          <a:bodyPr vert="horz" lIns="92253" tIns="46126" rIns="92253" bIns="46126" rtlCol="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2" y="9442155"/>
            <a:ext cx="2950475" cy="498771"/>
          </a:xfrm>
          <a:prstGeom prst="rect">
            <a:avLst/>
          </a:prstGeom>
        </p:spPr>
        <p:txBody>
          <a:bodyPr vert="horz" lIns="92253" tIns="46126" rIns="92253" bIns="46126" rtlCol="0" anchor="b"/>
          <a:lstStyle>
            <a:lvl1pPr algn="l">
              <a:defRPr sz="1200"/>
            </a:lvl1pPr>
          </a:lstStyle>
          <a:p>
            <a:endParaRPr lang="it-IT"/>
          </a:p>
        </p:txBody>
      </p:sp>
      <p:sp>
        <p:nvSpPr>
          <p:cNvPr id="7" name="Segnaposto numero diapositiva 6"/>
          <p:cNvSpPr>
            <a:spLocks noGrp="1"/>
          </p:cNvSpPr>
          <p:nvPr>
            <p:ph type="sldNum" sz="quarter" idx="5"/>
          </p:nvPr>
        </p:nvSpPr>
        <p:spPr>
          <a:xfrm>
            <a:off x="3856738" y="9442155"/>
            <a:ext cx="2950475" cy="498771"/>
          </a:xfrm>
          <a:prstGeom prst="rect">
            <a:avLst/>
          </a:prstGeom>
        </p:spPr>
        <p:txBody>
          <a:bodyPr vert="horz" lIns="92253" tIns="46126" rIns="92253" bIns="46126" rtlCol="0" anchor="b"/>
          <a:lstStyle>
            <a:lvl1pPr algn="r">
              <a:defRPr sz="1200"/>
            </a:lvl1pPr>
          </a:lstStyle>
          <a:p>
            <a:fld id="{69384EA1-479F-456E-80BD-A7A15B9B2227}" type="slidenum">
              <a:rPr lang="it-IT" smtClean="0"/>
              <a:pPr/>
              <a:t>‹N›</a:t>
            </a:fld>
            <a:endParaRPr lang="it-IT"/>
          </a:p>
        </p:txBody>
      </p:sp>
    </p:spTree>
    <p:extLst>
      <p:ext uri="{BB962C8B-B14F-4D97-AF65-F5344CB8AC3E}">
        <p14:creationId xmlns:p14="http://schemas.microsoft.com/office/powerpoint/2010/main" val="12355439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69384EA1-479F-456E-80BD-A7A15B9B2227}" type="slidenum">
              <a:rPr lang="it-IT" smtClean="0"/>
              <a:pPr/>
              <a:t>12</a:t>
            </a:fld>
            <a:endParaRPr lang="it-IT"/>
          </a:p>
        </p:txBody>
      </p:sp>
    </p:spTree>
    <p:extLst>
      <p:ext uri="{BB962C8B-B14F-4D97-AF65-F5344CB8AC3E}">
        <p14:creationId xmlns:p14="http://schemas.microsoft.com/office/powerpoint/2010/main" val="35875091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69384EA1-479F-456E-80BD-A7A15B9B2227}" type="slidenum">
              <a:rPr lang="it-IT" smtClean="0"/>
              <a:pPr/>
              <a:t>29</a:t>
            </a:fld>
            <a:endParaRPr lang="it-IT"/>
          </a:p>
        </p:txBody>
      </p:sp>
    </p:spTree>
    <p:extLst>
      <p:ext uri="{BB962C8B-B14F-4D97-AF65-F5344CB8AC3E}">
        <p14:creationId xmlns:p14="http://schemas.microsoft.com/office/powerpoint/2010/main" val="9308591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69384EA1-479F-456E-80BD-A7A15B9B2227}" type="slidenum">
              <a:rPr lang="it-IT" smtClean="0"/>
              <a:pPr/>
              <a:t>32</a:t>
            </a:fld>
            <a:endParaRPr lang="it-IT"/>
          </a:p>
        </p:txBody>
      </p:sp>
    </p:spTree>
    <p:extLst>
      <p:ext uri="{BB962C8B-B14F-4D97-AF65-F5344CB8AC3E}">
        <p14:creationId xmlns:p14="http://schemas.microsoft.com/office/powerpoint/2010/main" val="26356115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Tree>
    <p:extLst>
      <p:ext uri="{BB962C8B-B14F-4D97-AF65-F5344CB8AC3E}">
        <p14:creationId xmlns:p14="http://schemas.microsoft.com/office/powerpoint/2010/main" val="2359473666"/>
      </p:ext>
    </p:extLst>
  </p:cSld>
  <p:clrMapOvr>
    <a:masterClrMapping/>
  </p:clrMapOvr>
  <p:transition spd="med" advClick="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Tree>
    <p:extLst>
      <p:ext uri="{BB962C8B-B14F-4D97-AF65-F5344CB8AC3E}">
        <p14:creationId xmlns:p14="http://schemas.microsoft.com/office/powerpoint/2010/main" val="2868026367"/>
      </p:ext>
    </p:extLst>
  </p:cSld>
  <p:clrMapOvr>
    <a:masterClrMapping/>
  </p:clrMapOvr>
  <p:transition spd="med" advClick="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813800" y="990600"/>
            <a:ext cx="2362200" cy="5410200"/>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1727200" y="990600"/>
            <a:ext cx="6883400" cy="5410200"/>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Tree>
    <p:extLst>
      <p:ext uri="{BB962C8B-B14F-4D97-AF65-F5344CB8AC3E}">
        <p14:creationId xmlns:p14="http://schemas.microsoft.com/office/powerpoint/2010/main" val="2730397512"/>
      </p:ext>
    </p:extLst>
  </p:cSld>
  <p:clrMapOvr>
    <a:masterClrMapping/>
  </p:clrMapOvr>
  <p:transition spd="med" advClick="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Tree>
    <p:extLst>
      <p:ext uri="{BB962C8B-B14F-4D97-AF65-F5344CB8AC3E}">
        <p14:creationId xmlns:p14="http://schemas.microsoft.com/office/powerpoint/2010/main" val="3592885371"/>
      </p:ext>
    </p:extLst>
  </p:cSld>
  <p:clrMapOvr>
    <a:masterClrMapping/>
  </p:clrMapOvr>
  <p:transition spd="med" advClick="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963084" y="4406901"/>
            <a:ext cx="103632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smtClean="0"/>
              <a:t>Fare clic per modificare stili del testo dello schema</a:t>
            </a:r>
          </a:p>
        </p:txBody>
      </p:sp>
    </p:spTree>
    <p:extLst>
      <p:ext uri="{BB962C8B-B14F-4D97-AF65-F5344CB8AC3E}">
        <p14:creationId xmlns:p14="http://schemas.microsoft.com/office/powerpoint/2010/main" val="3483147080"/>
      </p:ext>
    </p:extLst>
  </p:cSld>
  <p:clrMapOvr>
    <a:masterClrMapping/>
  </p:clrMapOvr>
  <p:transition spd="med" advClick="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3556000" y="1752600"/>
            <a:ext cx="3708400"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7467600" y="1752600"/>
            <a:ext cx="3708400"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Tree>
    <p:extLst>
      <p:ext uri="{BB962C8B-B14F-4D97-AF65-F5344CB8AC3E}">
        <p14:creationId xmlns:p14="http://schemas.microsoft.com/office/powerpoint/2010/main" val="3142245450"/>
      </p:ext>
    </p:extLst>
  </p:cSld>
  <p:clrMapOvr>
    <a:masterClrMapping/>
  </p:clrMapOvr>
  <p:transition spd="med" advClick="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609600" y="274638"/>
            <a:ext cx="10972800" cy="1143000"/>
          </a:xfrm>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Tree>
    <p:extLst>
      <p:ext uri="{BB962C8B-B14F-4D97-AF65-F5344CB8AC3E}">
        <p14:creationId xmlns:p14="http://schemas.microsoft.com/office/powerpoint/2010/main" val="84185094"/>
      </p:ext>
    </p:extLst>
  </p:cSld>
  <p:clrMapOvr>
    <a:masterClrMapping/>
  </p:clrMapOvr>
  <p:transition spd="med" advClick="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Tree>
    <p:extLst>
      <p:ext uri="{BB962C8B-B14F-4D97-AF65-F5344CB8AC3E}">
        <p14:creationId xmlns:p14="http://schemas.microsoft.com/office/powerpoint/2010/main" val="621365545"/>
      </p:ext>
    </p:extLst>
  </p:cSld>
  <p:clrMapOvr>
    <a:masterClrMapping/>
  </p:clrMapOvr>
  <p:transition spd="med" advClick="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Tree>
    <p:extLst>
      <p:ext uri="{BB962C8B-B14F-4D97-AF65-F5344CB8AC3E}">
        <p14:creationId xmlns:p14="http://schemas.microsoft.com/office/powerpoint/2010/main" val="3570643333"/>
      </p:ext>
    </p:extLst>
  </p:cSld>
  <p:clrMapOvr>
    <a:masterClrMapping/>
  </p:clrMapOvr>
  <p:transition spd="med" advClick="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09601" y="273050"/>
            <a:ext cx="4011084"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Tree>
    <p:extLst>
      <p:ext uri="{BB962C8B-B14F-4D97-AF65-F5344CB8AC3E}">
        <p14:creationId xmlns:p14="http://schemas.microsoft.com/office/powerpoint/2010/main" val="1426817487"/>
      </p:ext>
    </p:extLst>
  </p:cSld>
  <p:clrMapOvr>
    <a:masterClrMapping/>
  </p:clrMapOvr>
  <p:transition spd="med" advClick="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2389717" y="4800600"/>
            <a:ext cx="73152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smtClean="0"/>
          </a:p>
        </p:txBody>
      </p:sp>
      <p:sp>
        <p:nvSpPr>
          <p:cNvPr id="4" name="Segnaposto testo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Tree>
    <p:extLst>
      <p:ext uri="{BB962C8B-B14F-4D97-AF65-F5344CB8AC3E}">
        <p14:creationId xmlns:p14="http://schemas.microsoft.com/office/powerpoint/2010/main" val="1331295272"/>
      </p:ext>
    </p:extLst>
  </p:cSld>
  <p:clrMapOvr>
    <a:masterClrMapping/>
  </p:clrMapOvr>
  <p:transition spd="med" advClick="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body" idx="1"/>
          </p:nvPr>
        </p:nvSpPr>
        <p:spPr bwMode="auto">
          <a:xfrm>
            <a:off x="3556000" y="1752600"/>
            <a:ext cx="7620000" cy="464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it-IT" smtClean="0"/>
              <a:t>Testo semplice</a:t>
            </a:r>
          </a:p>
          <a:p>
            <a:pPr lvl="0"/>
            <a:endParaRPr lang="it-IT" smtClean="0"/>
          </a:p>
          <a:p>
            <a:pPr lvl="0"/>
            <a:r>
              <a:rPr lang="it-IT" smtClean="0"/>
              <a:t>Fare clic per modificare gli stili del testo dello schema</a:t>
            </a:r>
          </a:p>
          <a:p>
            <a:pPr lvl="1"/>
            <a:r>
              <a:rPr lang="it-IT" smtClean="0"/>
              <a:t>Secondo livello</a:t>
            </a:r>
          </a:p>
        </p:txBody>
      </p:sp>
      <p:sp>
        <p:nvSpPr>
          <p:cNvPr id="1027" name="Rectangle 17"/>
          <p:cNvSpPr>
            <a:spLocks noGrp="1" noChangeArrowheads="1"/>
          </p:cNvSpPr>
          <p:nvPr>
            <p:ph type="title"/>
          </p:nvPr>
        </p:nvSpPr>
        <p:spPr bwMode="auto">
          <a:xfrm>
            <a:off x="1727200" y="990600"/>
            <a:ext cx="9448800" cy="533400"/>
          </a:xfrm>
          <a:prstGeom prst="rect">
            <a:avLst/>
          </a:prstGeom>
          <a:noFill/>
          <a:ln>
            <a:noFill/>
          </a:ln>
          <a:effectLst/>
          <a:extLst>
            <a:ext uri="{909E8E84-426E-40DD-AFC4-6F175D3DCCD1}">
              <a14:hiddenFill xmlns:a14="http://schemas.microsoft.com/office/drawing/2010/main">
                <a:solidFill>
                  <a:schemeClr val="hlink"/>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it-IT" smtClean="0"/>
              <a:t>Fare clic per modificare lo stile del titolo dello schema</a:t>
            </a:r>
          </a:p>
        </p:txBody>
      </p:sp>
    </p:spTree>
    <p:extLst>
      <p:ext uri="{BB962C8B-B14F-4D97-AF65-F5344CB8AC3E}">
        <p14:creationId xmlns:p14="http://schemas.microsoft.com/office/powerpoint/2010/main" val="3704397552"/>
      </p:ext>
    </p:extLst>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med" advClick="0"/>
  <p:txStyles>
    <p:titleStyle>
      <a:lvl1pPr algn="l" rtl="0" eaLnBrk="0" fontAlgn="base" hangingPunct="0">
        <a:lnSpc>
          <a:spcPct val="70000"/>
        </a:lnSpc>
        <a:spcBef>
          <a:spcPct val="0"/>
        </a:spcBef>
        <a:spcAft>
          <a:spcPct val="0"/>
        </a:spcAft>
        <a:defRPr sz="2400" b="1">
          <a:solidFill>
            <a:srgbClr val="00235A"/>
          </a:solidFill>
          <a:latin typeface="+mj-lt"/>
          <a:ea typeface="+mj-ea"/>
          <a:cs typeface="+mj-cs"/>
        </a:defRPr>
      </a:lvl1pPr>
      <a:lvl2pPr algn="l" rtl="0" eaLnBrk="0" fontAlgn="base" hangingPunct="0">
        <a:lnSpc>
          <a:spcPct val="70000"/>
        </a:lnSpc>
        <a:spcBef>
          <a:spcPct val="0"/>
        </a:spcBef>
        <a:spcAft>
          <a:spcPct val="0"/>
        </a:spcAft>
        <a:defRPr sz="2400" b="1">
          <a:solidFill>
            <a:srgbClr val="00235A"/>
          </a:solidFill>
          <a:latin typeface="Arial" charset="0"/>
        </a:defRPr>
      </a:lvl2pPr>
      <a:lvl3pPr algn="l" rtl="0" eaLnBrk="0" fontAlgn="base" hangingPunct="0">
        <a:lnSpc>
          <a:spcPct val="70000"/>
        </a:lnSpc>
        <a:spcBef>
          <a:spcPct val="0"/>
        </a:spcBef>
        <a:spcAft>
          <a:spcPct val="0"/>
        </a:spcAft>
        <a:defRPr sz="2400" b="1">
          <a:solidFill>
            <a:srgbClr val="00235A"/>
          </a:solidFill>
          <a:latin typeface="Arial" charset="0"/>
        </a:defRPr>
      </a:lvl3pPr>
      <a:lvl4pPr algn="l" rtl="0" eaLnBrk="0" fontAlgn="base" hangingPunct="0">
        <a:lnSpc>
          <a:spcPct val="70000"/>
        </a:lnSpc>
        <a:spcBef>
          <a:spcPct val="0"/>
        </a:spcBef>
        <a:spcAft>
          <a:spcPct val="0"/>
        </a:spcAft>
        <a:defRPr sz="2400" b="1">
          <a:solidFill>
            <a:srgbClr val="00235A"/>
          </a:solidFill>
          <a:latin typeface="Arial" charset="0"/>
        </a:defRPr>
      </a:lvl4pPr>
      <a:lvl5pPr algn="l" rtl="0" eaLnBrk="0" fontAlgn="base" hangingPunct="0">
        <a:lnSpc>
          <a:spcPct val="70000"/>
        </a:lnSpc>
        <a:spcBef>
          <a:spcPct val="0"/>
        </a:spcBef>
        <a:spcAft>
          <a:spcPct val="0"/>
        </a:spcAft>
        <a:defRPr sz="2400" b="1">
          <a:solidFill>
            <a:srgbClr val="00235A"/>
          </a:solidFill>
          <a:latin typeface="Arial" charset="0"/>
        </a:defRPr>
      </a:lvl5pPr>
      <a:lvl6pPr marL="457200" algn="l" rtl="0" fontAlgn="base">
        <a:lnSpc>
          <a:spcPct val="70000"/>
        </a:lnSpc>
        <a:spcBef>
          <a:spcPct val="0"/>
        </a:spcBef>
        <a:spcAft>
          <a:spcPct val="0"/>
        </a:spcAft>
        <a:defRPr sz="2400" b="1">
          <a:solidFill>
            <a:srgbClr val="00235A"/>
          </a:solidFill>
          <a:latin typeface="Arial" charset="0"/>
        </a:defRPr>
      </a:lvl6pPr>
      <a:lvl7pPr marL="914400" algn="l" rtl="0" fontAlgn="base">
        <a:lnSpc>
          <a:spcPct val="70000"/>
        </a:lnSpc>
        <a:spcBef>
          <a:spcPct val="0"/>
        </a:spcBef>
        <a:spcAft>
          <a:spcPct val="0"/>
        </a:spcAft>
        <a:defRPr sz="2400" b="1">
          <a:solidFill>
            <a:srgbClr val="00235A"/>
          </a:solidFill>
          <a:latin typeface="Arial" charset="0"/>
        </a:defRPr>
      </a:lvl7pPr>
      <a:lvl8pPr marL="1371600" algn="l" rtl="0" fontAlgn="base">
        <a:lnSpc>
          <a:spcPct val="70000"/>
        </a:lnSpc>
        <a:spcBef>
          <a:spcPct val="0"/>
        </a:spcBef>
        <a:spcAft>
          <a:spcPct val="0"/>
        </a:spcAft>
        <a:defRPr sz="2400" b="1">
          <a:solidFill>
            <a:srgbClr val="00235A"/>
          </a:solidFill>
          <a:latin typeface="Arial" charset="0"/>
        </a:defRPr>
      </a:lvl8pPr>
      <a:lvl9pPr marL="1828800" algn="l" rtl="0" fontAlgn="base">
        <a:lnSpc>
          <a:spcPct val="70000"/>
        </a:lnSpc>
        <a:spcBef>
          <a:spcPct val="0"/>
        </a:spcBef>
        <a:spcAft>
          <a:spcPct val="0"/>
        </a:spcAft>
        <a:defRPr sz="2400" b="1">
          <a:solidFill>
            <a:srgbClr val="00235A"/>
          </a:solidFill>
          <a:latin typeface="Arial" charset="0"/>
        </a:defRPr>
      </a:lvl9pPr>
    </p:titleStyle>
    <p:bodyStyle>
      <a:lvl1pPr marL="190500" indent="-190500" algn="l" rtl="0" eaLnBrk="0" fontAlgn="base" hangingPunct="0">
        <a:spcBef>
          <a:spcPct val="20000"/>
        </a:spcBef>
        <a:spcAft>
          <a:spcPct val="0"/>
        </a:spcAft>
        <a:buClr>
          <a:srgbClr val="FF9900"/>
        </a:buClr>
        <a:buSzPct val="75000"/>
        <a:buFont typeface="Wingdings" panose="05000000000000000000" pitchFamily="2" charset="2"/>
        <a:buChar char="n"/>
        <a:defRPr sz="2400">
          <a:solidFill>
            <a:srgbClr val="00235A"/>
          </a:solidFill>
          <a:latin typeface="+mn-lt"/>
          <a:ea typeface="+mn-ea"/>
          <a:cs typeface="+mn-cs"/>
        </a:defRPr>
      </a:lvl1pPr>
      <a:lvl2pPr marL="768350" indent="-285750" algn="l" rtl="0" eaLnBrk="0" fontAlgn="base" hangingPunct="0">
        <a:spcBef>
          <a:spcPct val="20000"/>
        </a:spcBef>
        <a:spcAft>
          <a:spcPct val="0"/>
        </a:spcAft>
        <a:buClr>
          <a:schemeClr val="hlink"/>
        </a:buClr>
        <a:buSzPct val="75000"/>
        <a:buFont typeface="Wingdings" panose="05000000000000000000" pitchFamily="2" charset="2"/>
        <a:buChar char="n"/>
        <a:defRPr sz="2000">
          <a:solidFill>
            <a:srgbClr val="00235A"/>
          </a:solidFill>
          <a:latin typeface="+mn-lt"/>
        </a:defRPr>
      </a:lvl2pPr>
      <a:lvl3pPr marL="1187450" indent="-228600" algn="l" rtl="0" eaLnBrk="0" fontAlgn="base" hangingPunct="0">
        <a:spcBef>
          <a:spcPct val="20000"/>
        </a:spcBef>
        <a:spcAft>
          <a:spcPct val="0"/>
        </a:spcAft>
        <a:buClr>
          <a:schemeClr val="bg2"/>
        </a:buClr>
        <a:buSzPct val="75000"/>
        <a:buFont typeface="Wingdings" panose="05000000000000000000" pitchFamily="2" charset="2"/>
        <a:buChar char="n"/>
        <a:defRPr>
          <a:solidFill>
            <a:srgbClr val="00235A"/>
          </a:solidFill>
          <a:latin typeface="+mn-lt"/>
        </a:defRPr>
      </a:lvl3pPr>
      <a:lvl4pPr marL="1606550" indent="-228600" algn="l" rtl="0" eaLnBrk="0" fontAlgn="base" hangingPunct="0">
        <a:spcBef>
          <a:spcPct val="20000"/>
        </a:spcBef>
        <a:spcAft>
          <a:spcPct val="0"/>
        </a:spcAft>
        <a:buClr>
          <a:schemeClr val="tx2"/>
        </a:buClr>
        <a:buSzPct val="75000"/>
        <a:buFont typeface="Wingdings" panose="05000000000000000000" pitchFamily="2" charset="2"/>
        <a:buChar char="n"/>
        <a:defRPr>
          <a:solidFill>
            <a:srgbClr val="00235A"/>
          </a:solidFill>
          <a:latin typeface="+mn-lt"/>
        </a:defRPr>
      </a:lvl4pPr>
      <a:lvl5pPr marL="2025650" indent="-228600" algn="l" rtl="0" eaLnBrk="0" fontAlgn="base" hangingPunct="0">
        <a:spcBef>
          <a:spcPct val="20000"/>
        </a:spcBef>
        <a:spcAft>
          <a:spcPct val="0"/>
        </a:spcAft>
        <a:buClr>
          <a:schemeClr val="accent1"/>
        </a:buClr>
        <a:buSzPct val="75000"/>
        <a:buFont typeface="Wingdings" panose="05000000000000000000" pitchFamily="2" charset="2"/>
        <a:buChar char="n"/>
        <a:defRPr sz="1400">
          <a:solidFill>
            <a:srgbClr val="00235A"/>
          </a:solidFill>
          <a:latin typeface="+mn-lt"/>
        </a:defRPr>
      </a:lvl5pPr>
      <a:lvl6pPr marL="2482850" indent="-228600" algn="l" rtl="0" fontAlgn="base">
        <a:spcBef>
          <a:spcPct val="20000"/>
        </a:spcBef>
        <a:spcAft>
          <a:spcPct val="0"/>
        </a:spcAft>
        <a:buClr>
          <a:schemeClr val="accent1"/>
        </a:buClr>
        <a:buSzPct val="75000"/>
        <a:buFont typeface="Wingdings" pitchFamily="2" charset="2"/>
        <a:buChar char="n"/>
        <a:defRPr sz="1400">
          <a:solidFill>
            <a:srgbClr val="00235A"/>
          </a:solidFill>
          <a:latin typeface="+mn-lt"/>
        </a:defRPr>
      </a:lvl6pPr>
      <a:lvl7pPr marL="2940050" indent="-228600" algn="l" rtl="0" fontAlgn="base">
        <a:spcBef>
          <a:spcPct val="20000"/>
        </a:spcBef>
        <a:spcAft>
          <a:spcPct val="0"/>
        </a:spcAft>
        <a:buClr>
          <a:schemeClr val="accent1"/>
        </a:buClr>
        <a:buSzPct val="75000"/>
        <a:buFont typeface="Wingdings" pitchFamily="2" charset="2"/>
        <a:buChar char="n"/>
        <a:defRPr sz="1400">
          <a:solidFill>
            <a:srgbClr val="00235A"/>
          </a:solidFill>
          <a:latin typeface="+mn-lt"/>
        </a:defRPr>
      </a:lvl7pPr>
      <a:lvl8pPr marL="3397250" indent="-228600" algn="l" rtl="0" fontAlgn="base">
        <a:spcBef>
          <a:spcPct val="20000"/>
        </a:spcBef>
        <a:spcAft>
          <a:spcPct val="0"/>
        </a:spcAft>
        <a:buClr>
          <a:schemeClr val="accent1"/>
        </a:buClr>
        <a:buSzPct val="75000"/>
        <a:buFont typeface="Wingdings" pitchFamily="2" charset="2"/>
        <a:buChar char="n"/>
        <a:defRPr sz="1400">
          <a:solidFill>
            <a:srgbClr val="00235A"/>
          </a:solidFill>
          <a:latin typeface="+mn-lt"/>
        </a:defRPr>
      </a:lvl8pPr>
      <a:lvl9pPr marL="3854450" indent="-228600" algn="l" rtl="0" fontAlgn="base">
        <a:spcBef>
          <a:spcPct val="20000"/>
        </a:spcBef>
        <a:spcAft>
          <a:spcPct val="0"/>
        </a:spcAft>
        <a:buClr>
          <a:schemeClr val="accent1"/>
        </a:buClr>
        <a:buSzPct val="75000"/>
        <a:buFont typeface="Wingdings" pitchFamily="2" charset="2"/>
        <a:buChar char="n"/>
        <a:defRPr sz="1400">
          <a:solidFill>
            <a:srgbClr val="00235A"/>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png"/><Relationship Id="rId18" Type="http://schemas.openxmlformats.org/officeDocument/2006/relationships/image" Target="../media/image18.png"/><Relationship Id="rId3" Type="http://schemas.openxmlformats.org/officeDocument/2006/relationships/image" Target="../media/image3.png"/><Relationship Id="rId7" Type="http://schemas.openxmlformats.org/officeDocument/2006/relationships/image" Target="../media/image7.png"/><Relationship Id="rId12" Type="http://schemas.openxmlformats.org/officeDocument/2006/relationships/image" Target="../media/image12.png"/><Relationship Id="rId17" Type="http://schemas.openxmlformats.org/officeDocument/2006/relationships/image" Target="../media/image17.png"/><Relationship Id="rId2" Type="http://schemas.openxmlformats.org/officeDocument/2006/relationships/image" Target="../media/image2.png"/><Relationship Id="rId16" Type="http://schemas.openxmlformats.org/officeDocument/2006/relationships/image" Target="../media/image16.png"/><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png"/><Relationship Id="rId5" Type="http://schemas.openxmlformats.org/officeDocument/2006/relationships/image" Target="../media/image5.png"/><Relationship Id="rId15" Type="http://schemas.openxmlformats.org/officeDocument/2006/relationships/image" Target="../media/image15.pn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png"/><Relationship Id="rId14" Type="http://schemas.openxmlformats.org/officeDocument/2006/relationships/image" Target="../media/image14.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467059" y="944217"/>
            <a:ext cx="9988062" cy="5834269"/>
          </a:xfrm>
        </p:spPr>
        <p:txBody>
          <a:bodyPr/>
          <a:lstStyle/>
          <a:p>
            <a:pPr marL="0" indent="0" algn="ctr">
              <a:buNone/>
            </a:pPr>
            <a:r>
              <a:rPr lang="it-IT" b="1" dirty="0" smtClean="0">
                <a:solidFill>
                  <a:schemeClr val="bg1">
                    <a:lumMod val="50000"/>
                  </a:schemeClr>
                </a:solidFill>
              </a:rPr>
              <a:t>L’EUROPA NELLA MIA REGIONE|CITTÀ 2017</a:t>
            </a:r>
          </a:p>
          <a:p>
            <a:pPr marL="0" indent="0" algn="ctr">
              <a:buNone/>
            </a:pPr>
            <a:r>
              <a:rPr lang="it-IT" b="1" dirty="0" smtClean="0">
                <a:solidFill>
                  <a:schemeClr val="bg1">
                    <a:lumMod val="50000"/>
                  </a:schemeClr>
                </a:solidFill>
              </a:rPr>
              <a:t>REGIONI E CITTÀ PER IL CLIMA E LA TRANSIZIONE ENERGETICA:</a:t>
            </a:r>
          </a:p>
          <a:p>
            <a:pPr marL="0" indent="0" algn="ctr">
              <a:buNone/>
            </a:pPr>
            <a:r>
              <a:rPr lang="it-IT" b="1" dirty="0" smtClean="0">
                <a:solidFill>
                  <a:schemeClr val="bg1">
                    <a:lumMod val="50000"/>
                  </a:schemeClr>
                </a:solidFill>
              </a:rPr>
              <a:t>RIFLETTERE SULL’EUROPA – DIALOGO CON I CITTADINI</a:t>
            </a:r>
          </a:p>
          <a:p>
            <a:pPr marL="0" indent="0" algn="ctr">
              <a:buNone/>
            </a:pPr>
            <a:endParaRPr lang="it-IT" sz="1800" dirty="0" smtClean="0">
              <a:solidFill>
                <a:srgbClr val="002060"/>
              </a:solidFill>
            </a:endParaRPr>
          </a:p>
          <a:p>
            <a:pPr marL="0" indent="0" algn="ctr">
              <a:buNone/>
            </a:pPr>
            <a:endParaRPr lang="it-IT" sz="1800" dirty="0" smtClean="0">
              <a:solidFill>
                <a:srgbClr val="002060"/>
              </a:solidFill>
            </a:endParaRPr>
          </a:p>
          <a:p>
            <a:pPr marL="0" indent="0" algn="ctr">
              <a:buNone/>
            </a:pPr>
            <a:r>
              <a:rPr lang="it-IT" b="1" dirty="0" smtClean="0">
                <a:solidFill>
                  <a:srgbClr val="FE9E0C"/>
                </a:solidFill>
              </a:rPr>
              <a:t>Il contributo delle Regioni e delle Province Autonome italiane </a:t>
            </a:r>
            <a:r>
              <a:rPr lang="it-IT" b="1" dirty="0">
                <a:solidFill>
                  <a:srgbClr val="FE9E0C"/>
                </a:solidFill>
              </a:rPr>
              <a:t>alle politiche del cambiamento climatico e dello sviluppo sostenibile </a:t>
            </a:r>
            <a:r>
              <a:rPr lang="it-IT" b="1" dirty="0" smtClean="0">
                <a:solidFill>
                  <a:srgbClr val="FE9E0C"/>
                </a:solidFill>
              </a:rPr>
              <a:t>nell’ambito</a:t>
            </a:r>
            <a:r>
              <a:rPr lang="it-IT" b="1" dirty="0">
                <a:solidFill>
                  <a:srgbClr val="FE9E0C"/>
                </a:solidFill>
              </a:rPr>
              <a:t> </a:t>
            </a:r>
            <a:r>
              <a:rPr lang="it-IT" b="1" dirty="0" smtClean="0">
                <a:solidFill>
                  <a:srgbClr val="FE9E0C"/>
                </a:solidFill>
              </a:rPr>
              <a:t>del Programma nazionale di Riforma (PNR)</a:t>
            </a:r>
          </a:p>
          <a:p>
            <a:pPr marL="0" indent="0" algn="ctr">
              <a:buNone/>
            </a:pPr>
            <a:endParaRPr lang="it-IT" sz="1800" b="1" dirty="0" smtClean="0">
              <a:solidFill>
                <a:srgbClr val="FE9E0C"/>
              </a:solidFill>
            </a:endParaRPr>
          </a:p>
          <a:p>
            <a:pPr marL="0" indent="0" algn="just">
              <a:buNone/>
            </a:pPr>
            <a:endParaRPr lang="it-IT" sz="1800" b="1" i="1" dirty="0" smtClean="0">
              <a:solidFill>
                <a:schemeClr val="bg1">
                  <a:lumMod val="50000"/>
                </a:schemeClr>
              </a:solidFill>
            </a:endParaRPr>
          </a:p>
          <a:p>
            <a:pPr marL="0" indent="0" algn="just">
              <a:buNone/>
            </a:pPr>
            <a:r>
              <a:rPr lang="it-IT" sz="1800" b="1" i="1" dirty="0" smtClean="0">
                <a:solidFill>
                  <a:schemeClr val="bg1">
                    <a:lumMod val="50000"/>
                  </a:schemeClr>
                </a:solidFill>
              </a:rPr>
              <a:t>Cecilia </a:t>
            </a:r>
            <a:r>
              <a:rPr lang="it-IT" sz="1800" b="1" i="1" dirty="0">
                <a:solidFill>
                  <a:schemeClr val="bg1">
                    <a:lumMod val="50000"/>
                  </a:schemeClr>
                </a:solidFill>
              </a:rPr>
              <a:t>Cellai </a:t>
            </a:r>
            <a:r>
              <a:rPr lang="it-IT" sz="1800" i="1" dirty="0">
                <a:solidFill>
                  <a:schemeClr val="bg1">
                    <a:lumMod val="50000"/>
                  </a:schemeClr>
                </a:solidFill>
              </a:rPr>
              <a:t>– Tecnostruttura delle Regioni per il FSE, Dirigente Settore Sviluppo sostenibile e </a:t>
            </a:r>
            <a:r>
              <a:rPr lang="it-IT" sz="1800" i="1" dirty="0" err="1">
                <a:solidFill>
                  <a:schemeClr val="bg1">
                    <a:lumMod val="50000"/>
                  </a:schemeClr>
                </a:solidFill>
              </a:rPr>
              <a:t>Regional</a:t>
            </a:r>
            <a:r>
              <a:rPr lang="it-IT" sz="1800" i="1" dirty="0">
                <a:solidFill>
                  <a:schemeClr val="bg1">
                    <a:lumMod val="50000"/>
                  </a:schemeClr>
                </a:solidFill>
              </a:rPr>
              <a:t> Team PNR – </a:t>
            </a:r>
            <a:r>
              <a:rPr lang="it-IT" sz="1800" i="1" dirty="0" err="1">
                <a:solidFill>
                  <a:schemeClr val="bg1">
                    <a:lumMod val="50000"/>
                  </a:schemeClr>
                </a:solidFill>
              </a:rPr>
              <a:t>Re.Te.PNR</a:t>
            </a:r>
            <a:endParaRPr lang="it-IT" sz="1800" dirty="0">
              <a:solidFill>
                <a:schemeClr val="bg1">
                  <a:lumMod val="50000"/>
                </a:schemeClr>
              </a:solidFill>
            </a:endParaRPr>
          </a:p>
          <a:p>
            <a:pPr marL="0" indent="0" algn="ctr">
              <a:buNone/>
            </a:pPr>
            <a:endParaRPr lang="it-IT" sz="1800" dirty="0" smtClean="0">
              <a:solidFill>
                <a:schemeClr val="bg1">
                  <a:lumMod val="50000"/>
                </a:schemeClr>
              </a:solidFill>
            </a:endParaRPr>
          </a:p>
          <a:p>
            <a:pPr marL="0" indent="0" algn="ctr">
              <a:buNone/>
            </a:pPr>
            <a:endParaRPr lang="it-IT" sz="1800" dirty="0" smtClean="0">
              <a:solidFill>
                <a:schemeClr val="bg1">
                  <a:lumMod val="50000"/>
                </a:schemeClr>
              </a:solidFill>
            </a:endParaRPr>
          </a:p>
          <a:p>
            <a:pPr marL="0" indent="0" algn="ctr">
              <a:buNone/>
            </a:pPr>
            <a:r>
              <a:rPr lang="it-IT" sz="1800" b="1" smtClean="0">
                <a:solidFill>
                  <a:schemeClr val="bg1">
                    <a:lumMod val="50000"/>
                  </a:schemeClr>
                </a:solidFill>
              </a:rPr>
              <a:t>Regione Abruzzo - Pescara</a:t>
            </a:r>
            <a:r>
              <a:rPr lang="it-IT" sz="1800" b="1" dirty="0">
                <a:solidFill>
                  <a:schemeClr val="bg1">
                    <a:lumMod val="50000"/>
                  </a:schemeClr>
                </a:solidFill>
              </a:rPr>
              <a:t>, 20 </a:t>
            </a:r>
            <a:r>
              <a:rPr lang="it-IT" sz="1800" b="1" dirty="0" smtClean="0">
                <a:solidFill>
                  <a:schemeClr val="bg1">
                    <a:lumMod val="50000"/>
                  </a:schemeClr>
                </a:solidFill>
              </a:rPr>
              <a:t>ottobre 2017</a:t>
            </a:r>
          </a:p>
        </p:txBody>
      </p:sp>
    </p:spTree>
    <p:extLst>
      <p:ext uri="{BB962C8B-B14F-4D97-AF65-F5344CB8AC3E}">
        <p14:creationId xmlns:p14="http://schemas.microsoft.com/office/powerpoint/2010/main" val="1738384090"/>
      </p:ext>
    </p:extLst>
  </p:cSld>
  <p:clrMapOvr>
    <a:masterClrMapping/>
  </p:clrMapOvr>
  <p:transition spd="med"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smtClean="0">
                <a:solidFill>
                  <a:srgbClr val="FF0000"/>
                </a:solidFill>
              </a:rPr>
              <a:t>Agenda 2030 per lo sviluppo sostenibile – I 17 </a:t>
            </a:r>
            <a:r>
              <a:rPr lang="it-IT" dirty="0" err="1">
                <a:solidFill>
                  <a:srgbClr val="FF0000"/>
                </a:solidFill>
              </a:rPr>
              <a:t>G</a:t>
            </a:r>
            <a:r>
              <a:rPr lang="it-IT" dirty="0" err="1" smtClean="0">
                <a:solidFill>
                  <a:srgbClr val="FF0000"/>
                </a:solidFill>
              </a:rPr>
              <a:t>oals</a:t>
            </a:r>
            <a:r>
              <a:rPr lang="it-IT" dirty="0" smtClean="0">
                <a:solidFill>
                  <a:srgbClr val="FF0000"/>
                </a:solidFill>
              </a:rPr>
              <a:t> (</a:t>
            </a:r>
            <a:r>
              <a:rPr lang="it-IT" dirty="0" err="1" smtClean="0">
                <a:solidFill>
                  <a:srgbClr val="FF0000"/>
                </a:solidFill>
              </a:rPr>
              <a:t>SDGs</a:t>
            </a:r>
            <a:r>
              <a:rPr lang="it-IT" dirty="0" smtClean="0">
                <a:solidFill>
                  <a:srgbClr val="FF0000"/>
                </a:solidFill>
              </a:rPr>
              <a:t>)</a:t>
            </a:r>
            <a:endParaRPr lang="it-IT" dirty="0">
              <a:solidFill>
                <a:srgbClr val="FF0000"/>
              </a:solidFill>
            </a:endParaRPr>
          </a:p>
        </p:txBody>
      </p:sp>
      <p:pic>
        <p:nvPicPr>
          <p:cNvPr id="4" name="Immagine 3"/>
          <p:cNvPicPr>
            <a:picLocks noChangeAspect="1"/>
          </p:cNvPicPr>
          <p:nvPr/>
        </p:nvPicPr>
        <p:blipFill>
          <a:blip r:embed="rId2"/>
          <a:stretch>
            <a:fillRect/>
          </a:stretch>
        </p:blipFill>
        <p:spPr>
          <a:xfrm>
            <a:off x="1512538" y="1969136"/>
            <a:ext cx="1228725" cy="1228725"/>
          </a:xfrm>
          <a:prstGeom prst="rect">
            <a:avLst/>
          </a:prstGeom>
        </p:spPr>
      </p:pic>
      <p:pic>
        <p:nvPicPr>
          <p:cNvPr id="5" name="Immagine 4"/>
          <p:cNvPicPr>
            <a:picLocks noChangeAspect="1"/>
          </p:cNvPicPr>
          <p:nvPr/>
        </p:nvPicPr>
        <p:blipFill>
          <a:blip r:embed="rId3"/>
          <a:stretch>
            <a:fillRect/>
          </a:stretch>
        </p:blipFill>
        <p:spPr>
          <a:xfrm>
            <a:off x="2954739" y="1959611"/>
            <a:ext cx="1238250" cy="1238250"/>
          </a:xfrm>
          <a:prstGeom prst="rect">
            <a:avLst/>
          </a:prstGeom>
        </p:spPr>
      </p:pic>
      <p:pic>
        <p:nvPicPr>
          <p:cNvPr id="6" name="Immagine 5"/>
          <p:cNvPicPr>
            <a:picLocks noChangeAspect="1"/>
          </p:cNvPicPr>
          <p:nvPr/>
        </p:nvPicPr>
        <p:blipFill>
          <a:blip r:embed="rId4"/>
          <a:stretch>
            <a:fillRect/>
          </a:stretch>
        </p:blipFill>
        <p:spPr>
          <a:xfrm>
            <a:off x="4406465" y="1969136"/>
            <a:ext cx="1238250" cy="1238250"/>
          </a:xfrm>
          <a:prstGeom prst="rect">
            <a:avLst/>
          </a:prstGeom>
        </p:spPr>
      </p:pic>
      <p:pic>
        <p:nvPicPr>
          <p:cNvPr id="7" name="Immagine 6"/>
          <p:cNvPicPr>
            <a:picLocks noChangeAspect="1"/>
          </p:cNvPicPr>
          <p:nvPr/>
        </p:nvPicPr>
        <p:blipFill>
          <a:blip r:embed="rId5"/>
          <a:stretch>
            <a:fillRect/>
          </a:stretch>
        </p:blipFill>
        <p:spPr>
          <a:xfrm>
            <a:off x="5854842" y="1969136"/>
            <a:ext cx="1238250" cy="1238250"/>
          </a:xfrm>
          <a:prstGeom prst="rect">
            <a:avLst/>
          </a:prstGeom>
        </p:spPr>
      </p:pic>
      <p:pic>
        <p:nvPicPr>
          <p:cNvPr id="8" name="Immagine 7"/>
          <p:cNvPicPr>
            <a:picLocks noChangeAspect="1"/>
          </p:cNvPicPr>
          <p:nvPr/>
        </p:nvPicPr>
        <p:blipFill>
          <a:blip r:embed="rId6"/>
          <a:stretch>
            <a:fillRect/>
          </a:stretch>
        </p:blipFill>
        <p:spPr>
          <a:xfrm>
            <a:off x="7303219" y="1959611"/>
            <a:ext cx="1228725" cy="1228725"/>
          </a:xfrm>
          <a:prstGeom prst="rect">
            <a:avLst/>
          </a:prstGeom>
        </p:spPr>
      </p:pic>
      <p:pic>
        <p:nvPicPr>
          <p:cNvPr id="9" name="Immagine 8"/>
          <p:cNvPicPr>
            <a:picLocks noChangeAspect="1"/>
          </p:cNvPicPr>
          <p:nvPr/>
        </p:nvPicPr>
        <p:blipFill>
          <a:blip r:embed="rId7"/>
          <a:stretch>
            <a:fillRect/>
          </a:stretch>
        </p:blipFill>
        <p:spPr>
          <a:xfrm>
            <a:off x="8751596" y="1969136"/>
            <a:ext cx="1228725" cy="1228725"/>
          </a:xfrm>
          <a:prstGeom prst="rect">
            <a:avLst/>
          </a:prstGeom>
        </p:spPr>
      </p:pic>
      <p:pic>
        <p:nvPicPr>
          <p:cNvPr id="10" name="Immagine 9"/>
          <p:cNvPicPr>
            <a:picLocks noChangeAspect="1"/>
          </p:cNvPicPr>
          <p:nvPr/>
        </p:nvPicPr>
        <p:blipFill>
          <a:blip r:embed="rId8"/>
          <a:stretch>
            <a:fillRect/>
          </a:stretch>
        </p:blipFill>
        <p:spPr>
          <a:xfrm>
            <a:off x="10190448" y="1979996"/>
            <a:ext cx="1238250" cy="1238250"/>
          </a:xfrm>
          <a:prstGeom prst="rect">
            <a:avLst/>
          </a:prstGeom>
        </p:spPr>
      </p:pic>
      <p:pic>
        <p:nvPicPr>
          <p:cNvPr id="11" name="Immagine 10"/>
          <p:cNvPicPr>
            <a:picLocks noChangeAspect="1"/>
          </p:cNvPicPr>
          <p:nvPr/>
        </p:nvPicPr>
        <p:blipFill>
          <a:blip r:embed="rId9"/>
          <a:stretch>
            <a:fillRect/>
          </a:stretch>
        </p:blipFill>
        <p:spPr>
          <a:xfrm>
            <a:off x="1512538" y="3371692"/>
            <a:ext cx="1228725" cy="1228725"/>
          </a:xfrm>
          <a:prstGeom prst="rect">
            <a:avLst/>
          </a:prstGeom>
        </p:spPr>
      </p:pic>
      <p:pic>
        <p:nvPicPr>
          <p:cNvPr id="12" name="Immagine 11"/>
          <p:cNvPicPr>
            <a:picLocks noChangeAspect="1"/>
          </p:cNvPicPr>
          <p:nvPr/>
        </p:nvPicPr>
        <p:blipFill>
          <a:blip r:embed="rId10"/>
          <a:stretch>
            <a:fillRect/>
          </a:stretch>
        </p:blipFill>
        <p:spPr>
          <a:xfrm>
            <a:off x="2954739" y="3371692"/>
            <a:ext cx="1228725" cy="1228725"/>
          </a:xfrm>
          <a:prstGeom prst="rect">
            <a:avLst/>
          </a:prstGeom>
        </p:spPr>
      </p:pic>
      <p:pic>
        <p:nvPicPr>
          <p:cNvPr id="13" name="Immagine 12"/>
          <p:cNvPicPr>
            <a:picLocks noChangeAspect="1"/>
          </p:cNvPicPr>
          <p:nvPr/>
        </p:nvPicPr>
        <p:blipFill>
          <a:blip r:embed="rId11"/>
          <a:stretch>
            <a:fillRect/>
          </a:stretch>
        </p:blipFill>
        <p:spPr>
          <a:xfrm>
            <a:off x="4396940" y="3387315"/>
            <a:ext cx="1238250" cy="1238250"/>
          </a:xfrm>
          <a:prstGeom prst="rect">
            <a:avLst/>
          </a:prstGeom>
        </p:spPr>
      </p:pic>
      <p:pic>
        <p:nvPicPr>
          <p:cNvPr id="14" name="Immagine 13"/>
          <p:cNvPicPr>
            <a:picLocks noChangeAspect="1"/>
          </p:cNvPicPr>
          <p:nvPr/>
        </p:nvPicPr>
        <p:blipFill>
          <a:blip r:embed="rId12"/>
          <a:stretch>
            <a:fillRect/>
          </a:stretch>
        </p:blipFill>
        <p:spPr>
          <a:xfrm>
            <a:off x="5854842" y="3397363"/>
            <a:ext cx="1238250" cy="1238250"/>
          </a:xfrm>
          <a:prstGeom prst="rect">
            <a:avLst/>
          </a:prstGeom>
        </p:spPr>
      </p:pic>
      <p:pic>
        <p:nvPicPr>
          <p:cNvPr id="15" name="Immagine 14"/>
          <p:cNvPicPr>
            <a:picLocks noChangeAspect="1"/>
          </p:cNvPicPr>
          <p:nvPr/>
        </p:nvPicPr>
        <p:blipFill>
          <a:blip r:embed="rId13"/>
          <a:stretch>
            <a:fillRect/>
          </a:stretch>
        </p:blipFill>
        <p:spPr>
          <a:xfrm>
            <a:off x="7312744" y="3407411"/>
            <a:ext cx="1238250" cy="1238250"/>
          </a:xfrm>
          <a:prstGeom prst="rect">
            <a:avLst/>
          </a:prstGeom>
        </p:spPr>
      </p:pic>
      <p:pic>
        <p:nvPicPr>
          <p:cNvPr id="16" name="Immagine 15"/>
          <p:cNvPicPr>
            <a:picLocks noChangeAspect="1"/>
          </p:cNvPicPr>
          <p:nvPr/>
        </p:nvPicPr>
        <p:blipFill>
          <a:blip r:embed="rId14"/>
          <a:stretch>
            <a:fillRect/>
          </a:stretch>
        </p:blipFill>
        <p:spPr>
          <a:xfrm>
            <a:off x="8777738" y="3391787"/>
            <a:ext cx="1228725" cy="1228725"/>
          </a:xfrm>
          <a:prstGeom prst="rect">
            <a:avLst/>
          </a:prstGeom>
        </p:spPr>
      </p:pic>
      <p:pic>
        <p:nvPicPr>
          <p:cNvPr id="17" name="Immagine 16"/>
          <p:cNvPicPr>
            <a:picLocks noChangeAspect="1"/>
          </p:cNvPicPr>
          <p:nvPr/>
        </p:nvPicPr>
        <p:blipFill>
          <a:blip r:embed="rId15"/>
          <a:stretch>
            <a:fillRect/>
          </a:stretch>
        </p:blipFill>
        <p:spPr>
          <a:xfrm>
            <a:off x="10199973" y="3391786"/>
            <a:ext cx="1228725" cy="1228725"/>
          </a:xfrm>
          <a:prstGeom prst="rect">
            <a:avLst/>
          </a:prstGeom>
        </p:spPr>
      </p:pic>
      <p:pic>
        <p:nvPicPr>
          <p:cNvPr id="18" name="Immagine 17"/>
          <p:cNvPicPr>
            <a:picLocks noChangeAspect="1"/>
          </p:cNvPicPr>
          <p:nvPr/>
        </p:nvPicPr>
        <p:blipFill>
          <a:blip r:embed="rId16"/>
          <a:stretch>
            <a:fillRect/>
          </a:stretch>
        </p:blipFill>
        <p:spPr>
          <a:xfrm>
            <a:off x="1512537" y="4774248"/>
            <a:ext cx="1228725" cy="1228725"/>
          </a:xfrm>
          <a:prstGeom prst="rect">
            <a:avLst/>
          </a:prstGeom>
        </p:spPr>
      </p:pic>
      <p:pic>
        <p:nvPicPr>
          <p:cNvPr id="19" name="Immagine 18"/>
          <p:cNvPicPr>
            <a:picLocks noChangeAspect="1"/>
          </p:cNvPicPr>
          <p:nvPr/>
        </p:nvPicPr>
        <p:blipFill>
          <a:blip r:embed="rId17"/>
          <a:stretch>
            <a:fillRect/>
          </a:stretch>
        </p:blipFill>
        <p:spPr>
          <a:xfrm>
            <a:off x="2945214" y="4764723"/>
            <a:ext cx="1238250" cy="1238250"/>
          </a:xfrm>
          <a:prstGeom prst="rect">
            <a:avLst/>
          </a:prstGeom>
        </p:spPr>
      </p:pic>
      <p:pic>
        <p:nvPicPr>
          <p:cNvPr id="20" name="Immagine 19"/>
          <p:cNvPicPr>
            <a:picLocks noChangeAspect="1"/>
          </p:cNvPicPr>
          <p:nvPr/>
        </p:nvPicPr>
        <p:blipFill>
          <a:blip r:embed="rId18"/>
          <a:stretch>
            <a:fillRect/>
          </a:stretch>
        </p:blipFill>
        <p:spPr>
          <a:xfrm>
            <a:off x="4396940" y="4774248"/>
            <a:ext cx="1228725" cy="1228725"/>
          </a:xfrm>
          <a:prstGeom prst="rect">
            <a:avLst/>
          </a:prstGeom>
        </p:spPr>
      </p:pic>
    </p:spTree>
    <p:extLst>
      <p:ext uri="{BB962C8B-B14F-4D97-AF65-F5344CB8AC3E}">
        <p14:creationId xmlns:p14="http://schemas.microsoft.com/office/powerpoint/2010/main" val="4186970450"/>
      </p:ext>
    </p:extLst>
  </p:cSld>
  <p:clrMapOvr>
    <a:masterClrMapping/>
  </p:clrMapOvr>
  <p:transition spd="med" advClick="0"/>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smtClean="0">
                <a:solidFill>
                  <a:srgbClr val="FF0000"/>
                </a:solidFill>
              </a:rPr>
              <a:t>Target EU 2020 e Agenda 2030 (1/2)</a:t>
            </a:r>
            <a:endParaRPr lang="it-IT" dirty="0">
              <a:solidFill>
                <a:srgbClr val="FF0000"/>
              </a:solidFill>
            </a:endParaRPr>
          </a:p>
        </p:txBody>
      </p:sp>
      <p:sp>
        <p:nvSpPr>
          <p:cNvPr id="5" name="Rettangolo 4"/>
          <p:cNvSpPr/>
          <p:nvPr/>
        </p:nvSpPr>
        <p:spPr>
          <a:xfrm>
            <a:off x="1448637" y="1888642"/>
            <a:ext cx="10005926" cy="4401205"/>
          </a:xfrm>
          <a:prstGeom prst="rect">
            <a:avLst/>
          </a:prstGeom>
        </p:spPr>
        <p:txBody>
          <a:bodyPr wrap="square">
            <a:spAutoFit/>
          </a:bodyPr>
          <a:lstStyle/>
          <a:p>
            <a:pPr algn="ctr"/>
            <a:r>
              <a:rPr lang="it-IT" sz="2000" b="1" dirty="0" smtClean="0">
                <a:solidFill>
                  <a:srgbClr val="002060"/>
                </a:solidFill>
              </a:rPr>
              <a:t>Target 3 </a:t>
            </a:r>
            <a:r>
              <a:rPr lang="it-IT" sz="2000" b="1" dirty="0" smtClean="0">
                <a:solidFill>
                  <a:srgbClr val="002060"/>
                </a:solidFill>
              </a:rPr>
              <a:t>Riduzione </a:t>
            </a:r>
            <a:r>
              <a:rPr lang="it-IT" sz="2000" b="1" dirty="0" smtClean="0">
                <a:solidFill>
                  <a:srgbClr val="002060"/>
                </a:solidFill>
              </a:rPr>
              <a:t>delle emissioni</a:t>
            </a:r>
          </a:p>
          <a:p>
            <a:pPr algn="ctr"/>
            <a:endParaRPr lang="it-IT" sz="2000" b="1" dirty="0" smtClean="0">
              <a:solidFill>
                <a:srgbClr val="002060"/>
              </a:solidFill>
            </a:endParaRPr>
          </a:p>
          <a:p>
            <a:pPr algn="just"/>
            <a:r>
              <a:rPr lang="it-IT" sz="2000" b="1" dirty="0" smtClean="0">
                <a:solidFill>
                  <a:srgbClr val="002060"/>
                </a:solidFill>
                <a:ea typeface="Calibri" panose="020F0502020204030204" pitchFamily="34" charset="0"/>
                <a:cs typeface="Franklin Gothic Medium" panose="020B0603020102020204" pitchFamily="34" charset="0"/>
              </a:rPr>
              <a:t>SDG 3</a:t>
            </a:r>
            <a:r>
              <a:rPr lang="it-IT" sz="2000" dirty="0" smtClean="0">
                <a:solidFill>
                  <a:srgbClr val="002060"/>
                </a:solidFill>
                <a:ea typeface="Calibri" panose="020F0502020204030204" pitchFamily="34" charset="0"/>
                <a:cs typeface="Franklin Gothic Medium" panose="020B0603020102020204" pitchFamily="34" charset="0"/>
              </a:rPr>
              <a:t> - Buona </a:t>
            </a:r>
            <a:r>
              <a:rPr lang="it-IT" sz="2000" dirty="0">
                <a:solidFill>
                  <a:srgbClr val="002060"/>
                </a:solidFill>
                <a:ea typeface="Calibri" panose="020F0502020204030204" pitchFamily="34" charset="0"/>
                <a:cs typeface="Franklin Gothic Medium" panose="020B0603020102020204" pitchFamily="34" charset="0"/>
              </a:rPr>
              <a:t>salute. Assicurare la salute e il benessere per tutti e per tutte le età</a:t>
            </a:r>
            <a:r>
              <a:rPr lang="it-IT" sz="2000" dirty="0">
                <a:solidFill>
                  <a:schemeClr val="bg1">
                    <a:lumMod val="50000"/>
                  </a:schemeClr>
                </a:solidFill>
                <a:ea typeface="Calibri" panose="020F0502020204030204" pitchFamily="34" charset="0"/>
                <a:cs typeface="Franklin Gothic Medium" panose="020B0603020102020204" pitchFamily="34" charset="0"/>
              </a:rPr>
              <a:t>, </a:t>
            </a:r>
            <a:r>
              <a:rPr lang="it-IT" sz="2000" b="1" dirty="0">
                <a:solidFill>
                  <a:srgbClr val="FF0000"/>
                </a:solidFill>
                <a:ea typeface="Calibri" panose="020F0502020204030204" pitchFamily="34" charset="0"/>
                <a:cs typeface="Franklin Gothic Medium" panose="020B0603020102020204" pitchFamily="34" charset="0"/>
              </a:rPr>
              <a:t>(</a:t>
            </a:r>
            <a:r>
              <a:rPr lang="it-IT" sz="2000" b="1" dirty="0">
                <a:solidFill>
                  <a:srgbClr val="FF0000"/>
                </a:solidFill>
              </a:rPr>
              <a:t>SDG 3.3.9)</a:t>
            </a:r>
            <a:endParaRPr lang="it-IT" sz="2000" dirty="0">
              <a:solidFill>
                <a:srgbClr val="000000"/>
              </a:solidFill>
              <a:ea typeface="Calibri" panose="020F0502020204030204" pitchFamily="34" charset="0"/>
              <a:cs typeface="Franklin Gothic Medium" panose="020B0603020102020204" pitchFamily="34" charset="0"/>
            </a:endParaRPr>
          </a:p>
          <a:p>
            <a:pPr algn="just">
              <a:spcAft>
                <a:spcPts val="0"/>
              </a:spcAft>
            </a:pPr>
            <a:r>
              <a:rPr lang="it-IT" sz="2000" b="1" dirty="0">
                <a:solidFill>
                  <a:srgbClr val="002060"/>
                </a:solidFill>
                <a:ea typeface="Calibri" panose="020F0502020204030204" pitchFamily="34" charset="0"/>
                <a:cs typeface="Franklin Gothic Medium" panose="020B0603020102020204" pitchFamily="34" charset="0"/>
              </a:rPr>
              <a:t>SDG 11 </a:t>
            </a:r>
            <a:r>
              <a:rPr lang="it-IT" sz="2000" dirty="0" smtClean="0">
                <a:solidFill>
                  <a:srgbClr val="002060"/>
                </a:solidFill>
                <a:ea typeface="Calibri" panose="020F0502020204030204" pitchFamily="34" charset="0"/>
                <a:cs typeface="Franklin Gothic Medium" panose="020B0603020102020204" pitchFamily="34" charset="0"/>
              </a:rPr>
              <a:t>- Città </a:t>
            </a:r>
            <a:r>
              <a:rPr lang="it-IT" sz="2000" dirty="0">
                <a:solidFill>
                  <a:srgbClr val="002060"/>
                </a:solidFill>
                <a:ea typeface="Calibri" panose="020F0502020204030204" pitchFamily="34" charset="0"/>
                <a:cs typeface="Franklin Gothic Medium" panose="020B0603020102020204" pitchFamily="34" charset="0"/>
              </a:rPr>
              <a:t>e comunità sostenibili. Rendere le città e gli insediamenti umani inclusivi, sicuri, duraturi e sostenibili </a:t>
            </a:r>
            <a:r>
              <a:rPr lang="it-IT" sz="2000" b="1" dirty="0">
                <a:solidFill>
                  <a:srgbClr val="FF0000"/>
                </a:solidFill>
                <a:ea typeface="Calibri" panose="020F0502020204030204" pitchFamily="34" charset="0"/>
                <a:cs typeface="Franklin Gothic Medium" panose="020B0603020102020204" pitchFamily="34" charset="0"/>
              </a:rPr>
              <a:t>(</a:t>
            </a:r>
            <a:r>
              <a:rPr lang="it-IT" sz="2000" b="1" dirty="0">
                <a:solidFill>
                  <a:srgbClr val="FF0000"/>
                </a:solidFill>
              </a:rPr>
              <a:t>SDG 11.11.3 e 11.11.a, 11.11.b)</a:t>
            </a:r>
            <a:endParaRPr lang="it-IT" sz="2000" dirty="0">
              <a:solidFill>
                <a:srgbClr val="000000"/>
              </a:solidFill>
              <a:ea typeface="Calibri" panose="020F0502020204030204" pitchFamily="34" charset="0"/>
              <a:cs typeface="Franklin Gothic Medium" panose="020B0603020102020204" pitchFamily="34" charset="0"/>
            </a:endParaRPr>
          </a:p>
          <a:p>
            <a:pPr algn="just">
              <a:spcAft>
                <a:spcPts val="0"/>
              </a:spcAft>
            </a:pPr>
            <a:r>
              <a:rPr lang="it-IT" sz="2000" b="1" dirty="0">
                <a:solidFill>
                  <a:srgbClr val="002060"/>
                </a:solidFill>
                <a:ea typeface="Calibri" panose="020F0502020204030204" pitchFamily="34" charset="0"/>
                <a:cs typeface="Franklin Gothic Medium" panose="020B0603020102020204" pitchFamily="34" charset="0"/>
              </a:rPr>
              <a:t>SDG </a:t>
            </a:r>
            <a:r>
              <a:rPr lang="it-IT" sz="2000" b="1" dirty="0" smtClean="0">
                <a:solidFill>
                  <a:srgbClr val="002060"/>
                </a:solidFill>
                <a:ea typeface="Calibri" panose="020F0502020204030204" pitchFamily="34" charset="0"/>
                <a:cs typeface="Franklin Gothic Medium" panose="020B0603020102020204" pitchFamily="34" charset="0"/>
              </a:rPr>
              <a:t>12 </a:t>
            </a:r>
            <a:r>
              <a:rPr lang="it-IT" sz="2000" dirty="0" smtClean="0">
                <a:solidFill>
                  <a:srgbClr val="002060"/>
                </a:solidFill>
                <a:ea typeface="Calibri" panose="020F0502020204030204" pitchFamily="34" charset="0"/>
                <a:cs typeface="Franklin Gothic Medium" panose="020B0603020102020204" pitchFamily="34" charset="0"/>
              </a:rPr>
              <a:t>-</a:t>
            </a:r>
            <a:r>
              <a:rPr lang="it-IT" sz="2000" b="1" dirty="0" smtClean="0">
                <a:solidFill>
                  <a:srgbClr val="002060"/>
                </a:solidFill>
                <a:ea typeface="Calibri" panose="020F0502020204030204" pitchFamily="34" charset="0"/>
                <a:cs typeface="Franklin Gothic Medium" panose="020B0603020102020204" pitchFamily="34" charset="0"/>
              </a:rPr>
              <a:t> </a:t>
            </a:r>
            <a:r>
              <a:rPr lang="it-IT" sz="2000" dirty="0" smtClean="0">
                <a:solidFill>
                  <a:srgbClr val="002060"/>
                </a:solidFill>
                <a:ea typeface="Calibri" panose="020F0502020204030204" pitchFamily="34" charset="0"/>
                <a:cs typeface="Franklin Gothic Medium" panose="020B0603020102020204" pitchFamily="34" charset="0"/>
              </a:rPr>
              <a:t>Consumo </a:t>
            </a:r>
            <a:r>
              <a:rPr lang="it-IT" sz="2000" dirty="0">
                <a:solidFill>
                  <a:srgbClr val="002060"/>
                </a:solidFill>
                <a:ea typeface="Calibri" panose="020F0502020204030204" pitchFamily="34" charset="0"/>
                <a:cs typeface="Franklin Gothic Medium" panose="020B0603020102020204" pitchFamily="34" charset="0"/>
              </a:rPr>
              <a:t>responsabile. Garantire modelli sostenibili di produzione e di consumo </a:t>
            </a:r>
            <a:r>
              <a:rPr lang="it-IT" sz="2000" b="1" dirty="0">
                <a:solidFill>
                  <a:srgbClr val="FF0000"/>
                </a:solidFill>
                <a:ea typeface="Calibri" panose="020F0502020204030204" pitchFamily="34" charset="0"/>
                <a:cs typeface="Franklin Gothic Medium" panose="020B0603020102020204" pitchFamily="34" charset="0"/>
              </a:rPr>
              <a:t>(</a:t>
            </a:r>
            <a:r>
              <a:rPr lang="it-IT" sz="2000" b="1" dirty="0">
                <a:solidFill>
                  <a:srgbClr val="FF0000"/>
                </a:solidFill>
              </a:rPr>
              <a:t>SDG 12.12.c, 12.12.2 e 12.12.5</a:t>
            </a:r>
            <a:r>
              <a:rPr lang="it-IT" sz="2000" b="1" dirty="0" smtClean="0">
                <a:solidFill>
                  <a:srgbClr val="FF0000"/>
                </a:solidFill>
              </a:rPr>
              <a:t>)</a:t>
            </a:r>
          </a:p>
          <a:p>
            <a:pPr algn="just">
              <a:spcAft>
                <a:spcPts val="0"/>
              </a:spcAft>
            </a:pPr>
            <a:endParaRPr lang="it-IT" sz="2000" b="1" dirty="0">
              <a:solidFill>
                <a:srgbClr val="FF0000"/>
              </a:solidFill>
            </a:endParaRPr>
          </a:p>
          <a:p>
            <a:pPr algn="ctr"/>
            <a:r>
              <a:rPr lang="it-IT" sz="2000" b="1" dirty="0" smtClean="0">
                <a:solidFill>
                  <a:srgbClr val="002060"/>
                </a:solidFill>
              </a:rPr>
              <a:t>Target 4 </a:t>
            </a:r>
            <a:r>
              <a:rPr lang="it-IT" sz="2000" b="1" dirty="0" smtClean="0">
                <a:solidFill>
                  <a:srgbClr val="002060"/>
                </a:solidFill>
              </a:rPr>
              <a:t>Fonti </a:t>
            </a:r>
            <a:r>
              <a:rPr lang="it-IT" sz="2000" b="1" dirty="0" smtClean="0">
                <a:solidFill>
                  <a:srgbClr val="002060"/>
                </a:solidFill>
              </a:rPr>
              <a:t>rinnovabili</a:t>
            </a:r>
          </a:p>
          <a:p>
            <a:pPr algn="ctr"/>
            <a:endParaRPr lang="it-IT" sz="2000" b="1" dirty="0" smtClean="0">
              <a:solidFill>
                <a:srgbClr val="002060"/>
              </a:solidFill>
            </a:endParaRPr>
          </a:p>
          <a:p>
            <a:pPr algn="just"/>
            <a:r>
              <a:rPr lang="it-IT" sz="2000" b="1" dirty="0">
                <a:solidFill>
                  <a:srgbClr val="002060"/>
                </a:solidFill>
              </a:rPr>
              <a:t>SDG 7</a:t>
            </a:r>
            <a:r>
              <a:rPr lang="it-IT" sz="2000" dirty="0">
                <a:solidFill>
                  <a:srgbClr val="002060"/>
                </a:solidFill>
              </a:rPr>
              <a:t> – Energia rinnovabile. Assicurare a tutti l'accesso a sistemi di energia economici, affidabili, sostenibili e moderni </a:t>
            </a:r>
            <a:r>
              <a:rPr lang="it-IT" sz="2000" b="1" dirty="0">
                <a:solidFill>
                  <a:srgbClr val="FF0000"/>
                </a:solidFill>
              </a:rPr>
              <a:t>(SDG 7.7.b)</a:t>
            </a:r>
            <a:endParaRPr lang="it-IT" sz="2000" dirty="0">
              <a:solidFill>
                <a:schemeClr val="bg1">
                  <a:lumMod val="50000"/>
                </a:schemeClr>
              </a:solidFill>
            </a:endParaRPr>
          </a:p>
          <a:p>
            <a:pPr algn="ctr"/>
            <a:endParaRPr lang="it-IT" sz="2000" dirty="0">
              <a:solidFill>
                <a:srgbClr val="000000"/>
              </a:solidFill>
              <a:effectLst/>
              <a:ea typeface="Calibri" panose="020F0502020204030204" pitchFamily="34" charset="0"/>
              <a:cs typeface="Franklin Gothic Medium" panose="020B0603020102020204" pitchFamily="34" charset="0"/>
            </a:endParaRPr>
          </a:p>
        </p:txBody>
      </p:sp>
    </p:spTree>
    <p:extLst>
      <p:ext uri="{BB962C8B-B14F-4D97-AF65-F5344CB8AC3E}">
        <p14:creationId xmlns:p14="http://schemas.microsoft.com/office/powerpoint/2010/main" val="3554939419"/>
      </p:ext>
    </p:extLst>
  </p:cSld>
  <p:clrMapOvr>
    <a:masterClrMapping/>
  </p:clrMapOvr>
  <p:transition spd="med" advClick="0"/>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1537398" y="1410988"/>
            <a:ext cx="9907675" cy="5632311"/>
          </a:xfrm>
          <a:prstGeom prst="rect">
            <a:avLst/>
          </a:prstGeom>
        </p:spPr>
        <p:txBody>
          <a:bodyPr wrap="square">
            <a:spAutoFit/>
          </a:bodyPr>
          <a:lstStyle/>
          <a:p>
            <a:pPr lvl="0" algn="ctr"/>
            <a:r>
              <a:rPr lang="it-IT" sz="2000" b="1" dirty="0">
                <a:solidFill>
                  <a:srgbClr val="002060"/>
                </a:solidFill>
              </a:rPr>
              <a:t>Target 5 efficienza </a:t>
            </a:r>
            <a:r>
              <a:rPr lang="it-IT" sz="2000" b="1" dirty="0" smtClean="0">
                <a:solidFill>
                  <a:srgbClr val="002060"/>
                </a:solidFill>
              </a:rPr>
              <a:t>energetica</a:t>
            </a:r>
          </a:p>
          <a:p>
            <a:pPr lvl="0" algn="ctr"/>
            <a:endParaRPr lang="it-IT" sz="1000" b="1" dirty="0">
              <a:solidFill>
                <a:srgbClr val="002060"/>
              </a:solidFill>
            </a:endParaRPr>
          </a:p>
          <a:p>
            <a:pPr lvl="0" algn="just"/>
            <a:r>
              <a:rPr lang="it-IT" sz="2000" b="1" dirty="0">
                <a:solidFill>
                  <a:srgbClr val="002060"/>
                </a:solidFill>
              </a:rPr>
              <a:t>SDG 2 </a:t>
            </a:r>
            <a:r>
              <a:rPr lang="it-IT" sz="1600" dirty="0" smtClean="0">
                <a:solidFill>
                  <a:srgbClr val="002060"/>
                </a:solidFill>
              </a:rPr>
              <a:t>- </a:t>
            </a:r>
            <a:r>
              <a:rPr lang="it-IT" sz="1600" dirty="0">
                <a:solidFill>
                  <a:srgbClr val="002060"/>
                </a:solidFill>
              </a:rPr>
              <a:t>Sconfiggere la fame nel mondo. Porre fine alla fame, raggiungere la sicurezza alimentare, migliorare la nutrizione e promuovere un’agricoltura sostenibile </a:t>
            </a:r>
            <a:r>
              <a:rPr lang="it-IT" b="1" dirty="0">
                <a:solidFill>
                  <a:srgbClr val="FF0000"/>
                </a:solidFill>
              </a:rPr>
              <a:t>(SDG 2.2.4)</a:t>
            </a:r>
          </a:p>
          <a:p>
            <a:pPr lvl="0" algn="just"/>
            <a:r>
              <a:rPr lang="it-IT" sz="2000" b="1" dirty="0">
                <a:solidFill>
                  <a:srgbClr val="002060"/>
                </a:solidFill>
              </a:rPr>
              <a:t>SDG 6 - </a:t>
            </a:r>
            <a:r>
              <a:rPr lang="it-IT" sz="1600" dirty="0">
                <a:solidFill>
                  <a:srgbClr val="002060"/>
                </a:solidFill>
              </a:rPr>
              <a:t>Acqua pulita e servizi igienico-sanitari. Garantire a tutti la disponibilità e la gestione sostenibile dell'acqua e delle strutture igienico-sanitarie </a:t>
            </a:r>
            <a:r>
              <a:rPr lang="it-IT" b="1" dirty="0">
                <a:solidFill>
                  <a:srgbClr val="FF0000"/>
                </a:solidFill>
              </a:rPr>
              <a:t>(SDG 6.6.1, 6.6.3, 6.6.5, 6.6.6 e 6.6.a)</a:t>
            </a:r>
          </a:p>
          <a:p>
            <a:pPr lvl="0" algn="just"/>
            <a:r>
              <a:rPr lang="it-IT" sz="2000" b="1" dirty="0">
                <a:solidFill>
                  <a:srgbClr val="002060"/>
                </a:solidFill>
              </a:rPr>
              <a:t>SDG 7</a:t>
            </a:r>
            <a:r>
              <a:rPr lang="it-IT" sz="2000" dirty="0">
                <a:solidFill>
                  <a:srgbClr val="002060"/>
                </a:solidFill>
              </a:rPr>
              <a:t> </a:t>
            </a:r>
            <a:r>
              <a:rPr lang="it-IT" sz="2000" dirty="0" smtClean="0">
                <a:solidFill>
                  <a:srgbClr val="002060"/>
                </a:solidFill>
              </a:rPr>
              <a:t>- </a:t>
            </a:r>
            <a:r>
              <a:rPr lang="it-IT" sz="1600" dirty="0">
                <a:solidFill>
                  <a:srgbClr val="002060"/>
                </a:solidFill>
              </a:rPr>
              <a:t>Energia rinnovabile. Assicurare a tutti l'accesso a sistemi di energia economici, affidabili, sostenibili e moderni </a:t>
            </a:r>
            <a:r>
              <a:rPr lang="it-IT" b="1" dirty="0">
                <a:solidFill>
                  <a:srgbClr val="FF0000"/>
                </a:solidFill>
              </a:rPr>
              <a:t>(SDG 7.7.b)</a:t>
            </a:r>
            <a:endParaRPr lang="it-IT" dirty="0">
              <a:solidFill>
                <a:srgbClr val="6699FF">
                  <a:lumMod val="50000"/>
                </a:srgbClr>
              </a:solidFill>
            </a:endParaRPr>
          </a:p>
          <a:p>
            <a:pPr lvl="0" algn="just"/>
            <a:r>
              <a:rPr lang="it-IT" sz="2000" b="1" dirty="0">
                <a:solidFill>
                  <a:srgbClr val="002060"/>
                </a:solidFill>
              </a:rPr>
              <a:t>SDG 8 </a:t>
            </a:r>
            <a:r>
              <a:rPr lang="it-IT" sz="2000" dirty="0" smtClean="0">
                <a:solidFill>
                  <a:srgbClr val="002060"/>
                </a:solidFill>
              </a:rPr>
              <a:t>- </a:t>
            </a:r>
            <a:r>
              <a:rPr lang="it-IT" sz="1600" dirty="0">
                <a:solidFill>
                  <a:srgbClr val="002060"/>
                </a:solidFill>
              </a:rPr>
              <a:t>Buona occupazione e crescita economica. Incentivare una crescita economica duratura, inclusiva e sostenibile, un'occupazione piena e produttiva ed un lavoro dignitoso </a:t>
            </a:r>
            <a:r>
              <a:rPr lang="it-IT" b="1" dirty="0">
                <a:solidFill>
                  <a:srgbClr val="FF0000"/>
                </a:solidFill>
              </a:rPr>
              <a:t>(SDG 8.8.4)</a:t>
            </a:r>
          </a:p>
          <a:p>
            <a:pPr lvl="0" algn="just"/>
            <a:r>
              <a:rPr lang="it-IT" sz="2000" b="1" dirty="0">
                <a:solidFill>
                  <a:srgbClr val="002060"/>
                </a:solidFill>
                <a:ea typeface="Calibri" panose="020F0502020204030204" pitchFamily="34" charset="0"/>
                <a:cs typeface="Franklin Gothic Medium" panose="020B0603020102020204" pitchFamily="34" charset="0"/>
              </a:rPr>
              <a:t>SDG 11 </a:t>
            </a:r>
            <a:r>
              <a:rPr lang="it-IT" sz="2000" dirty="0">
                <a:solidFill>
                  <a:srgbClr val="002060"/>
                </a:solidFill>
                <a:ea typeface="Calibri" panose="020F0502020204030204" pitchFamily="34" charset="0"/>
                <a:cs typeface="Franklin Gothic Medium" panose="020B0603020102020204" pitchFamily="34" charset="0"/>
              </a:rPr>
              <a:t>- </a:t>
            </a:r>
            <a:r>
              <a:rPr lang="it-IT" sz="1600" dirty="0">
                <a:solidFill>
                  <a:srgbClr val="002060"/>
                </a:solidFill>
                <a:ea typeface="Calibri" panose="020F0502020204030204" pitchFamily="34" charset="0"/>
                <a:cs typeface="Franklin Gothic Medium" panose="020B0603020102020204" pitchFamily="34" charset="0"/>
              </a:rPr>
              <a:t>Città e comunità sostenibili. Rendere le città e gli insediamenti umani inclusivi, sicuri, duraturi e sostenibili </a:t>
            </a:r>
            <a:r>
              <a:rPr lang="it-IT" b="1" dirty="0">
                <a:solidFill>
                  <a:srgbClr val="FF0000"/>
                </a:solidFill>
                <a:ea typeface="Calibri" panose="020F0502020204030204" pitchFamily="34" charset="0"/>
                <a:cs typeface="Franklin Gothic Medium" panose="020B0603020102020204" pitchFamily="34" charset="0"/>
              </a:rPr>
              <a:t>(</a:t>
            </a:r>
            <a:r>
              <a:rPr lang="it-IT" b="1" dirty="0">
                <a:solidFill>
                  <a:srgbClr val="FF0000"/>
                </a:solidFill>
              </a:rPr>
              <a:t>SDG </a:t>
            </a:r>
            <a:r>
              <a:rPr lang="it-IT" b="1" dirty="0" smtClean="0">
                <a:solidFill>
                  <a:srgbClr val="FF0000"/>
                </a:solidFill>
              </a:rPr>
              <a:t>11.11.3, 11.11.a</a:t>
            </a:r>
            <a:r>
              <a:rPr lang="it-IT" b="1" dirty="0">
                <a:solidFill>
                  <a:srgbClr val="FF0000"/>
                </a:solidFill>
              </a:rPr>
              <a:t>, 11.11.b)</a:t>
            </a:r>
          </a:p>
          <a:p>
            <a:pPr lvl="0" algn="just"/>
            <a:r>
              <a:rPr lang="it-IT" sz="2000" b="1" dirty="0">
                <a:solidFill>
                  <a:srgbClr val="002060"/>
                </a:solidFill>
              </a:rPr>
              <a:t>SDG 13 </a:t>
            </a:r>
            <a:r>
              <a:rPr lang="it-IT" sz="2000" dirty="0" smtClean="0">
                <a:solidFill>
                  <a:srgbClr val="002060"/>
                </a:solidFill>
              </a:rPr>
              <a:t>- </a:t>
            </a:r>
            <a:r>
              <a:rPr lang="it-IT" sz="1600" dirty="0">
                <a:solidFill>
                  <a:srgbClr val="002060"/>
                </a:solidFill>
              </a:rPr>
              <a:t>Lotta contro il cambiamento climatico. Adottare misure urgenti per combattere il cambiamento climatico e le sue conseguenze </a:t>
            </a:r>
            <a:r>
              <a:rPr lang="it-IT" b="1" dirty="0">
                <a:solidFill>
                  <a:srgbClr val="FF0000"/>
                </a:solidFill>
              </a:rPr>
              <a:t>(SDG 13.13.3)</a:t>
            </a:r>
          </a:p>
          <a:p>
            <a:pPr lvl="0" algn="just"/>
            <a:r>
              <a:rPr lang="it-IT" sz="2000" b="1" dirty="0">
                <a:solidFill>
                  <a:srgbClr val="002060"/>
                </a:solidFill>
              </a:rPr>
              <a:t>SDG 14 </a:t>
            </a:r>
            <a:r>
              <a:rPr lang="it-IT" sz="2000" dirty="0" smtClean="0">
                <a:solidFill>
                  <a:srgbClr val="002060"/>
                </a:solidFill>
              </a:rPr>
              <a:t>- </a:t>
            </a:r>
            <a:r>
              <a:rPr lang="it-IT" sz="1600" dirty="0">
                <a:solidFill>
                  <a:srgbClr val="002060"/>
                </a:solidFill>
              </a:rPr>
              <a:t>Flora e fauna acquatica. Conservare e utilizzare in modo durevole gli oceani, i mari e le risorse marine per uno sviluppo sostenibile </a:t>
            </a:r>
            <a:r>
              <a:rPr lang="it-IT" b="1" dirty="0">
                <a:solidFill>
                  <a:srgbClr val="FF0000"/>
                </a:solidFill>
              </a:rPr>
              <a:t>(SDG </a:t>
            </a:r>
            <a:r>
              <a:rPr lang="it-IT" b="1" dirty="0" smtClean="0">
                <a:solidFill>
                  <a:srgbClr val="FF0000"/>
                </a:solidFill>
              </a:rPr>
              <a:t>14.14.1, </a:t>
            </a:r>
            <a:r>
              <a:rPr lang="it-IT" b="1" dirty="0">
                <a:solidFill>
                  <a:srgbClr val="FF0000"/>
                </a:solidFill>
              </a:rPr>
              <a:t>14.14.2 </a:t>
            </a:r>
            <a:r>
              <a:rPr lang="it-IT" b="1" dirty="0" smtClean="0">
                <a:solidFill>
                  <a:srgbClr val="FF0000"/>
                </a:solidFill>
              </a:rPr>
              <a:t>e 14.14.6</a:t>
            </a:r>
            <a:r>
              <a:rPr lang="it-IT" b="1" dirty="0">
                <a:solidFill>
                  <a:srgbClr val="FF0000"/>
                </a:solidFill>
              </a:rPr>
              <a:t>)</a:t>
            </a:r>
            <a:endParaRPr lang="it-IT" dirty="0">
              <a:solidFill>
                <a:srgbClr val="6699FF">
                  <a:lumMod val="50000"/>
                </a:srgbClr>
              </a:solidFill>
            </a:endParaRPr>
          </a:p>
          <a:p>
            <a:pPr lvl="0" algn="just"/>
            <a:r>
              <a:rPr lang="it-IT" sz="2000" b="1" dirty="0">
                <a:solidFill>
                  <a:srgbClr val="002060"/>
                </a:solidFill>
              </a:rPr>
              <a:t>SDG 15 </a:t>
            </a:r>
            <a:r>
              <a:rPr lang="it-IT" sz="2000" dirty="0" smtClean="0">
                <a:solidFill>
                  <a:srgbClr val="002060"/>
                </a:solidFill>
              </a:rPr>
              <a:t>- </a:t>
            </a:r>
            <a:r>
              <a:rPr lang="it-IT" sz="1600" dirty="0">
                <a:solidFill>
                  <a:srgbClr val="002060"/>
                </a:solidFill>
              </a:rPr>
              <a:t>Flora e fauna terrestre. Proteggere, ripristinare e favorire un uso sostenibile dell'ecosistema terrestre, gestire sostenibilmente le foreste, contrastare la desertificazione, arrestare e far retrocedere il degrado del terreno, e fermare la perdita di diversità biologica</a:t>
            </a:r>
            <a:r>
              <a:rPr lang="it-IT" sz="1600" b="1" dirty="0">
                <a:solidFill>
                  <a:srgbClr val="002060"/>
                </a:solidFill>
              </a:rPr>
              <a:t> </a:t>
            </a:r>
            <a:r>
              <a:rPr lang="it-IT" b="1" dirty="0">
                <a:solidFill>
                  <a:srgbClr val="FF0000"/>
                </a:solidFill>
              </a:rPr>
              <a:t>(SDG 15.15.1, </a:t>
            </a:r>
            <a:r>
              <a:rPr lang="it-IT" b="1" dirty="0" smtClean="0">
                <a:solidFill>
                  <a:srgbClr val="FF0000"/>
                </a:solidFill>
              </a:rPr>
              <a:t>15.15.3 e 15.15.a)</a:t>
            </a:r>
            <a:endParaRPr lang="it-IT" dirty="0"/>
          </a:p>
        </p:txBody>
      </p:sp>
      <p:sp>
        <p:nvSpPr>
          <p:cNvPr id="5" name="Titolo 1"/>
          <p:cNvSpPr>
            <a:spLocks noGrp="1"/>
          </p:cNvSpPr>
          <p:nvPr>
            <p:ph type="title"/>
          </p:nvPr>
        </p:nvSpPr>
        <p:spPr>
          <a:xfrm>
            <a:off x="1537398" y="907732"/>
            <a:ext cx="9448800" cy="533400"/>
          </a:xfrm>
        </p:spPr>
        <p:txBody>
          <a:bodyPr/>
          <a:lstStyle/>
          <a:p>
            <a:pPr algn="ctr"/>
            <a:r>
              <a:rPr lang="it-IT" dirty="0" smtClean="0">
                <a:solidFill>
                  <a:srgbClr val="FF0000"/>
                </a:solidFill>
              </a:rPr>
              <a:t>Target EU 2020 e Agenda 2030 (2/2</a:t>
            </a:r>
            <a:r>
              <a:rPr lang="it-IT" dirty="0" smtClean="0"/>
              <a:t>)</a:t>
            </a:r>
            <a:endParaRPr lang="it-IT" dirty="0"/>
          </a:p>
        </p:txBody>
      </p:sp>
    </p:spTree>
    <p:extLst>
      <p:ext uri="{BB962C8B-B14F-4D97-AF65-F5344CB8AC3E}">
        <p14:creationId xmlns:p14="http://schemas.microsoft.com/office/powerpoint/2010/main" val="620330721"/>
      </p:ext>
    </p:extLst>
  </p:cSld>
  <p:clrMapOvr>
    <a:masterClrMapping/>
  </p:clrMapOvr>
  <p:transition spd="med" advClick="0"/>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smtClean="0">
                <a:solidFill>
                  <a:srgbClr val="FF0000"/>
                </a:solidFill>
              </a:rPr>
              <a:t>I numeri del PNR </a:t>
            </a:r>
            <a:endParaRPr lang="it-IT" dirty="0">
              <a:solidFill>
                <a:srgbClr val="FF0000"/>
              </a:solidFill>
            </a:endParaRPr>
          </a:p>
        </p:txBody>
      </p:sp>
      <p:graphicFrame>
        <p:nvGraphicFramePr>
          <p:cNvPr id="4" name="Segnaposto contenuto 3"/>
          <p:cNvGraphicFramePr>
            <a:graphicFrameLocks noGrp="1"/>
          </p:cNvGraphicFramePr>
          <p:nvPr>
            <p:ph idx="1"/>
            <p:extLst>
              <p:ext uri="{D42A27DB-BD31-4B8C-83A1-F6EECF244321}">
                <p14:modId xmlns:p14="http://schemas.microsoft.com/office/powerpoint/2010/main" val="2708336637"/>
              </p:ext>
            </p:extLst>
          </p:nvPr>
        </p:nvGraphicFramePr>
        <p:xfrm>
          <a:off x="2031323" y="2321169"/>
          <a:ext cx="8871139" cy="2823681"/>
        </p:xfrm>
        <a:graphic>
          <a:graphicData uri="http://schemas.openxmlformats.org/drawingml/2006/table">
            <a:tbl>
              <a:tblPr firstRow="1" bandRow="1">
                <a:tableStyleId>{5C22544A-7EE6-4342-B048-85BDC9FD1C3A}</a:tableStyleId>
              </a:tblPr>
              <a:tblGrid>
                <a:gridCol w="1065805"/>
                <a:gridCol w="1316334"/>
                <a:gridCol w="2140299"/>
                <a:gridCol w="2190541"/>
                <a:gridCol w="2158160"/>
              </a:tblGrid>
              <a:tr h="684271">
                <a:tc>
                  <a:txBody>
                    <a:bodyPr/>
                    <a:lstStyle/>
                    <a:p>
                      <a:pPr algn="ctr"/>
                      <a:r>
                        <a:rPr lang="it-IT" dirty="0" smtClean="0">
                          <a:solidFill>
                            <a:srgbClr val="002060"/>
                          </a:solidFill>
                        </a:rPr>
                        <a:t>PNR</a:t>
                      </a:r>
                      <a:endParaRPr lang="it-IT" dirty="0">
                        <a:solidFill>
                          <a:srgbClr val="002060"/>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a:r>
                        <a:rPr lang="it-IT" dirty="0" smtClean="0">
                          <a:solidFill>
                            <a:srgbClr val="002060"/>
                          </a:solidFill>
                        </a:rPr>
                        <a:t>N. Regioni presenti</a:t>
                      </a:r>
                      <a:endParaRPr lang="it-IT" dirty="0">
                        <a:solidFill>
                          <a:srgbClr val="002060"/>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a:r>
                        <a:rPr lang="it-IT" b="1" dirty="0" smtClean="0">
                          <a:solidFill>
                            <a:srgbClr val="FF0000"/>
                          </a:solidFill>
                        </a:rPr>
                        <a:t>N.</a:t>
                      </a:r>
                      <a:r>
                        <a:rPr lang="it-IT" b="1" baseline="0" dirty="0" smtClean="0">
                          <a:solidFill>
                            <a:srgbClr val="FF0000"/>
                          </a:solidFill>
                        </a:rPr>
                        <a:t> Provvedimenti* totali</a:t>
                      </a:r>
                      <a:endParaRPr lang="it-IT" b="1" dirty="0">
                        <a:solidFill>
                          <a:srgbClr val="FF0000"/>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a:r>
                        <a:rPr lang="it-IT" dirty="0" smtClean="0">
                          <a:solidFill>
                            <a:srgbClr val="002060"/>
                          </a:solidFill>
                        </a:rPr>
                        <a:t>N. Provvedimenti* per CSR </a:t>
                      </a:r>
                      <a:endParaRPr lang="it-IT" dirty="0">
                        <a:solidFill>
                          <a:srgbClr val="002060"/>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a:r>
                        <a:rPr lang="it-IT" dirty="0" smtClean="0">
                          <a:solidFill>
                            <a:srgbClr val="002060"/>
                          </a:solidFill>
                        </a:rPr>
                        <a:t>N. Provvedimenti* per target</a:t>
                      </a:r>
                      <a:endParaRPr lang="it-IT" dirty="0">
                        <a:solidFill>
                          <a:srgbClr val="002060"/>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r>
              <a:tr h="427882">
                <a:tc>
                  <a:txBody>
                    <a:bodyPr/>
                    <a:lstStyle/>
                    <a:p>
                      <a:pPr algn="ctr"/>
                      <a:r>
                        <a:rPr lang="it-IT" dirty="0" smtClean="0">
                          <a:solidFill>
                            <a:srgbClr val="002060"/>
                          </a:solidFill>
                        </a:rPr>
                        <a:t>2013</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a:r>
                        <a:rPr lang="it-IT" dirty="0" smtClean="0">
                          <a:solidFill>
                            <a:srgbClr val="002060"/>
                          </a:solidFill>
                        </a:rPr>
                        <a:t>17</a:t>
                      </a:r>
                      <a:endParaRPr lang="it-IT" dirty="0">
                        <a:solidFill>
                          <a:srgbClr val="002060"/>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a:r>
                        <a:rPr lang="it-IT" b="1" dirty="0" smtClean="0">
                          <a:solidFill>
                            <a:srgbClr val="FF0000"/>
                          </a:solidFill>
                        </a:rPr>
                        <a:t>385</a:t>
                      </a:r>
                      <a:endParaRPr lang="it-IT" b="1" dirty="0">
                        <a:solidFill>
                          <a:srgbClr val="FF0000"/>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a:r>
                        <a:rPr lang="it-IT" dirty="0" smtClean="0">
                          <a:solidFill>
                            <a:srgbClr val="002060"/>
                          </a:solidFill>
                        </a:rPr>
                        <a:t>184</a:t>
                      </a:r>
                      <a:endParaRPr lang="it-IT" dirty="0">
                        <a:solidFill>
                          <a:srgbClr val="002060"/>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a:r>
                        <a:rPr lang="it-IT" dirty="0" smtClean="0">
                          <a:solidFill>
                            <a:srgbClr val="002060"/>
                          </a:solidFill>
                        </a:rPr>
                        <a:t>201</a:t>
                      </a:r>
                      <a:endParaRPr lang="it-IT" dirty="0">
                        <a:solidFill>
                          <a:srgbClr val="002060"/>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r>
              <a:tr h="427882">
                <a:tc>
                  <a:txBody>
                    <a:bodyPr/>
                    <a:lstStyle/>
                    <a:p>
                      <a:pPr algn="ctr"/>
                      <a:r>
                        <a:rPr lang="it-IT" dirty="0" smtClean="0">
                          <a:solidFill>
                            <a:srgbClr val="002060"/>
                          </a:solidFill>
                        </a:rPr>
                        <a:t>2014</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a:r>
                        <a:rPr lang="it-IT" dirty="0" smtClean="0">
                          <a:solidFill>
                            <a:srgbClr val="002060"/>
                          </a:solidFill>
                        </a:rPr>
                        <a:t>21</a:t>
                      </a:r>
                      <a:endParaRPr lang="it-IT" dirty="0">
                        <a:solidFill>
                          <a:srgbClr val="002060"/>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a:r>
                        <a:rPr lang="it-IT" b="1" dirty="0" smtClean="0">
                          <a:solidFill>
                            <a:srgbClr val="FF0000"/>
                          </a:solidFill>
                        </a:rPr>
                        <a:t>993</a:t>
                      </a:r>
                      <a:endParaRPr lang="it-IT" b="1" dirty="0">
                        <a:solidFill>
                          <a:srgbClr val="FF0000"/>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a:r>
                        <a:rPr lang="it-IT" dirty="0" smtClean="0">
                          <a:solidFill>
                            <a:srgbClr val="002060"/>
                          </a:solidFill>
                        </a:rPr>
                        <a:t>670</a:t>
                      </a:r>
                      <a:endParaRPr lang="it-IT" dirty="0">
                        <a:solidFill>
                          <a:srgbClr val="002060"/>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a:r>
                        <a:rPr lang="it-IT" dirty="0" smtClean="0">
                          <a:solidFill>
                            <a:srgbClr val="002060"/>
                          </a:solidFill>
                        </a:rPr>
                        <a:t>323</a:t>
                      </a:r>
                      <a:endParaRPr lang="it-IT" dirty="0">
                        <a:solidFill>
                          <a:srgbClr val="002060"/>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r>
              <a:tr h="427882">
                <a:tc>
                  <a:txBody>
                    <a:bodyPr/>
                    <a:lstStyle/>
                    <a:p>
                      <a:pPr algn="ctr"/>
                      <a:r>
                        <a:rPr lang="it-IT" dirty="0" smtClean="0">
                          <a:solidFill>
                            <a:srgbClr val="002060"/>
                          </a:solidFill>
                        </a:rPr>
                        <a:t>2015</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a:r>
                        <a:rPr lang="it-IT" dirty="0" smtClean="0">
                          <a:solidFill>
                            <a:srgbClr val="002060"/>
                          </a:solidFill>
                        </a:rPr>
                        <a:t>21</a:t>
                      </a:r>
                      <a:endParaRPr lang="it-IT" dirty="0">
                        <a:solidFill>
                          <a:srgbClr val="002060"/>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a:r>
                        <a:rPr lang="it-IT" b="1" dirty="0" smtClean="0">
                          <a:solidFill>
                            <a:srgbClr val="FF0000"/>
                          </a:solidFill>
                        </a:rPr>
                        <a:t>1369</a:t>
                      </a:r>
                      <a:endParaRPr lang="it-IT" b="1" dirty="0">
                        <a:solidFill>
                          <a:srgbClr val="FF0000"/>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a:r>
                        <a:rPr lang="it-IT" dirty="0" smtClean="0">
                          <a:solidFill>
                            <a:srgbClr val="002060"/>
                          </a:solidFill>
                        </a:rPr>
                        <a:t>881</a:t>
                      </a:r>
                      <a:endParaRPr lang="it-IT" dirty="0">
                        <a:solidFill>
                          <a:srgbClr val="002060"/>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a:r>
                        <a:rPr lang="it-IT" dirty="0" smtClean="0">
                          <a:solidFill>
                            <a:srgbClr val="002060"/>
                          </a:solidFill>
                        </a:rPr>
                        <a:t>488</a:t>
                      </a:r>
                      <a:endParaRPr lang="it-IT" dirty="0">
                        <a:solidFill>
                          <a:srgbClr val="002060"/>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r>
              <a:tr h="427882">
                <a:tc>
                  <a:txBody>
                    <a:bodyPr/>
                    <a:lstStyle/>
                    <a:p>
                      <a:pPr algn="ctr"/>
                      <a:r>
                        <a:rPr lang="it-IT" dirty="0" smtClean="0">
                          <a:solidFill>
                            <a:srgbClr val="002060"/>
                          </a:solidFill>
                        </a:rPr>
                        <a:t>2016</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a:r>
                        <a:rPr lang="it-IT" dirty="0" smtClean="0">
                          <a:solidFill>
                            <a:srgbClr val="002060"/>
                          </a:solidFill>
                        </a:rPr>
                        <a:t>21</a:t>
                      </a:r>
                      <a:endParaRPr lang="it-IT" dirty="0">
                        <a:solidFill>
                          <a:srgbClr val="002060"/>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a:r>
                        <a:rPr lang="it-IT" b="1" dirty="0" smtClean="0">
                          <a:solidFill>
                            <a:srgbClr val="FF0000"/>
                          </a:solidFill>
                        </a:rPr>
                        <a:t>1750</a:t>
                      </a:r>
                      <a:endParaRPr lang="it-IT" b="1" dirty="0">
                        <a:solidFill>
                          <a:srgbClr val="FF0000"/>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a:r>
                        <a:rPr lang="it-IT" dirty="0" smtClean="0">
                          <a:solidFill>
                            <a:srgbClr val="002060"/>
                          </a:solidFill>
                        </a:rPr>
                        <a:t>941</a:t>
                      </a:r>
                      <a:endParaRPr lang="it-IT" dirty="0">
                        <a:solidFill>
                          <a:srgbClr val="002060"/>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a:r>
                        <a:rPr lang="it-IT" dirty="0" smtClean="0">
                          <a:solidFill>
                            <a:srgbClr val="002060"/>
                          </a:solidFill>
                        </a:rPr>
                        <a:t>809</a:t>
                      </a:r>
                      <a:endParaRPr lang="it-IT" dirty="0">
                        <a:solidFill>
                          <a:srgbClr val="002060"/>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r>
              <a:tr h="427882">
                <a:tc>
                  <a:txBody>
                    <a:bodyPr/>
                    <a:lstStyle/>
                    <a:p>
                      <a:pPr algn="ctr"/>
                      <a:r>
                        <a:rPr lang="it-IT" dirty="0" smtClean="0">
                          <a:solidFill>
                            <a:srgbClr val="002060"/>
                          </a:solidFill>
                        </a:rPr>
                        <a:t>2017</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a:r>
                        <a:rPr lang="it-IT" dirty="0" smtClean="0">
                          <a:solidFill>
                            <a:srgbClr val="002060"/>
                          </a:solidFill>
                        </a:rPr>
                        <a:t>21</a:t>
                      </a:r>
                      <a:endParaRPr lang="it-IT" dirty="0">
                        <a:solidFill>
                          <a:srgbClr val="002060"/>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a:r>
                        <a:rPr lang="it-IT" b="1" dirty="0" smtClean="0">
                          <a:solidFill>
                            <a:srgbClr val="FF0000"/>
                          </a:solidFill>
                        </a:rPr>
                        <a:t>2145</a:t>
                      </a:r>
                      <a:endParaRPr lang="it-IT" b="1" dirty="0">
                        <a:solidFill>
                          <a:srgbClr val="FF0000"/>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a:r>
                        <a:rPr lang="it-IT" dirty="0" smtClean="0">
                          <a:solidFill>
                            <a:srgbClr val="002060"/>
                          </a:solidFill>
                        </a:rPr>
                        <a:t>881</a:t>
                      </a:r>
                      <a:endParaRPr lang="it-IT" dirty="0">
                        <a:solidFill>
                          <a:srgbClr val="002060"/>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a:r>
                        <a:rPr lang="it-IT" dirty="0" smtClean="0">
                          <a:solidFill>
                            <a:srgbClr val="002060"/>
                          </a:solidFill>
                        </a:rPr>
                        <a:t>1264</a:t>
                      </a:r>
                      <a:endParaRPr lang="it-IT" dirty="0">
                        <a:solidFill>
                          <a:srgbClr val="002060"/>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r>
            </a:tbl>
          </a:graphicData>
        </a:graphic>
      </p:graphicFrame>
      <p:sp>
        <p:nvSpPr>
          <p:cNvPr id="5" name="CasellaDiTesto 4"/>
          <p:cNvSpPr txBox="1"/>
          <p:nvPr/>
        </p:nvSpPr>
        <p:spPr>
          <a:xfrm>
            <a:off x="1466379" y="6392534"/>
            <a:ext cx="9827968" cy="369332"/>
          </a:xfrm>
          <a:prstGeom prst="rect">
            <a:avLst/>
          </a:prstGeom>
          <a:noFill/>
        </p:spPr>
        <p:txBody>
          <a:bodyPr wrap="square" rtlCol="0">
            <a:spAutoFit/>
          </a:bodyPr>
          <a:lstStyle/>
          <a:p>
            <a:r>
              <a:rPr lang="it-IT" dirty="0" smtClean="0">
                <a:solidFill>
                  <a:srgbClr val="002060"/>
                </a:solidFill>
              </a:rPr>
              <a:t>*</a:t>
            </a:r>
            <a:r>
              <a:rPr lang="it-IT" dirty="0" smtClean="0">
                <a:solidFill>
                  <a:schemeClr val="bg1">
                    <a:lumMod val="50000"/>
                  </a:schemeClr>
                </a:solidFill>
              </a:rPr>
              <a:t> </a:t>
            </a:r>
            <a:r>
              <a:rPr lang="it-IT" sz="1400" dirty="0" smtClean="0">
                <a:solidFill>
                  <a:srgbClr val="002060"/>
                </a:solidFill>
              </a:rPr>
              <a:t>Si intendono tutti i provvedimenti riportati nelle griglie di rilevazione e nei documenti comunque segnalati dalle Regioni</a:t>
            </a:r>
            <a:endParaRPr lang="it-IT" sz="1400" dirty="0">
              <a:solidFill>
                <a:srgbClr val="002060"/>
              </a:solidFill>
            </a:endParaRPr>
          </a:p>
        </p:txBody>
      </p:sp>
    </p:spTree>
    <p:extLst>
      <p:ext uri="{BB962C8B-B14F-4D97-AF65-F5344CB8AC3E}">
        <p14:creationId xmlns:p14="http://schemas.microsoft.com/office/powerpoint/2010/main" val="1802106459"/>
      </p:ext>
    </p:extLst>
  </p:cSld>
  <p:clrMapOvr>
    <a:masterClrMapping/>
  </p:clrMapOvr>
  <p:transition spd="med" advClick="0"/>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Segnaposto contenuto 3"/>
          <p:cNvGraphicFramePr>
            <a:graphicFrameLocks/>
          </p:cNvGraphicFramePr>
          <p:nvPr>
            <p:extLst>
              <p:ext uri="{D42A27DB-BD31-4B8C-83A1-F6EECF244321}">
                <p14:modId xmlns:p14="http://schemas.microsoft.com/office/powerpoint/2010/main" val="112946874"/>
              </p:ext>
            </p:extLst>
          </p:nvPr>
        </p:nvGraphicFramePr>
        <p:xfrm>
          <a:off x="1557493" y="2576958"/>
          <a:ext cx="9817237" cy="2727002"/>
        </p:xfrm>
        <a:graphic>
          <a:graphicData uri="http://schemas.openxmlformats.org/drawingml/2006/table">
            <a:tbl>
              <a:tblPr firstRow="1" bandRow="1">
                <a:tableStyleId>{5C22544A-7EE6-4342-B048-85BDC9FD1C3A}</a:tableStyleId>
              </a:tblPr>
              <a:tblGrid>
                <a:gridCol w="1222144"/>
                <a:gridCol w="3245697"/>
                <a:gridCol w="1783132"/>
                <a:gridCol w="1783132"/>
                <a:gridCol w="1783132"/>
              </a:tblGrid>
              <a:tr h="769135">
                <a:tc>
                  <a:txBody>
                    <a:bodyPr/>
                    <a:lstStyle/>
                    <a:p>
                      <a:pPr algn="ctr"/>
                      <a:r>
                        <a:rPr lang="it-IT" dirty="0" smtClean="0">
                          <a:solidFill>
                            <a:srgbClr val="002060"/>
                          </a:solidFill>
                        </a:rPr>
                        <a:t>T EU2020</a:t>
                      </a:r>
                      <a:endParaRPr lang="it-IT" dirty="0">
                        <a:solidFill>
                          <a:srgbClr val="002060"/>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a:r>
                        <a:rPr lang="it-IT" dirty="0" smtClean="0">
                          <a:solidFill>
                            <a:srgbClr val="002060"/>
                          </a:solidFill>
                        </a:rPr>
                        <a:t>Temi principali</a:t>
                      </a:r>
                      <a:endParaRPr lang="it-IT" dirty="0">
                        <a:solidFill>
                          <a:srgbClr val="002060"/>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it-IT" dirty="0" smtClean="0">
                          <a:solidFill>
                            <a:srgbClr val="002060"/>
                          </a:solidFill>
                        </a:rPr>
                        <a:t>PNR 2013 Provvedimenti</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it-IT" dirty="0" smtClean="0">
                          <a:solidFill>
                            <a:srgbClr val="002060"/>
                          </a:solidFill>
                        </a:rPr>
                        <a:t>PNR 2016 Provvedimenti</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a:r>
                        <a:rPr lang="it-IT" dirty="0" smtClean="0">
                          <a:solidFill>
                            <a:srgbClr val="002060"/>
                          </a:solidFill>
                        </a:rPr>
                        <a:t>PNR 2017</a:t>
                      </a:r>
                    </a:p>
                    <a:p>
                      <a:pPr algn="ctr"/>
                      <a:r>
                        <a:rPr lang="it-IT" dirty="0" smtClean="0">
                          <a:solidFill>
                            <a:srgbClr val="002060"/>
                          </a:solidFill>
                        </a:rPr>
                        <a:t>Provvedimenti</a:t>
                      </a:r>
                      <a:endParaRPr lang="it-IT" dirty="0">
                        <a:solidFill>
                          <a:srgbClr val="002060"/>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r>
              <a:tr h="715562">
                <a:tc>
                  <a:txBody>
                    <a:bodyPr/>
                    <a:lstStyle/>
                    <a:p>
                      <a:pPr algn="ctr"/>
                      <a:r>
                        <a:rPr lang="it-IT" dirty="0" smtClean="0">
                          <a:solidFill>
                            <a:srgbClr val="002060"/>
                          </a:solidFill>
                        </a:rPr>
                        <a:t>T3 </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1800" b="0" i="0" u="none" strike="noStrike" kern="1200" baseline="0" dirty="0" smtClean="0">
                          <a:solidFill>
                            <a:srgbClr val="002060"/>
                          </a:solidFill>
                          <a:latin typeface="+mn-lt"/>
                          <a:ea typeface="+mn-ea"/>
                          <a:cs typeface="+mn-cs"/>
                        </a:rPr>
                        <a:t>Riduzione emissioni gas serra </a:t>
                      </a:r>
                      <a:endParaRPr lang="it-IT" sz="1400" dirty="0" smtClean="0">
                        <a:solidFill>
                          <a:srgbClr val="002060"/>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it-IT" dirty="0" smtClean="0">
                          <a:solidFill>
                            <a:srgbClr val="002060"/>
                          </a:solidFill>
                        </a:rPr>
                        <a:t>21</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a:r>
                        <a:rPr lang="it-IT" dirty="0" smtClean="0">
                          <a:solidFill>
                            <a:srgbClr val="002060"/>
                          </a:solidFill>
                        </a:rPr>
                        <a:t>62</a:t>
                      </a:r>
                      <a:endParaRPr lang="it-IT" dirty="0">
                        <a:solidFill>
                          <a:srgbClr val="002060"/>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a:r>
                        <a:rPr lang="it-IT" dirty="0" smtClean="0">
                          <a:solidFill>
                            <a:srgbClr val="002060"/>
                          </a:solidFill>
                        </a:rPr>
                        <a:t>109</a:t>
                      </a:r>
                      <a:endParaRPr lang="it-IT" dirty="0">
                        <a:solidFill>
                          <a:srgbClr val="002060"/>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r>
              <a:tr h="497733">
                <a:tc>
                  <a:txBody>
                    <a:bodyPr/>
                    <a:lstStyle/>
                    <a:p>
                      <a:pPr algn="ctr"/>
                      <a:r>
                        <a:rPr lang="it-IT" dirty="0" smtClean="0">
                          <a:solidFill>
                            <a:srgbClr val="002060"/>
                          </a:solidFill>
                        </a:rPr>
                        <a:t>T4 </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dirty="0" smtClean="0">
                          <a:solidFill>
                            <a:srgbClr val="002060"/>
                          </a:solidFill>
                        </a:rPr>
                        <a:t>Fonti rinnovabili</a:t>
                      </a:r>
                      <a:endParaRPr lang="it-IT" sz="1400" dirty="0" smtClean="0">
                        <a:solidFill>
                          <a:srgbClr val="002060"/>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a:r>
                        <a:rPr lang="it-IT" dirty="0" smtClean="0">
                          <a:solidFill>
                            <a:srgbClr val="002060"/>
                          </a:solidFill>
                        </a:rPr>
                        <a:t>30</a:t>
                      </a:r>
                      <a:endParaRPr lang="it-IT" dirty="0">
                        <a:solidFill>
                          <a:srgbClr val="002060"/>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a:r>
                        <a:rPr lang="it-IT" dirty="0" smtClean="0">
                          <a:solidFill>
                            <a:srgbClr val="002060"/>
                          </a:solidFill>
                        </a:rPr>
                        <a:t>58</a:t>
                      </a:r>
                      <a:endParaRPr lang="it-IT" dirty="0">
                        <a:solidFill>
                          <a:srgbClr val="002060"/>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a:r>
                        <a:rPr lang="it-IT" dirty="0" smtClean="0">
                          <a:solidFill>
                            <a:srgbClr val="002060"/>
                          </a:solidFill>
                        </a:rPr>
                        <a:t>79</a:t>
                      </a:r>
                      <a:endParaRPr lang="it-IT" dirty="0">
                        <a:solidFill>
                          <a:srgbClr val="002060"/>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r>
              <a:tr h="744572">
                <a:tc>
                  <a:txBody>
                    <a:bodyPr/>
                    <a:lstStyle/>
                    <a:p>
                      <a:pPr algn="ctr"/>
                      <a:r>
                        <a:rPr lang="it-IT" dirty="0" smtClean="0">
                          <a:solidFill>
                            <a:srgbClr val="002060"/>
                          </a:solidFill>
                        </a:rPr>
                        <a:t>T5</a:t>
                      </a:r>
                      <a:r>
                        <a:rPr lang="it-IT" baseline="0" dirty="0" smtClean="0">
                          <a:solidFill>
                            <a:srgbClr val="002060"/>
                          </a:solidFill>
                        </a:rPr>
                        <a:t> </a:t>
                      </a:r>
                      <a:endParaRPr lang="it-IT" dirty="0" smtClean="0">
                        <a:solidFill>
                          <a:srgbClr val="002060"/>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1800" b="0" i="0" u="none" strike="noStrike" kern="1200" baseline="0" dirty="0" smtClean="0">
                          <a:solidFill>
                            <a:srgbClr val="002060"/>
                          </a:solidFill>
                          <a:latin typeface="+mn-lt"/>
                          <a:ea typeface="+mn-ea"/>
                          <a:cs typeface="+mn-cs"/>
                        </a:rPr>
                        <a:t>Efficienza energetica</a:t>
                      </a:r>
                      <a:endParaRPr lang="it-IT" sz="1400" dirty="0" smtClean="0">
                        <a:solidFill>
                          <a:srgbClr val="002060"/>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a:r>
                        <a:rPr lang="it-IT" dirty="0" smtClean="0">
                          <a:solidFill>
                            <a:srgbClr val="002060"/>
                          </a:solidFill>
                        </a:rPr>
                        <a:t>19</a:t>
                      </a:r>
                      <a:endParaRPr lang="it-IT" dirty="0">
                        <a:solidFill>
                          <a:srgbClr val="002060"/>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a:r>
                        <a:rPr lang="it-IT" dirty="0" smtClean="0">
                          <a:solidFill>
                            <a:srgbClr val="002060"/>
                          </a:solidFill>
                        </a:rPr>
                        <a:t>255</a:t>
                      </a:r>
                      <a:endParaRPr lang="it-IT" dirty="0">
                        <a:solidFill>
                          <a:srgbClr val="002060"/>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a:r>
                        <a:rPr lang="it-IT" dirty="0" smtClean="0">
                          <a:solidFill>
                            <a:srgbClr val="002060"/>
                          </a:solidFill>
                        </a:rPr>
                        <a:t>255</a:t>
                      </a:r>
                      <a:endParaRPr lang="it-IT" dirty="0">
                        <a:solidFill>
                          <a:srgbClr val="002060"/>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r>
            </a:tbl>
          </a:graphicData>
        </a:graphic>
      </p:graphicFrame>
      <p:sp>
        <p:nvSpPr>
          <p:cNvPr id="3" name="CasellaDiTesto 2"/>
          <p:cNvSpPr txBox="1"/>
          <p:nvPr/>
        </p:nvSpPr>
        <p:spPr>
          <a:xfrm>
            <a:off x="1557493" y="904363"/>
            <a:ext cx="9817239" cy="1200329"/>
          </a:xfrm>
          <a:prstGeom prst="rect">
            <a:avLst/>
          </a:prstGeom>
          <a:noFill/>
        </p:spPr>
        <p:txBody>
          <a:bodyPr wrap="square" rtlCol="0">
            <a:spAutoFit/>
          </a:bodyPr>
          <a:lstStyle/>
          <a:p>
            <a:pPr algn="ctr"/>
            <a:r>
              <a:rPr lang="it-IT" sz="2400" b="1" dirty="0" smtClean="0">
                <a:solidFill>
                  <a:srgbClr val="FF0000"/>
                </a:solidFill>
              </a:rPr>
              <a:t>PNR 2013 - 2016 - 2017</a:t>
            </a:r>
          </a:p>
          <a:p>
            <a:pPr algn="ctr"/>
            <a:endParaRPr lang="it-IT" sz="2400" b="1" dirty="0" smtClean="0">
              <a:solidFill>
                <a:schemeClr val="bg1">
                  <a:lumMod val="50000"/>
                </a:schemeClr>
              </a:solidFill>
            </a:endParaRPr>
          </a:p>
          <a:p>
            <a:pPr algn="ctr"/>
            <a:r>
              <a:rPr lang="it-IT" sz="2400" b="1" dirty="0" smtClean="0">
                <a:solidFill>
                  <a:srgbClr val="FF0000"/>
                </a:solidFill>
              </a:rPr>
              <a:t>I Target ambientali della Strategia Europa 2020</a:t>
            </a:r>
            <a:endParaRPr lang="it-IT" sz="2400" b="1" dirty="0">
              <a:solidFill>
                <a:srgbClr val="FF0000"/>
              </a:solidFill>
            </a:endParaRPr>
          </a:p>
        </p:txBody>
      </p:sp>
    </p:spTree>
    <p:extLst>
      <p:ext uri="{BB962C8B-B14F-4D97-AF65-F5344CB8AC3E}">
        <p14:creationId xmlns:p14="http://schemas.microsoft.com/office/powerpoint/2010/main" val="644104067"/>
      </p:ext>
    </p:extLst>
  </p:cSld>
  <p:clrMapOvr>
    <a:masterClrMapping/>
  </p:clrMapOvr>
  <p:transition spd="med" advClick="0"/>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1557494" y="924460"/>
            <a:ext cx="9817239" cy="830997"/>
          </a:xfrm>
          <a:prstGeom prst="rect">
            <a:avLst/>
          </a:prstGeom>
          <a:noFill/>
        </p:spPr>
        <p:txBody>
          <a:bodyPr wrap="square" rtlCol="0">
            <a:spAutoFit/>
          </a:bodyPr>
          <a:lstStyle/>
          <a:p>
            <a:pPr algn="ctr"/>
            <a:r>
              <a:rPr lang="it-IT" sz="2400" b="1" dirty="0" smtClean="0">
                <a:solidFill>
                  <a:srgbClr val="FF0000"/>
                </a:solidFill>
              </a:rPr>
              <a:t>PNR </a:t>
            </a:r>
            <a:r>
              <a:rPr lang="it-IT" sz="2400" b="1" dirty="0">
                <a:solidFill>
                  <a:srgbClr val="FF0000"/>
                </a:solidFill>
              </a:rPr>
              <a:t>2013 </a:t>
            </a:r>
          </a:p>
          <a:p>
            <a:pPr algn="ctr"/>
            <a:r>
              <a:rPr lang="it-IT" sz="2400" b="1" dirty="0" smtClean="0">
                <a:solidFill>
                  <a:srgbClr val="FF0000"/>
                </a:solidFill>
              </a:rPr>
              <a:t>T3 </a:t>
            </a:r>
            <a:r>
              <a:rPr lang="it-IT" sz="2400" b="1" dirty="0">
                <a:solidFill>
                  <a:srgbClr val="FF0000"/>
                </a:solidFill>
              </a:rPr>
              <a:t>Riduzione emissioni gas serra - Provvedimenti 21</a:t>
            </a:r>
          </a:p>
        </p:txBody>
      </p:sp>
      <p:sp>
        <p:nvSpPr>
          <p:cNvPr id="5" name="CasellaDiTesto 4"/>
          <p:cNvSpPr txBox="1"/>
          <p:nvPr/>
        </p:nvSpPr>
        <p:spPr>
          <a:xfrm>
            <a:off x="1557493" y="1914943"/>
            <a:ext cx="9897628" cy="4817453"/>
          </a:xfrm>
          <a:prstGeom prst="rect">
            <a:avLst/>
          </a:prstGeom>
          <a:noFill/>
        </p:spPr>
        <p:txBody>
          <a:bodyPr wrap="square" rtlCol="0">
            <a:spAutoFit/>
          </a:bodyPr>
          <a:lstStyle/>
          <a:p>
            <a:endParaRPr lang="it-IT" sz="1000" b="1" dirty="0" smtClean="0">
              <a:solidFill>
                <a:schemeClr val="bg1">
                  <a:lumMod val="50000"/>
                </a:schemeClr>
              </a:solidFill>
            </a:endParaRPr>
          </a:p>
          <a:p>
            <a:pPr marL="285750" indent="-285750" algn="just">
              <a:buFont typeface="Wingdings" panose="05000000000000000000" pitchFamily="2" charset="2"/>
              <a:buChar char="ü"/>
            </a:pPr>
            <a:r>
              <a:rPr lang="it-IT" b="1" dirty="0" smtClean="0">
                <a:solidFill>
                  <a:srgbClr val="FF0000"/>
                </a:solidFill>
                <a:latin typeface="Arial" panose="020B0604020202020204" pitchFamily="34" charset="0"/>
              </a:rPr>
              <a:t>Edilizia</a:t>
            </a:r>
            <a:r>
              <a:rPr lang="it-IT" dirty="0" smtClean="0">
                <a:solidFill>
                  <a:schemeClr val="accent3">
                    <a:lumMod val="10000"/>
                  </a:schemeClr>
                </a:solidFill>
                <a:latin typeface="Arial" panose="020B0604020202020204" pitchFamily="34" charset="0"/>
              </a:rPr>
              <a:t>: </a:t>
            </a:r>
            <a:r>
              <a:rPr lang="it-IT" sz="1600" dirty="0" smtClean="0">
                <a:solidFill>
                  <a:srgbClr val="002060"/>
                </a:solidFill>
                <a:latin typeface="Arial" panose="020B0604020202020204" pitchFamily="34" charset="0"/>
              </a:rPr>
              <a:t>a</a:t>
            </a:r>
            <a:r>
              <a:rPr lang="it-IT" sz="1600" dirty="0">
                <a:solidFill>
                  <a:srgbClr val="002060"/>
                </a:solidFill>
                <a:latin typeface="Arial" panose="020B0604020202020204" pitchFamily="34" charset="0"/>
              </a:rPr>
              <a:t>) </a:t>
            </a:r>
            <a:r>
              <a:rPr lang="it-IT" sz="1600" dirty="0" smtClean="0">
                <a:solidFill>
                  <a:srgbClr val="002060"/>
                </a:solidFill>
                <a:latin typeface="Arial" panose="020B0604020202020204" pitchFamily="34" charset="0"/>
              </a:rPr>
              <a:t>misure </a:t>
            </a:r>
            <a:r>
              <a:rPr lang="it-IT" sz="1600" dirty="0">
                <a:solidFill>
                  <a:srgbClr val="002060"/>
                </a:solidFill>
                <a:latin typeface="Arial" panose="020B0604020202020204" pitchFamily="34" charset="0"/>
              </a:rPr>
              <a:t>per </a:t>
            </a:r>
            <a:r>
              <a:rPr lang="it-IT" sz="1600" dirty="0" smtClean="0">
                <a:solidFill>
                  <a:srgbClr val="002060"/>
                </a:solidFill>
                <a:latin typeface="Arial" panose="020B0604020202020204" pitchFamily="34" charset="0"/>
              </a:rPr>
              <a:t>certificazione </a:t>
            </a:r>
            <a:r>
              <a:rPr lang="it-IT" sz="1600" dirty="0">
                <a:solidFill>
                  <a:srgbClr val="002060"/>
                </a:solidFill>
                <a:latin typeface="Arial" panose="020B0604020202020204" pitchFamily="34" charset="0"/>
              </a:rPr>
              <a:t>energetica </a:t>
            </a:r>
            <a:r>
              <a:rPr lang="it-IT" sz="1600" dirty="0" smtClean="0">
                <a:solidFill>
                  <a:srgbClr val="002060"/>
                </a:solidFill>
                <a:latin typeface="Arial" panose="020B0604020202020204" pitchFamily="34" charset="0"/>
              </a:rPr>
              <a:t>edifici; b) riduzione consumi </a:t>
            </a:r>
            <a:r>
              <a:rPr lang="it-IT" sz="1600" dirty="0">
                <a:solidFill>
                  <a:srgbClr val="002060"/>
                </a:solidFill>
                <a:latin typeface="Arial" panose="020B0604020202020204" pitchFamily="34" charset="0"/>
              </a:rPr>
              <a:t>energetici e </a:t>
            </a:r>
            <a:r>
              <a:rPr lang="it-IT" b="1" dirty="0" err="1" smtClean="0">
                <a:solidFill>
                  <a:srgbClr val="FF0000"/>
                </a:solidFill>
                <a:latin typeface="Arial" panose="020B0604020202020204" pitchFamily="34" charset="0"/>
              </a:rPr>
              <a:t>smart</a:t>
            </a:r>
            <a:r>
              <a:rPr lang="it-IT" b="1" dirty="0" smtClean="0">
                <a:solidFill>
                  <a:srgbClr val="FF0000"/>
                </a:solidFill>
                <a:latin typeface="Arial" panose="020B0604020202020204" pitchFamily="34" charset="0"/>
              </a:rPr>
              <a:t> </a:t>
            </a:r>
            <a:r>
              <a:rPr lang="it-IT" b="1" dirty="0" err="1" smtClean="0">
                <a:solidFill>
                  <a:srgbClr val="FF0000"/>
                </a:solidFill>
                <a:latin typeface="Arial" panose="020B0604020202020204" pitchFamily="34" charset="0"/>
              </a:rPr>
              <a:t>cities</a:t>
            </a:r>
            <a:r>
              <a:rPr lang="it-IT" b="1" dirty="0">
                <a:solidFill>
                  <a:srgbClr val="FF0000"/>
                </a:solidFill>
                <a:latin typeface="Arial" panose="020B0604020202020204" pitchFamily="34" charset="0"/>
              </a:rPr>
              <a:t>;</a:t>
            </a:r>
            <a:r>
              <a:rPr lang="it-IT" dirty="0" smtClean="0">
                <a:solidFill>
                  <a:srgbClr val="002060"/>
                </a:solidFill>
                <a:latin typeface="Arial" panose="020B0604020202020204" pitchFamily="34" charset="0"/>
              </a:rPr>
              <a:t> </a:t>
            </a:r>
            <a:r>
              <a:rPr lang="it-IT" sz="1600" dirty="0" smtClean="0">
                <a:solidFill>
                  <a:srgbClr val="002060"/>
                </a:solidFill>
                <a:latin typeface="Arial" panose="020B0604020202020204" pitchFamily="34" charset="0"/>
              </a:rPr>
              <a:t>c) sostegni </a:t>
            </a:r>
            <a:r>
              <a:rPr lang="it-IT" sz="1600" dirty="0">
                <a:solidFill>
                  <a:srgbClr val="002060"/>
                </a:solidFill>
                <a:latin typeface="Arial" panose="020B0604020202020204" pitchFamily="34" charset="0"/>
              </a:rPr>
              <a:t>alle municipalità </a:t>
            </a:r>
            <a:r>
              <a:rPr lang="it-IT" sz="1600" dirty="0" smtClean="0">
                <a:solidFill>
                  <a:srgbClr val="002060"/>
                </a:solidFill>
                <a:latin typeface="Arial" panose="020B0604020202020204" pitchFamily="34" charset="0"/>
              </a:rPr>
              <a:t>per preparazione Piano </a:t>
            </a:r>
            <a:r>
              <a:rPr lang="it-IT" sz="1600" dirty="0">
                <a:solidFill>
                  <a:srgbClr val="002060"/>
                </a:solidFill>
                <a:latin typeface="Arial" panose="020B0604020202020204" pitchFamily="34" charset="0"/>
              </a:rPr>
              <a:t>di Azione per </a:t>
            </a:r>
            <a:r>
              <a:rPr lang="it-IT" sz="1600" dirty="0" smtClean="0">
                <a:solidFill>
                  <a:srgbClr val="002060"/>
                </a:solidFill>
                <a:latin typeface="Arial" panose="020B0604020202020204" pitchFamily="34" charset="0"/>
              </a:rPr>
              <a:t>l’Energia Sostenibile; d) incentivi </a:t>
            </a:r>
            <a:r>
              <a:rPr lang="it-IT" sz="1600" dirty="0">
                <a:solidFill>
                  <a:srgbClr val="002060"/>
                </a:solidFill>
                <a:latin typeface="Arial" panose="020B0604020202020204" pitchFamily="34" charset="0"/>
              </a:rPr>
              <a:t>per </a:t>
            </a:r>
            <a:r>
              <a:rPr lang="it-IT" sz="1600" dirty="0" smtClean="0">
                <a:solidFill>
                  <a:srgbClr val="002060"/>
                </a:solidFill>
                <a:latin typeface="Arial" panose="020B0604020202020204" pitchFamily="34" charset="0"/>
              </a:rPr>
              <a:t>utilizzo fonti </a:t>
            </a:r>
            <a:r>
              <a:rPr lang="it-IT" sz="1600" dirty="0">
                <a:solidFill>
                  <a:srgbClr val="002060"/>
                </a:solidFill>
                <a:latin typeface="Arial" panose="020B0604020202020204" pitchFamily="34" charset="0"/>
              </a:rPr>
              <a:t>rinnovabili </a:t>
            </a:r>
            <a:r>
              <a:rPr lang="it-IT" sz="1600" dirty="0" smtClean="0">
                <a:solidFill>
                  <a:srgbClr val="002060"/>
                </a:solidFill>
                <a:latin typeface="Arial" panose="020B0604020202020204" pitchFamily="34" charset="0"/>
              </a:rPr>
              <a:t>senza emissioni </a:t>
            </a:r>
            <a:r>
              <a:rPr lang="it-IT" sz="1600" dirty="0">
                <a:solidFill>
                  <a:srgbClr val="002060"/>
                </a:solidFill>
                <a:latin typeface="Arial" panose="020B0604020202020204" pitchFamily="34" charset="0"/>
              </a:rPr>
              <a:t>in atmosfera degli impianti termici di riscaldamento e </a:t>
            </a:r>
            <a:r>
              <a:rPr lang="it-IT" sz="1600" dirty="0" smtClean="0">
                <a:solidFill>
                  <a:srgbClr val="002060"/>
                </a:solidFill>
                <a:latin typeface="Arial" panose="020B0604020202020204" pitchFamily="34" charset="0"/>
              </a:rPr>
              <a:t>condizionamento.</a:t>
            </a:r>
          </a:p>
          <a:p>
            <a:pPr marL="285750" indent="-285750" algn="just">
              <a:buFont typeface="Wingdings" panose="05000000000000000000" pitchFamily="2" charset="2"/>
              <a:buChar char="ü"/>
            </a:pPr>
            <a:r>
              <a:rPr lang="it-IT" b="1" dirty="0" smtClean="0">
                <a:solidFill>
                  <a:srgbClr val="FF0000"/>
                </a:solidFill>
                <a:latin typeface="Arial" panose="020B0604020202020204" pitchFamily="34" charset="0"/>
              </a:rPr>
              <a:t>Mobilità</a:t>
            </a:r>
            <a:r>
              <a:rPr lang="it-IT" dirty="0" smtClean="0">
                <a:solidFill>
                  <a:srgbClr val="002060"/>
                </a:solidFill>
                <a:latin typeface="Arial" panose="020B0604020202020204" pitchFamily="34" charset="0"/>
              </a:rPr>
              <a:t>: </a:t>
            </a:r>
            <a:r>
              <a:rPr lang="it-IT" sz="1600" dirty="0" smtClean="0">
                <a:solidFill>
                  <a:srgbClr val="002060"/>
                </a:solidFill>
                <a:latin typeface="Arial" panose="020B0604020202020204" pitchFamily="34" charset="0"/>
              </a:rPr>
              <a:t>a</a:t>
            </a:r>
            <a:r>
              <a:rPr lang="it-IT" sz="1600" dirty="0">
                <a:solidFill>
                  <a:srgbClr val="002060"/>
                </a:solidFill>
                <a:latin typeface="Arial" panose="020B0604020202020204" pitchFamily="34" charset="0"/>
              </a:rPr>
              <a:t>) </a:t>
            </a:r>
            <a:r>
              <a:rPr lang="it-IT" sz="1600" dirty="0" smtClean="0">
                <a:solidFill>
                  <a:srgbClr val="002060"/>
                </a:solidFill>
                <a:latin typeface="Arial" panose="020B0604020202020204" pitchFamily="34" charset="0"/>
              </a:rPr>
              <a:t>azioni per favorire mobilità </a:t>
            </a:r>
            <a:r>
              <a:rPr lang="it-IT" sz="1600" dirty="0">
                <a:solidFill>
                  <a:srgbClr val="002060"/>
                </a:solidFill>
                <a:latin typeface="Arial" panose="020B0604020202020204" pitchFamily="34" charset="0"/>
              </a:rPr>
              <a:t>elettrica e flotte </a:t>
            </a:r>
            <a:r>
              <a:rPr lang="it-IT" sz="1600" dirty="0" smtClean="0">
                <a:solidFill>
                  <a:srgbClr val="002060"/>
                </a:solidFill>
                <a:latin typeface="Arial" panose="020B0604020202020204" pitchFamily="34" charset="0"/>
              </a:rPr>
              <a:t>di </a:t>
            </a:r>
            <a:r>
              <a:rPr lang="it-IT" sz="1600" dirty="0">
                <a:solidFill>
                  <a:srgbClr val="002060"/>
                </a:solidFill>
                <a:latin typeface="Arial" panose="020B0604020202020204" pitchFamily="34" charset="0"/>
              </a:rPr>
              <a:t>veicoli da adibire a forme di </a:t>
            </a:r>
            <a:r>
              <a:rPr lang="it-IT" sz="1600" dirty="0" smtClean="0">
                <a:solidFill>
                  <a:srgbClr val="002060"/>
                </a:solidFill>
                <a:latin typeface="Arial" panose="020B0604020202020204" pitchFamily="34" charset="0"/>
              </a:rPr>
              <a:t>car-</a:t>
            </a:r>
            <a:r>
              <a:rPr lang="it-IT" sz="1600" dirty="0" err="1" smtClean="0">
                <a:solidFill>
                  <a:srgbClr val="002060"/>
                </a:solidFill>
                <a:latin typeface="Arial" panose="020B0604020202020204" pitchFamily="34" charset="0"/>
              </a:rPr>
              <a:t>sharing</a:t>
            </a:r>
            <a:r>
              <a:rPr lang="it-IT" sz="1600" dirty="0" smtClean="0">
                <a:solidFill>
                  <a:srgbClr val="002060"/>
                </a:solidFill>
                <a:latin typeface="Arial" panose="020B0604020202020204" pitchFamily="34" charset="0"/>
              </a:rPr>
              <a:t> elettrico</a:t>
            </a:r>
            <a:r>
              <a:rPr lang="it-IT" sz="1600" dirty="0">
                <a:solidFill>
                  <a:srgbClr val="002060"/>
                </a:solidFill>
                <a:latin typeface="Arial" panose="020B0604020202020204" pitchFamily="34" charset="0"/>
              </a:rPr>
              <a:t>, </a:t>
            </a:r>
            <a:r>
              <a:rPr lang="it-IT" sz="1600" i="1" dirty="0" smtClean="0">
                <a:solidFill>
                  <a:srgbClr val="002060"/>
                </a:solidFill>
                <a:latin typeface="Arial" panose="020B0604020202020204" pitchFamily="34" charset="0"/>
              </a:rPr>
              <a:t>bike-</a:t>
            </a:r>
            <a:r>
              <a:rPr lang="it-IT" sz="1600" i="1" dirty="0" err="1" smtClean="0">
                <a:solidFill>
                  <a:srgbClr val="002060"/>
                </a:solidFill>
                <a:latin typeface="Arial" panose="020B0604020202020204" pitchFamily="34" charset="0"/>
              </a:rPr>
              <a:t>sharing</a:t>
            </a:r>
            <a:r>
              <a:rPr lang="it-IT" sz="1600" dirty="0" smtClean="0">
                <a:solidFill>
                  <a:srgbClr val="002060"/>
                </a:solidFill>
                <a:latin typeface="Arial" panose="020B0604020202020204" pitchFamily="34" charset="0"/>
              </a:rPr>
              <a:t> e piattaforme </a:t>
            </a:r>
            <a:r>
              <a:rPr lang="it-IT" sz="1600" dirty="0">
                <a:solidFill>
                  <a:srgbClr val="002060"/>
                </a:solidFill>
                <a:latin typeface="Arial" panose="020B0604020202020204" pitchFamily="34" charset="0"/>
              </a:rPr>
              <a:t>di </a:t>
            </a:r>
            <a:r>
              <a:rPr lang="it-IT" sz="1600" i="1" dirty="0" smtClean="0">
                <a:solidFill>
                  <a:srgbClr val="002060"/>
                </a:solidFill>
                <a:latin typeface="Arial" panose="020B0604020202020204" pitchFamily="34" charset="0"/>
              </a:rPr>
              <a:t>car </a:t>
            </a:r>
            <a:r>
              <a:rPr lang="it-IT" sz="1600" i="1" dirty="0" err="1" smtClean="0">
                <a:solidFill>
                  <a:srgbClr val="002060"/>
                </a:solidFill>
                <a:latin typeface="Arial" panose="020B0604020202020204" pitchFamily="34" charset="0"/>
              </a:rPr>
              <a:t>pooling</a:t>
            </a:r>
            <a:r>
              <a:rPr lang="it-IT" sz="1600" dirty="0" smtClean="0">
                <a:solidFill>
                  <a:srgbClr val="002060"/>
                </a:solidFill>
                <a:latin typeface="Arial" panose="020B0604020202020204" pitchFamily="34" charset="0"/>
              </a:rPr>
              <a:t>; b</a:t>
            </a:r>
            <a:r>
              <a:rPr lang="it-IT" sz="1600" dirty="0">
                <a:solidFill>
                  <a:srgbClr val="002060"/>
                </a:solidFill>
                <a:latin typeface="Arial" panose="020B0604020202020204" pitchFamily="34" charset="0"/>
              </a:rPr>
              <a:t>) </a:t>
            </a:r>
            <a:r>
              <a:rPr lang="it-IT" sz="1600" dirty="0" smtClean="0">
                <a:solidFill>
                  <a:srgbClr val="002060"/>
                </a:solidFill>
                <a:latin typeface="Arial" panose="020B0604020202020204" pitchFamily="34" charset="0"/>
              </a:rPr>
              <a:t>sostegno uso </a:t>
            </a:r>
            <a:r>
              <a:rPr lang="it-IT" sz="1600" dirty="0">
                <a:solidFill>
                  <a:srgbClr val="002060"/>
                </a:solidFill>
                <a:latin typeface="Arial" panose="020B0604020202020204" pitchFamily="34" charset="0"/>
              </a:rPr>
              <a:t>di carburanti a basso impatto e </a:t>
            </a:r>
            <a:r>
              <a:rPr lang="it-IT" sz="1600" dirty="0" smtClean="0">
                <a:solidFill>
                  <a:srgbClr val="002060"/>
                </a:solidFill>
                <a:latin typeface="Arial" panose="020B0604020202020204" pitchFamily="34" charset="0"/>
              </a:rPr>
              <a:t>biocarburanti</a:t>
            </a:r>
            <a:r>
              <a:rPr lang="it-IT" sz="1600" dirty="0">
                <a:solidFill>
                  <a:srgbClr val="002060"/>
                </a:solidFill>
                <a:latin typeface="Arial" panose="020B0604020202020204" pitchFamily="34" charset="0"/>
              </a:rPr>
              <a:t>, nonché rinnovamento </a:t>
            </a:r>
            <a:r>
              <a:rPr lang="it-IT" sz="1600" dirty="0" smtClean="0">
                <a:solidFill>
                  <a:srgbClr val="002060"/>
                </a:solidFill>
                <a:latin typeface="Arial" panose="020B0604020202020204" pitchFamily="34" charset="0"/>
              </a:rPr>
              <a:t>parco </a:t>
            </a:r>
            <a:r>
              <a:rPr lang="it-IT" sz="1600" dirty="0">
                <a:solidFill>
                  <a:srgbClr val="002060"/>
                </a:solidFill>
                <a:latin typeface="Arial" panose="020B0604020202020204" pitchFamily="34" charset="0"/>
              </a:rPr>
              <a:t>autobus; </a:t>
            </a:r>
            <a:r>
              <a:rPr lang="it-IT" sz="1600" dirty="0" smtClean="0">
                <a:solidFill>
                  <a:srgbClr val="002060"/>
                </a:solidFill>
                <a:latin typeface="Arial" panose="020B0604020202020204" pitchFamily="34" charset="0"/>
              </a:rPr>
              <a:t>c</a:t>
            </a:r>
            <a:r>
              <a:rPr lang="it-IT" sz="1600" dirty="0">
                <a:solidFill>
                  <a:srgbClr val="002060"/>
                </a:solidFill>
                <a:latin typeface="Arial" panose="020B0604020202020204" pitchFamily="34" charset="0"/>
              </a:rPr>
              <a:t>) </a:t>
            </a:r>
            <a:r>
              <a:rPr lang="it-IT" sz="1600" dirty="0" smtClean="0">
                <a:solidFill>
                  <a:srgbClr val="002060"/>
                </a:solidFill>
                <a:latin typeface="Arial" panose="020B0604020202020204" pitchFamily="34" charset="0"/>
              </a:rPr>
              <a:t>specifiche azioni per </a:t>
            </a:r>
            <a:r>
              <a:rPr lang="it-IT" sz="1600" dirty="0">
                <a:solidFill>
                  <a:srgbClr val="002060"/>
                </a:solidFill>
                <a:latin typeface="Arial" panose="020B0604020202020204" pitchFamily="34" charset="0"/>
              </a:rPr>
              <a:t>incentivare </a:t>
            </a:r>
            <a:r>
              <a:rPr lang="it-IT" sz="1600" dirty="0" smtClean="0">
                <a:solidFill>
                  <a:srgbClr val="002060"/>
                </a:solidFill>
                <a:latin typeface="Arial" panose="020B0604020202020204" pitchFamily="34" charset="0"/>
              </a:rPr>
              <a:t>sistemi </a:t>
            </a:r>
            <a:r>
              <a:rPr lang="it-IT" sz="1600" dirty="0">
                <a:solidFill>
                  <a:srgbClr val="002060"/>
                </a:solidFill>
                <a:latin typeface="Arial" panose="020B0604020202020204" pitchFamily="34" charset="0"/>
              </a:rPr>
              <a:t>di trasporto collettivo a basso impatto </a:t>
            </a:r>
            <a:r>
              <a:rPr lang="it-IT" sz="1600" dirty="0" smtClean="0">
                <a:solidFill>
                  <a:srgbClr val="002060"/>
                </a:solidFill>
                <a:latin typeface="Arial" panose="020B0604020202020204" pitchFamily="34" charset="0"/>
              </a:rPr>
              <a:t>ambientale. </a:t>
            </a:r>
            <a:endParaRPr lang="it-IT" sz="1600" dirty="0">
              <a:solidFill>
                <a:srgbClr val="002060"/>
              </a:solidFill>
              <a:latin typeface="Arial" panose="020B0604020202020204" pitchFamily="34" charset="0"/>
            </a:endParaRPr>
          </a:p>
          <a:p>
            <a:pPr marL="342900" indent="-342900" algn="just">
              <a:buFont typeface="Wingdings" panose="05000000000000000000" pitchFamily="2" charset="2"/>
              <a:buChar char="ü"/>
            </a:pPr>
            <a:r>
              <a:rPr lang="it-IT" b="1" dirty="0">
                <a:solidFill>
                  <a:srgbClr val="FF0000"/>
                </a:solidFill>
                <a:latin typeface="Arial" panose="020B0604020202020204" pitchFamily="34" charset="0"/>
              </a:rPr>
              <a:t>Agricoltura e allevamenti </a:t>
            </a:r>
            <a:r>
              <a:rPr lang="it-IT" b="1" dirty="0" smtClean="0">
                <a:solidFill>
                  <a:srgbClr val="FF0000"/>
                </a:solidFill>
                <a:latin typeface="Arial" panose="020B0604020202020204" pitchFamily="34" charset="0"/>
              </a:rPr>
              <a:t>zootecnici</a:t>
            </a:r>
            <a:r>
              <a:rPr lang="it-IT" dirty="0" smtClean="0">
                <a:solidFill>
                  <a:srgbClr val="002060"/>
                </a:solidFill>
                <a:latin typeface="Arial" panose="020B0604020202020204" pitchFamily="34" charset="0"/>
              </a:rPr>
              <a:t>: </a:t>
            </a:r>
            <a:r>
              <a:rPr lang="it-IT" sz="1600" dirty="0" smtClean="0">
                <a:solidFill>
                  <a:srgbClr val="002060"/>
                </a:solidFill>
                <a:latin typeface="Arial" panose="020B0604020202020204" pitchFamily="34" charset="0"/>
              </a:rPr>
              <a:t>a</a:t>
            </a:r>
            <a:r>
              <a:rPr lang="it-IT" sz="1600" dirty="0">
                <a:solidFill>
                  <a:srgbClr val="002060"/>
                </a:solidFill>
                <a:latin typeface="Arial" panose="020B0604020202020204" pitchFamily="34" charset="0"/>
              </a:rPr>
              <a:t>) </a:t>
            </a:r>
            <a:r>
              <a:rPr lang="it-IT" sz="1600" dirty="0" smtClean="0">
                <a:solidFill>
                  <a:srgbClr val="002060"/>
                </a:solidFill>
                <a:latin typeface="Arial" panose="020B0604020202020204" pitchFamily="34" charset="0"/>
              </a:rPr>
              <a:t>definizione Linee guida </a:t>
            </a:r>
            <a:r>
              <a:rPr lang="it-IT" sz="1600" dirty="0">
                <a:solidFill>
                  <a:srgbClr val="002060"/>
                </a:solidFill>
                <a:latin typeface="Arial" panose="020B0604020202020204" pitchFamily="34" charset="0"/>
              </a:rPr>
              <a:t>per </a:t>
            </a:r>
            <a:r>
              <a:rPr lang="it-IT" sz="1600" dirty="0" smtClean="0">
                <a:solidFill>
                  <a:srgbClr val="002060"/>
                </a:solidFill>
                <a:latin typeface="Arial" panose="020B0604020202020204" pitchFamily="34" charset="0"/>
              </a:rPr>
              <a:t>riduzione emissioni </a:t>
            </a:r>
            <a:r>
              <a:rPr lang="it-IT" sz="1600" dirty="0">
                <a:solidFill>
                  <a:srgbClr val="002060"/>
                </a:solidFill>
                <a:latin typeface="Arial" panose="020B0604020202020204" pitchFamily="34" charset="0"/>
              </a:rPr>
              <a:t>relative ad allevamenti zootecnici ed </a:t>
            </a:r>
            <a:r>
              <a:rPr lang="it-IT" sz="1600" dirty="0" smtClean="0">
                <a:solidFill>
                  <a:srgbClr val="002060"/>
                </a:solidFill>
                <a:latin typeface="Arial" panose="020B0604020202020204" pitchFamily="34" charset="0"/>
              </a:rPr>
              <a:t>emissioni </a:t>
            </a:r>
            <a:r>
              <a:rPr lang="it-IT" sz="1600" dirty="0">
                <a:solidFill>
                  <a:srgbClr val="002060"/>
                </a:solidFill>
                <a:latin typeface="Arial" panose="020B0604020202020204" pitchFamily="34" charset="0"/>
              </a:rPr>
              <a:t>di </a:t>
            </a:r>
            <a:r>
              <a:rPr lang="it-IT" sz="1600" dirty="0" smtClean="0">
                <a:solidFill>
                  <a:srgbClr val="002060"/>
                </a:solidFill>
                <a:latin typeface="Arial" panose="020B0604020202020204" pitchFamily="34" charset="0"/>
              </a:rPr>
              <a:t>origine agricola; b</a:t>
            </a:r>
            <a:r>
              <a:rPr lang="it-IT" sz="1600" dirty="0">
                <a:solidFill>
                  <a:srgbClr val="002060"/>
                </a:solidFill>
                <a:latin typeface="Arial" panose="020B0604020202020204" pitchFamily="34" charset="0"/>
              </a:rPr>
              <a:t>) </a:t>
            </a:r>
            <a:r>
              <a:rPr lang="it-IT" sz="1600" dirty="0" smtClean="0">
                <a:solidFill>
                  <a:srgbClr val="002060"/>
                </a:solidFill>
                <a:latin typeface="Arial" panose="020B0604020202020204" pitchFamily="34" charset="0"/>
              </a:rPr>
              <a:t>adozione meccanismi semplificazione procedure </a:t>
            </a:r>
            <a:r>
              <a:rPr lang="it-IT" sz="1600" dirty="0" err="1">
                <a:solidFill>
                  <a:srgbClr val="002060"/>
                </a:solidFill>
                <a:latin typeface="Arial" panose="020B0604020202020204" pitchFamily="34" charset="0"/>
              </a:rPr>
              <a:t>autorizzatorie</a:t>
            </a:r>
            <a:r>
              <a:rPr lang="it-IT" sz="1600" dirty="0">
                <a:solidFill>
                  <a:srgbClr val="002060"/>
                </a:solidFill>
                <a:latin typeface="Arial" panose="020B0604020202020204" pitchFamily="34" charset="0"/>
              </a:rPr>
              <a:t> (biomasse e rifiuti); </a:t>
            </a:r>
            <a:r>
              <a:rPr lang="it-IT" sz="1600" dirty="0" smtClean="0">
                <a:solidFill>
                  <a:srgbClr val="002060"/>
                </a:solidFill>
                <a:latin typeface="Arial" panose="020B0604020202020204" pitchFamily="34" charset="0"/>
              </a:rPr>
              <a:t>c</a:t>
            </a:r>
            <a:r>
              <a:rPr lang="it-IT" sz="1600" dirty="0">
                <a:solidFill>
                  <a:srgbClr val="002060"/>
                </a:solidFill>
                <a:latin typeface="Arial" panose="020B0604020202020204" pitchFamily="34" charset="0"/>
              </a:rPr>
              <a:t>) </a:t>
            </a:r>
            <a:r>
              <a:rPr lang="it-IT" sz="1600" dirty="0" smtClean="0">
                <a:solidFill>
                  <a:srgbClr val="002060"/>
                </a:solidFill>
                <a:latin typeface="Arial" panose="020B0604020202020204" pitchFamily="34" charset="0"/>
              </a:rPr>
              <a:t>stoccaggio </a:t>
            </a:r>
            <a:r>
              <a:rPr lang="it-IT" sz="1600" dirty="0">
                <a:solidFill>
                  <a:srgbClr val="002060"/>
                </a:solidFill>
                <a:latin typeface="Arial" panose="020B0604020202020204" pitchFamily="34" charset="0"/>
              </a:rPr>
              <a:t>gas in </a:t>
            </a:r>
            <a:r>
              <a:rPr lang="it-IT" sz="1600" dirty="0" smtClean="0">
                <a:solidFill>
                  <a:srgbClr val="002060"/>
                </a:solidFill>
                <a:latin typeface="Arial" panose="020B0604020202020204" pitchFamily="34" charset="0"/>
              </a:rPr>
              <a:t>biomasse </a:t>
            </a:r>
            <a:r>
              <a:rPr lang="it-IT" sz="1600" dirty="0">
                <a:solidFill>
                  <a:srgbClr val="002060"/>
                </a:solidFill>
                <a:latin typeface="Arial" panose="020B0604020202020204" pitchFamily="34" charset="0"/>
              </a:rPr>
              <a:t>forestali e realizzazione d’impianti per </a:t>
            </a:r>
            <a:r>
              <a:rPr lang="it-IT" sz="1600" dirty="0" smtClean="0">
                <a:solidFill>
                  <a:srgbClr val="002060"/>
                </a:solidFill>
                <a:latin typeface="Arial" panose="020B0604020202020204" pitchFamily="34" charset="0"/>
              </a:rPr>
              <a:t>produzione </a:t>
            </a:r>
            <a:r>
              <a:rPr lang="it-IT" sz="1600" dirty="0">
                <a:solidFill>
                  <a:srgbClr val="002060"/>
                </a:solidFill>
                <a:latin typeface="Arial" panose="020B0604020202020204" pitchFamily="34" charset="0"/>
              </a:rPr>
              <a:t>di biomassa a </a:t>
            </a:r>
            <a:r>
              <a:rPr lang="it-IT" sz="1600" dirty="0" smtClean="0">
                <a:solidFill>
                  <a:srgbClr val="002060"/>
                </a:solidFill>
                <a:latin typeface="Arial" panose="020B0604020202020204" pitchFamily="34" charset="0"/>
              </a:rPr>
              <a:t>scopi </a:t>
            </a:r>
            <a:r>
              <a:rPr lang="it-IT" sz="1600" dirty="0">
                <a:solidFill>
                  <a:srgbClr val="002060"/>
                </a:solidFill>
                <a:latin typeface="Arial" panose="020B0604020202020204" pitchFamily="34" charset="0"/>
              </a:rPr>
              <a:t>energetici, riduzione </a:t>
            </a:r>
            <a:r>
              <a:rPr lang="it-IT" sz="1600" dirty="0" smtClean="0">
                <a:solidFill>
                  <a:srgbClr val="002060"/>
                </a:solidFill>
                <a:latin typeface="Arial" panose="020B0604020202020204" pitchFamily="34" charset="0"/>
              </a:rPr>
              <a:t>input </a:t>
            </a:r>
            <a:r>
              <a:rPr lang="it-IT" sz="1600" dirty="0">
                <a:solidFill>
                  <a:srgbClr val="002060"/>
                </a:solidFill>
                <a:latin typeface="Arial" panose="020B0604020202020204" pitchFamily="34" charset="0"/>
              </a:rPr>
              <a:t>chimici e conservazione </a:t>
            </a:r>
            <a:r>
              <a:rPr lang="it-IT" sz="1600" dirty="0" smtClean="0">
                <a:solidFill>
                  <a:srgbClr val="002060"/>
                </a:solidFill>
                <a:latin typeface="Arial" panose="020B0604020202020204" pitchFamily="34" charset="0"/>
              </a:rPr>
              <a:t>biodiversità</a:t>
            </a:r>
            <a:r>
              <a:rPr lang="it-IT" sz="1600" dirty="0">
                <a:solidFill>
                  <a:srgbClr val="002060"/>
                </a:solidFill>
                <a:latin typeface="Arial" panose="020B0604020202020204" pitchFamily="34" charset="0"/>
              </a:rPr>
              <a:t>; </a:t>
            </a:r>
            <a:r>
              <a:rPr lang="it-IT" sz="1600" dirty="0" smtClean="0">
                <a:solidFill>
                  <a:srgbClr val="002060"/>
                </a:solidFill>
                <a:latin typeface="Arial" panose="020B0604020202020204" pitchFamily="34" charset="0"/>
              </a:rPr>
              <a:t>d) prevenzione estinzione razze </a:t>
            </a:r>
            <a:r>
              <a:rPr lang="it-IT" sz="1600" dirty="0">
                <a:solidFill>
                  <a:srgbClr val="002060"/>
                </a:solidFill>
                <a:latin typeface="Arial" panose="020B0604020202020204" pitchFamily="34" charset="0"/>
              </a:rPr>
              <a:t>autoctone attraverso </a:t>
            </a:r>
            <a:r>
              <a:rPr lang="it-IT" sz="1600" dirty="0" smtClean="0">
                <a:solidFill>
                  <a:srgbClr val="002060"/>
                </a:solidFill>
                <a:latin typeface="Arial" panose="020B0604020202020204" pitchFamily="34" charset="0"/>
              </a:rPr>
              <a:t>metodi sostenibili di </a:t>
            </a:r>
            <a:r>
              <a:rPr lang="it-IT" sz="1600" dirty="0">
                <a:solidFill>
                  <a:srgbClr val="002060"/>
                </a:solidFill>
                <a:latin typeface="Arial" panose="020B0604020202020204" pitchFamily="34" charset="0"/>
              </a:rPr>
              <a:t>produzione agricola e </a:t>
            </a:r>
            <a:r>
              <a:rPr lang="it-IT" sz="1600" dirty="0" smtClean="0">
                <a:solidFill>
                  <a:srgbClr val="002060"/>
                </a:solidFill>
                <a:latin typeface="Arial" panose="020B0604020202020204" pitchFamily="34" charset="0"/>
              </a:rPr>
              <a:t>gestione </a:t>
            </a:r>
            <a:r>
              <a:rPr lang="it-IT" sz="1600" dirty="0">
                <a:solidFill>
                  <a:srgbClr val="002060"/>
                </a:solidFill>
                <a:latin typeface="Arial" panose="020B0604020202020204" pitchFamily="34" charset="0"/>
              </a:rPr>
              <a:t>del territorio.</a:t>
            </a:r>
          </a:p>
          <a:p>
            <a:pPr marL="285750" indent="-285750" algn="just">
              <a:buFont typeface="Wingdings" panose="05000000000000000000" pitchFamily="2" charset="2"/>
              <a:buChar char="ü"/>
            </a:pPr>
            <a:r>
              <a:rPr lang="it-IT" b="1" dirty="0" smtClean="0">
                <a:solidFill>
                  <a:srgbClr val="FF0000"/>
                </a:solidFill>
                <a:latin typeface="Arial" panose="020B0604020202020204" pitchFamily="34" charset="0"/>
              </a:rPr>
              <a:t>Gestione </a:t>
            </a:r>
            <a:r>
              <a:rPr lang="it-IT" b="1" dirty="0">
                <a:solidFill>
                  <a:srgbClr val="FF0000"/>
                </a:solidFill>
                <a:latin typeface="Arial" panose="020B0604020202020204" pitchFamily="34" charset="0"/>
              </a:rPr>
              <a:t>efficiente delle risorse ambientali e infrastrutture </a:t>
            </a:r>
            <a:r>
              <a:rPr lang="it-IT" b="1" dirty="0" smtClean="0">
                <a:solidFill>
                  <a:srgbClr val="FF0000"/>
                </a:solidFill>
                <a:latin typeface="Arial" panose="020B0604020202020204" pitchFamily="34" charset="0"/>
              </a:rPr>
              <a:t>performanti</a:t>
            </a:r>
            <a:r>
              <a:rPr lang="it-IT" dirty="0" smtClean="0">
                <a:solidFill>
                  <a:srgbClr val="002060"/>
                </a:solidFill>
                <a:latin typeface="Arial" panose="020B0604020202020204" pitchFamily="34" charset="0"/>
              </a:rPr>
              <a:t>: </a:t>
            </a:r>
            <a:r>
              <a:rPr lang="it-IT" sz="1600" dirty="0" smtClean="0">
                <a:solidFill>
                  <a:srgbClr val="002060"/>
                </a:solidFill>
                <a:latin typeface="Arial" panose="020B0604020202020204" pitchFamily="34" charset="0"/>
              </a:rPr>
              <a:t>interventi </a:t>
            </a:r>
            <a:r>
              <a:rPr lang="it-IT" sz="1600" dirty="0">
                <a:solidFill>
                  <a:srgbClr val="002060"/>
                </a:solidFill>
                <a:latin typeface="Arial" panose="020B0604020202020204" pitchFamily="34" charset="0"/>
              </a:rPr>
              <a:t>strutturali </a:t>
            </a:r>
            <a:r>
              <a:rPr lang="it-IT" sz="1600" dirty="0" smtClean="0">
                <a:solidFill>
                  <a:srgbClr val="002060"/>
                </a:solidFill>
                <a:latin typeface="Arial" panose="020B0604020202020204" pitchFamily="34" charset="0"/>
              </a:rPr>
              <a:t>per imprese agricole </a:t>
            </a:r>
            <a:r>
              <a:rPr lang="it-IT" sz="1600" dirty="0">
                <a:solidFill>
                  <a:srgbClr val="002060"/>
                </a:solidFill>
                <a:latin typeface="Arial" panose="020B0604020202020204" pitchFamily="34" charset="0"/>
              </a:rPr>
              <a:t>per conservare </a:t>
            </a:r>
            <a:r>
              <a:rPr lang="it-IT" sz="1600" dirty="0" smtClean="0">
                <a:solidFill>
                  <a:srgbClr val="002060"/>
                </a:solidFill>
                <a:latin typeface="Arial" panose="020B0604020202020204" pitchFamily="34" charset="0"/>
              </a:rPr>
              <a:t>risorse </a:t>
            </a:r>
            <a:r>
              <a:rPr lang="it-IT" sz="1600" dirty="0">
                <a:solidFill>
                  <a:srgbClr val="002060"/>
                </a:solidFill>
                <a:latin typeface="Arial" panose="020B0604020202020204" pitchFamily="34" charset="0"/>
              </a:rPr>
              <a:t>ambientali e prevenire </a:t>
            </a:r>
            <a:r>
              <a:rPr lang="it-IT" sz="1600" dirty="0" smtClean="0">
                <a:solidFill>
                  <a:srgbClr val="002060"/>
                </a:solidFill>
                <a:latin typeface="Arial" panose="020B0604020202020204" pitchFamily="34" charset="0"/>
              </a:rPr>
              <a:t>rischi naturali; riduzione </a:t>
            </a:r>
            <a:r>
              <a:rPr lang="it-IT" sz="1600" dirty="0">
                <a:solidFill>
                  <a:srgbClr val="002060"/>
                </a:solidFill>
                <a:latin typeface="Arial" panose="020B0604020202020204" pitchFamily="34" charset="0"/>
              </a:rPr>
              <a:t>del rischio del </a:t>
            </a:r>
            <a:r>
              <a:rPr lang="it-IT" sz="1600" dirty="0" smtClean="0">
                <a:solidFill>
                  <a:srgbClr val="002060"/>
                </a:solidFill>
                <a:latin typeface="Arial" panose="020B0604020202020204" pitchFamily="34" charset="0"/>
              </a:rPr>
              <a:t>dissesto idrogeologico</a:t>
            </a:r>
            <a:r>
              <a:rPr lang="it-IT" sz="1600" dirty="0">
                <a:solidFill>
                  <a:srgbClr val="002060"/>
                </a:solidFill>
                <a:latin typeface="Arial" panose="020B0604020202020204" pitchFamily="34" charset="0"/>
              </a:rPr>
              <a:t>, </a:t>
            </a:r>
            <a:r>
              <a:rPr lang="it-IT" sz="1600" dirty="0" smtClean="0">
                <a:solidFill>
                  <a:srgbClr val="002060"/>
                </a:solidFill>
                <a:latin typeface="Arial" panose="020B0604020202020204" pitchFamily="34" charset="0"/>
              </a:rPr>
              <a:t>recupero </a:t>
            </a:r>
            <a:r>
              <a:rPr lang="it-IT" sz="1600" dirty="0">
                <a:solidFill>
                  <a:srgbClr val="002060"/>
                </a:solidFill>
                <a:latin typeface="Arial" panose="020B0604020202020204" pitchFamily="34" charset="0"/>
              </a:rPr>
              <a:t>del paesaggio agrario tradizionale, </a:t>
            </a:r>
            <a:r>
              <a:rPr lang="it-IT" sz="1600" dirty="0" smtClean="0">
                <a:solidFill>
                  <a:srgbClr val="002060"/>
                </a:solidFill>
                <a:latin typeface="Arial" panose="020B0604020202020204" pitchFamily="34" charset="0"/>
              </a:rPr>
              <a:t>valorizzazione </a:t>
            </a:r>
            <a:r>
              <a:rPr lang="it-IT" sz="1600" dirty="0">
                <a:solidFill>
                  <a:srgbClr val="002060"/>
                </a:solidFill>
                <a:latin typeface="Arial" panose="020B0604020202020204" pitchFamily="34" charset="0"/>
              </a:rPr>
              <a:t>delle aree di pubblica utilità, </a:t>
            </a:r>
            <a:r>
              <a:rPr lang="it-IT" sz="1600" dirty="0" smtClean="0">
                <a:solidFill>
                  <a:srgbClr val="002060"/>
                </a:solidFill>
                <a:latin typeface="Arial" panose="020B0604020202020204" pitchFamily="34" charset="0"/>
              </a:rPr>
              <a:t>implementazione </a:t>
            </a:r>
            <a:r>
              <a:rPr lang="it-IT" sz="1600" dirty="0">
                <a:solidFill>
                  <a:srgbClr val="002060"/>
                </a:solidFill>
                <a:latin typeface="Arial" panose="020B0604020202020204" pitchFamily="34" charset="0"/>
              </a:rPr>
              <a:t>di reti </a:t>
            </a:r>
            <a:r>
              <a:rPr lang="it-IT" sz="1600" dirty="0" smtClean="0">
                <a:solidFill>
                  <a:srgbClr val="002060"/>
                </a:solidFill>
                <a:latin typeface="Arial" panose="020B0604020202020204" pitchFamily="34" charset="0"/>
              </a:rPr>
              <a:t>energetiche.</a:t>
            </a:r>
            <a:endParaRPr lang="it-IT" sz="1600" dirty="0">
              <a:solidFill>
                <a:srgbClr val="002060"/>
              </a:solidFill>
              <a:latin typeface="Arial" panose="020B0604020202020204" pitchFamily="34" charset="0"/>
            </a:endParaRPr>
          </a:p>
        </p:txBody>
      </p:sp>
    </p:spTree>
    <p:extLst>
      <p:ext uri="{BB962C8B-B14F-4D97-AF65-F5344CB8AC3E}">
        <p14:creationId xmlns:p14="http://schemas.microsoft.com/office/powerpoint/2010/main" val="3181166497"/>
      </p:ext>
    </p:extLst>
  </p:cSld>
  <p:clrMapOvr>
    <a:masterClrMapping/>
  </p:clrMapOvr>
  <p:transition spd="med" advClick="0"/>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1516565" y="2338895"/>
            <a:ext cx="9948603" cy="3569536"/>
          </a:xfrm>
          <a:prstGeom prst="rect">
            <a:avLst/>
          </a:prstGeom>
        </p:spPr>
        <p:txBody>
          <a:bodyPr wrap="square">
            <a:spAutoFit/>
          </a:bodyPr>
          <a:lstStyle/>
          <a:p>
            <a:pPr marL="285750" lvl="0" indent="-285750" algn="just">
              <a:buFont typeface="Wingdings" panose="05000000000000000000" pitchFamily="2" charset="2"/>
              <a:buChar char="ü"/>
            </a:pPr>
            <a:r>
              <a:rPr lang="it-IT" b="1" dirty="0" smtClean="0">
                <a:solidFill>
                  <a:srgbClr val="FF0000"/>
                </a:solidFill>
              </a:rPr>
              <a:t>Interventi </a:t>
            </a:r>
            <a:r>
              <a:rPr lang="it-IT" b="1" dirty="0">
                <a:solidFill>
                  <a:srgbClr val="FF0000"/>
                </a:solidFill>
              </a:rPr>
              <a:t>a supporto della programmazione degli EE.LL.: </a:t>
            </a:r>
            <a:r>
              <a:rPr lang="it-IT" sz="1600" dirty="0">
                <a:solidFill>
                  <a:srgbClr val="002060"/>
                </a:solidFill>
              </a:rPr>
              <a:t>Programmi Energetici Ambientali Regionali, strumenti di pianificazione energetici, piani di tutela e di risanamento </a:t>
            </a:r>
            <a:r>
              <a:rPr lang="it-IT" sz="1600" dirty="0" smtClean="0">
                <a:solidFill>
                  <a:srgbClr val="002060"/>
                </a:solidFill>
              </a:rPr>
              <a:t>dell’atmosfera</a:t>
            </a:r>
            <a:r>
              <a:rPr lang="it-IT" sz="1600" dirty="0" smtClean="0">
                <a:solidFill>
                  <a:schemeClr val="bg1">
                    <a:lumMod val="50000"/>
                  </a:schemeClr>
                </a:solidFill>
              </a:rPr>
              <a:t>. </a:t>
            </a:r>
            <a:endParaRPr lang="it-IT" sz="1600" dirty="0">
              <a:solidFill>
                <a:schemeClr val="bg1">
                  <a:lumMod val="50000"/>
                </a:schemeClr>
              </a:solidFill>
            </a:endParaRPr>
          </a:p>
          <a:p>
            <a:pPr marL="285750" indent="-285750" algn="just">
              <a:buFont typeface="Wingdings" panose="05000000000000000000" pitchFamily="2" charset="2"/>
              <a:buChar char="ü"/>
            </a:pPr>
            <a:r>
              <a:rPr lang="it-IT" b="1" dirty="0" smtClean="0">
                <a:solidFill>
                  <a:srgbClr val="FF0000"/>
                </a:solidFill>
              </a:rPr>
              <a:t>Misura </a:t>
            </a:r>
            <a:r>
              <a:rPr lang="it-IT" b="1" dirty="0">
                <a:solidFill>
                  <a:srgbClr val="FF0000"/>
                </a:solidFill>
              </a:rPr>
              <a:t>a favore della riduzione delle emissioni di gas serra e all’aumento del sequestro di carbonio in agricoltura e nelle foreste </a:t>
            </a:r>
            <a:r>
              <a:rPr lang="it-IT" b="1" dirty="0" smtClean="0">
                <a:solidFill>
                  <a:srgbClr val="FF0000"/>
                </a:solidFill>
              </a:rPr>
              <a:t>(</a:t>
            </a:r>
            <a:r>
              <a:rPr lang="it-IT" b="1" dirty="0">
                <a:solidFill>
                  <a:srgbClr val="FF0000"/>
                </a:solidFill>
              </a:rPr>
              <a:t>RA 4.7</a:t>
            </a:r>
            <a:r>
              <a:rPr lang="it-IT" b="1" dirty="0" smtClean="0">
                <a:solidFill>
                  <a:srgbClr val="FF0000"/>
                </a:solidFill>
              </a:rPr>
              <a:t>): </a:t>
            </a:r>
            <a:r>
              <a:rPr lang="it-IT" sz="1600" dirty="0">
                <a:solidFill>
                  <a:srgbClr val="002060"/>
                </a:solidFill>
              </a:rPr>
              <a:t>azioni per </a:t>
            </a:r>
            <a:r>
              <a:rPr lang="it-IT" sz="1600" dirty="0" smtClean="0">
                <a:solidFill>
                  <a:srgbClr val="002060"/>
                </a:solidFill>
              </a:rPr>
              <a:t>tutela </a:t>
            </a:r>
            <a:r>
              <a:rPr lang="it-IT" sz="1600" dirty="0">
                <a:solidFill>
                  <a:srgbClr val="002060"/>
                </a:solidFill>
              </a:rPr>
              <a:t>e conservazione </a:t>
            </a:r>
            <a:r>
              <a:rPr lang="it-IT" sz="1600" dirty="0" smtClean="0">
                <a:solidFill>
                  <a:srgbClr val="002060"/>
                </a:solidFill>
              </a:rPr>
              <a:t>aree </a:t>
            </a:r>
            <a:r>
              <a:rPr lang="it-IT" sz="1600" dirty="0">
                <a:solidFill>
                  <a:srgbClr val="002060"/>
                </a:solidFill>
              </a:rPr>
              <a:t>di particolare valore ecologico, ambientalistico e </a:t>
            </a:r>
            <a:r>
              <a:rPr lang="it-IT" sz="1600" dirty="0" smtClean="0">
                <a:solidFill>
                  <a:srgbClr val="002060"/>
                </a:solidFill>
              </a:rPr>
              <a:t>paesaggistico, costruzione impianti </a:t>
            </a:r>
            <a:r>
              <a:rPr lang="it-IT" sz="1600" dirty="0">
                <a:solidFill>
                  <a:srgbClr val="002060"/>
                </a:solidFill>
              </a:rPr>
              <a:t>a </a:t>
            </a:r>
            <a:r>
              <a:rPr lang="it-IT" sz="1600" dirty="0" smtClean="0">
                <a:solidFill>
                  <a:srgbClr val="002060"/>
                </a:solidFill>
              </a:rPr>
              <a:t>biogas, imboschimento </a:t>
            </a:r>
            <a:r>
              <a:rPr lang="it-IT" sz="1600" dirty="0">
                <a:solidFill>
                  <a:srgbClr val="002060"/>
                </a:solidFill>
              </a:rPr>
              <a:t>di terreni </a:t>
            </a:r>
            <a:r>
              <a:rPr lang="it-IT" sz="1600" dirty="0" smtClean="0">
                <a:solidFill>
                  <a:srgbClr val="002060"/>
                </a:solidFill>
              </a:rPr>
              <a:t>agricoli e non, </a:t>
            </a:r>
            <a:r>
              <a:rPr lang="it-IT" sz="1600" dirty="0">
                <a:solidFill>
                  <a:srgbClr val="002060"/>
                </a:solidFill>
              </a:rPr>
              <a:t>azioni </a:t>
            </a:r>
            <a:r>
              <a:rPr lang="it-IT" sz="1600" dirty="0" err="1" smtClean="0">
                <a:solidFill>
                  <a:srgbClr val="002060"/>
                </a:solidFill>
              </a:rPr>
              <a:t>agroclimaticoambientali</a:t>
            </a:r>
            <a:r>
              <a:rPr lang="it-IT" sz="1600" dirty="0" smtClean="0">
                <a:solidFill>
                  <a:srgbClr val="002060"/>
                </a:solidFill>
              </a:rPr>
              <a:t>.</a:t>
            </a:r>
            <a:endParaRPr lang="it-IT" sz="1600" dirty="0">
              <a:solidFill>
                <a:srgbClr val="002060"/>
              </a:solidFill>
            </a:endParaRPr>
          </a:p>
          <a:p>
            <a:pPr marL="285750" indent="-285750" algn="just">
              <a:buFont typeface="Wingdings" panose="05000000000000000000" pitchFamily="2" charset="2"/>
              <a:buChar char="ü"/>
            </a:pPr>
            <a:r>
              <a:rPr lang="it-IT" b="1" dirty="0" smtClean="0">
                <a:solidFill>
                  <a:srgbClr val="FF0000"/>
                </a:solidFill>
              </a:rPr>
              <a:t>Aumento </a:t>
            </a:r>
            <a:r>
              <a:rPr lang="it-IT" b="1" dirty="0">
                <a:solidFill>
                  <a:srgbClr val="FF0000"/>
                </a:solidFill>
              </a:rPr>
              <a:t>della mobilità sostenibile nelle aree urbane (RA 4.6</a:t>
            </a:r>
            <a:r>
              <a:rPr lang="it-IT" b="1" dirty="0" smtClean="0">
                <a:solidFill>
                  <a:srgbClr val="FF0000"/>
                </a:solidFill>
              </a:rPr>
              <a:t>)</a:t>
            </a:r>
            <a:r>
              <a:rPr lang="it-IT" dirty="0"/>
              <a:t> </a:t>
            </a:r>
            <a:r>
              <a:rPr lang="it-IT" sz="1600" dirty="0">
                <a:solidFill>
                  <a:srgbClr val="002060"/>
                </a:solidFill>
              </a:rPr>
              <a:t>Accordi </a:t>
            </a:r>
            <a:r>
              <a:rPr lang="it-IT" sz="1600" dirty="0" smtClean="0">
                <a:solidFill>
                  <a:srgbClr val="002060"/>
                </a:solidFill>
              </a:rPr>
              <a:t>su qualità dell’aria, elaborazione linee </a:t>
            </a:r>
            <a:r>
              <a:rPr lang="it-IT" sz="1600" dirty="0">
                <a:solidFill>
                  <a:srgbClr val="002060"/>
                </a:solidFill>
              </a:rPr>
              <a:t>di indirizzo per lo sviluppo di Piani Urbani della Mobilità Sostenibile (</a:t>
            </a:r>
            <a:r>
              <a:rPr lang="it-IT" sz="1600" dirty="0" smtClean="0">
                <a:solidFill>
                  <a:srgbClr val="002060"/>
                </a:solidFill>
              </a:rPr>
              <a:t>PUMS), mobilità </a:t>
            </a:r>
            <a:r>
              <a:rPr lang="it-IT" sz="1600" dirty="0">
                <a:solidFill>
                  <a:srgbClr val="002060"/>
                </a:solidFill>
              </a:rPr>
              <a:t>su veicoli elettrici ed </a:t>
            </a:r>
            <a:r>
              <a:rPr lang="it-IT" sz="1600" dirty="0" smtClean="0">
                <a:solidFill>
                  <a:srgbClr val="002060"/>
                </a:solidFill>
              </a:rPr>
              <a:t>ibridi, mobilità </a:t>
            </a:r>
            <a:r>
              <a:rPr lang="it-IT" sz="1600" dirty="0">
                <a:solidFill>
                  <a:srgbClr val="002060"/>
                </a:solidFill>
              </a:rPr>
              <a:t>ciclistica, </a:t>
            </a:r>
            <a:r>
              <a:rPr lang="it-IT" sz="1600" i="1" dirty="0">
                <a:solidFill>
                  <a:srgbClr val="002060"/>
                </a:solidFill>
              </a:rPr>
              <a:t>bike </a:t>
            </a:r>
            <a:r>
              <a:rPr lang="it-IT" sz="1600" i="1" dirty="0" err="1" smtClean="0">
                <a:solidFill>
                  <a:srgbClr val="002060"/>
                </a:solidFill>
              </a:rPr>
              <a:t>sharing</a:t>
            </a:r>
            <a:r>
              <a:rPr lang="it-IT" sz="1600" dirty="0" smtClean="0">
                <a:solidFill>
                  <a:srgbClr val="002060"/>
                </a:solidFill>
              </a:rPr>
              <a:t>, sviluppo </a:t>
            </a:r>
            <a:r>
              <a:rPr lang="it-IT" sz="1600" dirty="0">
                <a:solidFill>
                  <a:srgbClr val="002060"/>
                </a:solidFill>
              </a:rPr>
              <a:t>del </a:t>
            </a:r>
            <a:r>
              <a:rPr lang="it-IT" sz="1600" i="1" dirty="0" err="1">
                <a:solidFill>
                  <a:srgbClr val="002060"/>
                </a:solidFill>
              </a:rPr>
              <a:t>carpooling</a:t>
            </a:r>
            <a:r>
              <a:rPr lang="it-IT" sz="1600" dirty="0">
                <a:solidFill>
                  <a:srgbClr val="002060"/>
                </a:solidFill>
              </a:rPr>
              <a:t> </a:t>
            </a:r>
          </a:p>
          <a:p>
            <a:pPr marL="285750" indent="-285750" algn="just">
              <a:buFont typeface="Wingdings" panose="05000000000000000000" pitchFamily="2" charset="2"/>
              <a:buChar char="ü"/>
            </a:pPr>
            <a:r>
              <a:rPr lang="it-IT" b="1" dirty="0" smtClean="0">
                <a:solidFill>
                  <a:srgbClr val="FF0000"/>
                </a:solidFill>
              </a:rPr>
              <a:t>Utilizzo </a:t>
            </a:r>
            <a:r>
              <a:rPr lang="it-IT" b="1" dirty="0">
                <a:solidFill>
                  <a:srgbClr val="FF0000"/>
                </a:solidFill>
              </a:rPr>
              <a:t>energia </a:t>
            </a:r>
            <a:r>
              <a:rPr lang="it-IT" b="1" dirty="0" smtClean="0">
                <a:solidFill>
                  <a:srgbClr val="FF0000"/>
                </a:solidFill>
              </a:rPr>
              <a:t>elettrica: </a:t>
            </a:r>
            <a:r>
              <a:rPr lang="it-IT" sz="1600" dirty="0">
                <a:solidFill>
                  <a:srgbClr val="002060"/>
                </a:solidFill>
              </a:rPr>
              <a:t>incrementare </a:t>
            </a:r>
            <a:r>
              <a:rPr lang="it-IT" sz="1600" dirty="0" smtClean="0">
                <a:solidFill>
                  <a:srgbClr val="002060"/>
                </a:solidFill>
              </a:rPr>
              <a:t>utilizzo energia elettrica, energia </a:t>
            </a:r>
            <a:r>
              <a:rPr lang="it-IT" sz="1600" dirty="0">
                <a:solidFill>
                  <a:srgbClr val="002060"/>
                </a:solidFill>
              </a:rPr>
              <a:t>idroelettrica per </a:t>
            </a:r>
            <a:r>
              <a:rPr lang="it-IT" sz="1600" dirty="0" smtClean="0">
                <a:solidFill>
                  <a:srgbClr val="002060"/>
                </a:solidFill>
              </a:rPr>
              <a:t>approvvigionamento immobili </a:t>
            </a:r>
            <a:r>
              <a:rPr lang="it-IT" sz="1600" dirty="0">
                <a:solidFill>
                  <a:srgbClr val="002060"/>
                </a:solidFill>
              </a:rPr>
              <a:t>non allacciabili alla rete elettrica</a:t>
            </a:r>
          </a:p>
          <a:p>
            <a:pPr marL="285750" indent="-285750" algn="just">
              <a:buFont typeface="Wingdings" panose="05000000000000000000" pitchFamily="2" charset="2"/>
              <a:buChar char="ü"/>
            </a:pPr>
            <a:r>
              <a:rPr lang="it-IT" b="1" dirty="0" smtClean="0">
                <a:solidFill>
                  <a:srgbClr val="FF0000"/>
                </a:solidFill>
              </a:rPr>
              <a:t>Edilizia </a:t>
            </a:r>
            <a:r>
              <a:rPr lang="it-IT" b="1" dirty="0">
                <a:solidFill>
                  <a:srgbClr val="FF0000"/>
                </a:solidFill>
              </a:rPr>
              <a:t>“</a:t>
            </a:r>
            <a:r>
              <a:rPr lang="it-IT" b="1" i="1" dirty="0">
                <a:solidFill>
                  <a:srgbClr val="FF0000"/>
                </a:solidFill>
              </a:rPr>
              <a:t>Smart City</a:t>
            </a:r>
            <a:r>
              <a:rPr lang="it-IT" b="1" dirty="0" smtClean="0">
                <a:solidFill>
                  <a:srgbClr val="FF0000"/>
                </a:solidFill>
              </a:rPr>
              <a:t>”: </a:t>
            </a:r>
            <a:r>
              <a:rPr lang="it-IT" sz="1600" dirty="0">
                <a:solidFill>
                  <a:srgbClr val="002060"/>
                </a:solidFill>
              </a:rPr>
              <a:t>potenziamento delle </a:t>
            </a:r>
            <a:r>
              <a:rPr lang="it-IT" sz="1600" i="1" dirty="0">
                <a:solidFill>
                  <a:srgbClr val="002060"/>
                </a:solidFill>
              </a:rPr>
              <a:t>Smart </a:t>
            </a:r>
            <a:r>
              <a:rPr lang="it-IT" sz="1600" i="1" dirty="0" smtClean="0">
                <a:solidFill>
                  <a:srgbClr val="002060"/>
                </a:solidFill>
              </a:rPr>
              <a:t>City, </a:t>
            </a:r>
            <a:r>
              <a:rPr lang="it-IT" sz="1600" dirty="0" smtClean="0">
                <a:solidFill>
                  <a:srgbClr val="002060"/>
                </a:solidFill>
              </a:rPr>
              <a:t>efficienza </a:t>
            </a:r>
            <a:r>
              <a:rPr lang="it-IT" sz="1600" dirty="0">
                <a:solidFill>
                  <a:srgbClr val="002060"/>
                </a:solidFill>
              </a:rPr>
              <a:t>energetica </a:t>
            </a:r>
            <a:r>
              <a:rPr lang="it-IT" sz="1600" dirty="0" smtClean="0">
                <a:solidFill>
                  <a:srgbClr val="002060"/>
                </a:solidFill>
              </a:rPr>
              <a:t>di edifici </a:t>
            </a:r>
            <a:r>
              <a:rPr lang="it-IT" sz="1600" dirty="0">
                <a:solidFill>
                  <a:srgbClr val="002060"/>
                </a:solidFill>
              </a:rPr>
              <a:t>e </a:t>
            </a:r>
            <a:r>
              <a:rPr lang="it-IT" sz="1600" dirty="0" smtClean="0">
                <a:solidFill>
                  <a:srgbClr val="002060"/>
                </a:solidFill>
              </a:rPr>
              <a:t>impianti termici </a:t>
            </a:r>
            <a:r>
              <a:rPr lang="it-IT" sz="1600" dirty="0">
                <a:solidFill>
                  <a:srgbClr val="002060"/>
                </a:solidFill>
              </a:rPr>
              <a:t>per </a:t>
            </a:r>
            <a:r>
              <a:rPr lang="it-IT" sz="1600" dirty="0" smtClean="0">
                <a:solidFill>
                  <a:srgbClr val="002060"/>
                </a:solidFill>
              </a:rPr>
              <a:t>riduzione emissioni </a:t>
            </a:r>
            <a:r>
              <a:rPr lang="it-IT" sz="1600" dirty="0">
                <a:solidFill>
                  <a:srgbClr val="002060"/>
                </a:solidFill>
              </a:rPr>
              <a:t>di gas serra </a:t>
            </a:r>
          </a:p>
        </p:txBody>
      </p:sp>
      <p:sp>
        <p:nvSpPr>
          <p:cNvPr id="5" name="Titolo 4"/>
          <p:cNvSpPr txBox="1">
            <a:spLocks noGrp="1"/>
          </p:cNvSpPr>
          <p:nvPr>
            <p:ph type="title"/>
          </p:nvPr>
        </p:nvSpPr>
        <p:spPr>
          <a:xfrm>
            <a:off x="1516566" y="902090"/>
            <a:ext cx="9801922" cy="830997"/>
          </a:xfrm>
          <a:prstGeom prst="rect">
            <a:avLst/>
          </a:prstGeom>
          <a:noFill/>
        </p:spPr>
        <p:txBody>
          <a:bodyPr wrap="square" rtlCol="0">
            <a:spAutoFit/>
          </a:bodyPr>
          <a:lstStyle/>
          <a:p>
            <a:pPr lvl="0" algn="ctr">
              <a:lnSpc>
                <a:spcPct val="100000"/>
              </a:lnSpc>
            </a:pPr>
            <a:r>
              <a:rPr lang="it-IT" dirty="0" smtClean="0">
                <a:solidFill>
                  <a:srgbClr val="FF0000"/>
                </a:solidFill>
              </a:rPr>
              <a:t>PNR </a:t>
            </a:r>
            <a:r>
              <a:rPr lang="it-IT" dirty="0">
                <a:solidFill>
                  <a:srgbClr val="FF0000"/>
                </a:solidFill>
              </a:rPr>
              <a:t>2016 </a:t>
            </a:r>
            <a:r>
              <a:rPr lang="it-IT" dirty="0" smtClean="0">
                <a:solidFill>
                  <a:srgbClr val="FF0000"/>
                </a:solidFill>
              </a:rPr>
              <a:t/>
            </a:r>
            <a:br>
              <a:rPr lang="it-IT" dirty="0" smtClean="0">
                <a:solidFill>
                  <a:srgbClr val="FF0000"/>
                </a:solidFill>
              </a:rPr>
            </a:br>
            <a:r>
              <a:rPr lang="it-IT" dirty="0" smtClean="0">
                <a:solidFill>
                  <a:srgbClr val="FF0000"/>
                </a:solidFill>
              </a:rPr>
              <a:t>T3 </a:t>
            </a:r>
            <a:r>
              <a:rPr lang="it-IT" dirty="0">
                <a:solidFill>
                  <a:srgbClr val="FF0000"/>
                </a:solidFill>
              </a:rPr>
              <a:t>Riduzione emissioni gas serra – Provvedimenti 62 </a:t>
            </a:r>
          </a:p>
        </p:txBody>
      </p:sp>
    </p:spTree>
    <p:extLst>
      <p:ext uri="{BB962C8B-B14F-4D97-AF65-F5344CB8AC3E}">
        <p14:creationId xmlns:p14="http://schemas.microsoft.com/office/powerpoint/2010/main" val="993712375"/>
      </p:ext>
    </p:extLst>
  </p:cSld>
  <p:clrMapOvr>
    <a:masterClrMapping/>
  </p:clrMapOvr>
  <p:transition spd="med" advClick="0"/>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1516566" y="2052042"/>
            <a:ext cx="9908410" cy="4770537"/>
          </a:xfrm>
          <a:prstGeom prst="rect">
            <a:avLst/>
          </a:prstGeom>
        </p:spPr>
        <p:txBody>
          <a:bodyPr wrap="square">
            <a:spAutoFit/>
          </a:bodyPr>
          <a:lstStyle/>
          <a:p>
            <a:pPr marL="285750" indent="-285750" algn="just">
              <a:buFont typeface="Wingdings" panose="05000000000000000000" pitchFamily="2" charset="2"/>
              <a:buChar char="ü"/>
            </a:pPr>
            <a:r>
              <a:rPr lang="it-IT" b="1" dirty="0" smtClean="0">
                <a:solidFill>
                  <a:srgbClr val="FF0000"/>
                </a:solidFill>
              </a:rPr>
              <a:t>Interventi </a:t>
            </a:r>
            <a:r>
              <a:rPr lang="it-IT" b="1" dirty="0">
                <a:solidFill>
                  <a:srgbClr val="FF0000"/>
                </a:solidFill>
              </a:rPr>
              <a:t>a supporto della programmazione degli </a:t>
            </a:r>
            <a:r>
              <a:rPr lang="it-IT" b="1" dirty="0" smtClean="0">
                <a:solidFill>
                  <a:srgbClr val="FF0000"/>
                </a:solidFill>
              </a:rPr>
              <a:t>EE.LL</a:t>
            </a:r>
            <a:r>
              <a:rPr lang="it-IT" b="1" dirty="0" smtClean="0">
                <a:solidFill>
                  <a:srgbClr val="002060"/>
                </a:solidFill>
              </a:rPr>
              <a:t>:</a:t>
            </a:r>
            <a:r>
              <a:rPr lang="it-IT" sz="1600" dirty="0" smtClean="0">
                <a:solidFill>
                  <a:srgbClr val="002060"/>
                </a:solidFill>
              </a:rPr>
              <a:t> </a:t>
            </a:r>
            <a:r>
              <a:rPr lang="it-IT" sz="1600" b="1" dirty="0">
                <a:solidFill>
                  <a:srgbClr val="002060"/>
                </a:solidFill>
              </a:rPr>
              <a:t>qualità </a:t>
            </a:r>
            <a:r>
              <a:rPr lang="it-IT" sz="1600" b="1" dirty="0" smtClean="0">
                <a:solidFill>
                  <a:srgbClr val="002060"/>
                </a:solidFill>
              </a:rPr>
              <a:t>dell’aria</a:t>
            </a:r>
            <a:r>
              <a:rPr lang="it-IT" sz="1600" dirty="0" smtClean="0">
                <a:solidFill>
                  <a:srgbClr val="002060"/>
                </a:solidFill>
              </a:rPr>
              <a:t> adozione </a:t>
            </a:r>
            <a:r>
              <a:rPr lang="it-IT" sz="1600" dirty="0">
                <a:solidFill>
                  <a:srgbClr val="002060"/>
                </a:solidFill>
              </a:rPr>
              <a:t>o </a:t>
            </a:r>
            <a:r>
              <a:rPr lang="it-IT" sz="1600" dirty="0" smtClean="0">
                <a:solidFill>
                  <a:srgbClr val="002060"/>
                </a:solidFill>
              </a:rPr>
              <a:t>aggiornamento strumenti </a:t>
            </a:r>
            <a:r>
              <a:rPr lang="it-IT" sz="1600" dirty="0">
                <a:solidFill>
                  <a:srgbClr val="002060"/>
                </a:solidFill>
              </a:rPr>
              <a:t>di pianificazione, prevedendo misure per </a:t>
            </a:r>
            <a:r>
              <a:rPr lang="it-IT" sz="1600" dirty="0" smtClean="0">
                <a:solidFill>
                  <a:srgbClr val="002060"/>
                </a:solidFill>
              </a:rPr>
              <a:t>risanamento</a:t>
            </a:r>
            <a:r>
              <a:rPr lang="it-IT" sz="1600" dirty="0">
                <a:solidFill>
                  <a:srgbClr val="002060"/>
                </a:solidFill>
              </a:rPr>
              <a:t>, </a:t>
            </a:r>
            <a:r>
              <a:rPr lang="it-IT" sz="1600" dirty="0" smtClean="0">
                <a:solidFill>
                  <a:srgbClr val="002060"/>
                </a:solidFill>
              </a:rPr>
              <a:t>miglioramento </a:t>
            </a:r>
            <a:r>
              <a:rPr lang="it-IT" sz="1600" dirty="0">
                <a:solidFill>
                  <a:srgbClr val="002060"/>
                </a:solidFill>
              </a:rPr>
              <a:t>e </a:t>
            </a:r>
            <a:r>
              <a:rPr lang="it-IT" sz="1600" dirty="0" smtClean="0">
                <a:solidFill>
                  <a:srgbClr val="002060"/>
                </a:solidFill>
              </a:rPr>
              <a:t>mantenimento; </a:t>
            </a:r>
            <a:r>
              <a:rPr lang="it-IT" sz="1600" b="1" dirty="0" smtClean="0">
                <a:solidFill>
                  <a:srgbClr val="002060"/>
                </a:solidFill>
              </a:rPr>
              <a:t>trasporti </a:t>
            </a:r>
            <a:r>
              <a:rPr lang="it-IT" sz="1600" dirty="0" smtClean="0">
                <a:solidFill>
                  <a:srgbClr val="002060"/>
                </a:solidFill>
              </a:rPr>
              <a:t>piani regionali dei trasporti</a:t>
            </a:r>
          </a:p>
          <a:p>
            <a:pPr marL="285750" indent="-285750" algn="just">
              <a:buFont typeface="Wingdings" panose="05000000000000000000" pitchFamily="2" charset="2"/>
              <a:buChar char="ü"/>
            </a:pPr>
            <a:r>
              <a:rPr lang="it-IT" b="1" dirty="0" smtClean="0">
                <a:solidFill>
                  <a:srgbClr val="FF0000"/>
                </a:solidFill>
              </a:rPr>
              <a:t>Misura </a:t>
            </a:r>
            <a:r>
              <a:rPr lang="it-IT" b="1" dirty="0">
                <a:solidFill>
                  <a:srgbClr val="FF0000"/>
                </a:solidFill>
              </a:rPr>
              <a:t>a favore della riduzione delle emissioni di gas serra e all’aumento del sequestro di carbonio in agricoltura e nelle foreste </a:t>
            </a:r>
            <a:r>
              <a:rPr lang="it-IT" b="1" dirty="0" smtClean="0">
                <a:solidFill>
                  <a:srgbClr val="FF0000"/>
                </a:solidFill>
              </a:rPr>
              <a:t>(</a:t>
            </a:r>
            <a:r>
              <a:rPr lang="it-IT" b="1" dirty="0">
                <a:solidFill>
                  <a:srgbClr val="FF0000"/>
                </a:solidFill>
              </a:rPr>
              <a:t>RA </a:t>
            </a:r>
            <a:r>
              <a:rPr lang="it-IT" b="1" dirty="0" smtClean="0">
                <a:solidFill>
                  <a:srgbClr val="FF0000"/>
                </a:solidFill>
              </a:rPr>
              <a:t>4.7): </a:t>
            </a:r>
            <a:r>
              <a:rPr lang="it-IT" sz="1600" dirty="0" smtClean="0">
                <a:solidFill>
                  <a:srgbClr val="002060"/>
                </a:solidFill>
              </a:rPr>
              <a:t>azioni </a:t>
            </a:r>
            <a:r>
              <a:rPr lang="it-IT" sz="1600" dirty="0">
                <a:solidFill>
                  <a:srgbClr val="002060"/>
                </a:solidFill>
              </a:rPr>
              <a:t>per </a:t>
            </a:r>
            <a:r>
              <a:rPr lang="it-IT" sz="1600" dirty="0" smtClean="0">
                <a:solidFill>
                  <a:srgbClr val="002060"/>
                </a:solidFill>
              </a:rPr>
              <a:t>tutela </a:t>
            </a:r>
            <a:r>
              <a:rPr lang="it-IT" sz="1600" dirty="0">
                <a:solidFill>
                  <a:srgbClr val="002060"/>
                </a:solidFill>
              </a:rPr>
              <a:t>e conservazione </a:t>
            </a:r>
            <a:r>
              <a:rPr lang="it-IT" sz="1600" dirty="0" smtClean="0">
                <a:solidFill>
                  <a:srgbClr val="002060"/>
                </a:solidFill>
              </a:rPr>
              <a:t>aree </a:t>
            </a:r>
            <a:r>
              <a:rPr lang="it-IT" sz="1600" dirty="0">
                <a:solidFill>
                  <a:srgbClr val="002060"/>
                </a:solidFill>
              </a:rPr>
              <a:t>di particolare valore ecologico, ambientalistico e paesaggistico, </a:t>
            </a:r>
            <a:r>
              <a:rPr lang="it-IT" sz="1600" dirty="0" smtClean="0">
                <a:solidFill>
                  <a:srgbClr val="002060"/>
                </a:solidFill>
              </a:rPr>
              <a:t>contrasto all’erosione </a:t>
            </a:r>
            <a:r>
              <a:rPr lang="it-IT" sz="1600" dirty="0">
                <a:solidFill>
                  <a:srgbClr val="002060"/>
                </a:solidFill>
              </a:rPr>
              <a:t>idrica dei suoli e </a:t>
            </a:r>
            <a:r>
              <a:rPr lang="it-IT" sz="1600" dirty="0" smtClean="0">
                <a:solidFill>
                  <a:srgbClr val="002060"/>
                </a:solidFill>
              </a:rPr>
              <a:t>al dissesto idrogeologico</a:t>
            </a:r>
          </a:p>
          <a:p>
            <a:pPr marL="285750" indent="-285750" algn="just">
              <a:buFont typeface="Wingdings" panose="05000000000000000000" pitchFamily="2" charset="2"/>
              <a:buChar char="ü"/>
            </a:pPr>
            <a:r>
              <a:rPr lang="it-IT" b="1" dirty="0">
                <a:solidFill>
                  <a:srgbClr val="FF0000"/>
                </a:solidFill>
              </a:rPr>
              <a:t>Aumento della mobilità sostenibile nelle aree urbane (RA 4.6 e </a:t>
            </a:r>
            <a:r>
              <a:rPr lang="it-IT" b="1" dirty="0">
                <a:solidFill>
                  <a:srgbClr val="00B050"/>
                </a:solidFill>
              </a:rPr>
              <a:t>SDG 11.11.3</a:t>
            </a:r>
            <a:r>
              <a:rPr lang="it-IT" b="1" dirty="0" smtClean="0">
                <a:solidFill>
                  <a:srgbClr val="FF0000"/>
                </a:solidFill>
              </a:rPr>
              <a:t>)</a:t>
            </a:r>
            <a:r>
              <a:rPr lang="it-IT" b="1" dirty="0">
                <a:solidFill>
                  <a:srgbClr val="FF0000"/>
                </a:solidFill>
              </a:rPr>
              <a:t> </a:t>
            </a:r>
            <a:r>
              <a:rPr lang="it-IT" b="1" dirty="0">
                <a:solidFill>
                  <a:srgbClr val="002060"/>
                </a:solidFill>
              </a:rPr>
              <a:t>73 </a:t>
            </a:r>
            <a:r>
              <a:rPr lang="it-IT" b="1" dirty="0" smtClean="0">
                <a:solidFill>
                  <a:srgbClr val="002060"/>
                </a:solidFill>
              </a:rPr>
              <a:t>provvedimenti: </a:t>
            </a:r>
            <a:r>
              <a:rPr lang="it-IT" sz="1600" dirty="0" smtClean="0">
                <a:solidFill>
                  <a:srgbClr val="002060"/>
                </a:solidFill>
              </a:rPr>
              <a:t>riduzione emissioni </a:t>
            </a:r>
            <a:r>
              <a:rPr lang="it-IT" sz="1600" dirty="0">
                <a:solidFill>
                  <a:srgbClr val="002060"/>
                </a:solidFill>
              </a:rPr>
              <a:t>di sostanze inquinanti </a:t>
            </a:r>
            <a:r>
              <a:rPr lang="it-IT" sz="1600" dirty="0" smtClean="0">
                <a:solidFill>
                  <a:srgbClr val="002060"/>
                </a:solidFill>
              </a:rPr>
              <a:t>nell’aria </a:t>
            </a:r>
            <a:r>
              <a:rPr lang="it-IT" sz="1600" dirty="0">
                <a:solidFill>
                  <a:srgbClr val="002060"/>
                </a:solidFill>
              </a:rPr>
              <a:t>attraverso politiche di mobilità sostenibile nelle aree </a:t>
            </a:r>
            <a:r>
              <a:rPr lang="it-IT" sz="1600" dirty="0" smtClean="0">
                <a:solidFill>
                  <a:srgbClr val="002060"/>
                </a:solidFill>
              </a:rPr>
              <a:t>urbane: sostituzione </a:t>
            </a:r>
            <a:r>
              <a:rPr lang="it-IT" sz="1600" dirty="0">
                <a:solidFill>
                  <a:srgbClr val="002060"/>
                </a:solidFill>
              </a:rPr>
              <a:t>flotte </a:t>
            </a:r>
            <a:r>
              <a:rPr lang="it-IT" sz="1600" dirty="0" smtClean="0">
                <a:solidFill>
                  <a:srgbClr val="002060"/>
                </a:solidFill>
              </a:rPr>
              <a:t>con </a:t>
            </a:r>
            <a:r>
              <a:rPr lang="it-IT" sz="1600" dirty="0">
                <a:solidFill>
                  <a:srgbClr val="002060"/>
                </a:solidFill>
              </a:rPr>
              <a:t>nuovi mezzi a bassa </a:t>
            </a:r>
            <a:r>
              <a:rPr lang="it-IT" sz="1600" dirty="0" smtClean="0">
                <a:solidFill>
                  <a:srgbClr val="002060"/>
                </a:solidFill>
              </a:rPr>
              <a:t>emissione, Sistemi </a:t>
            </a:r>
            <a:r>
              <a:rPr lang="it-IT" sz="1600" dirty="0">
                <a:solidFill>
                  <a:srgbClr val="002060"/>
                </a:solidFill>
              </a:rPr>
              <a:t>di Trasporto </a:t>
            </a:r>
            <a:r>
              <a:rPr lang="it-IT" sz="1600" dirty="0" smtClean="0">
                <a:solidFill>
                  <a:srgbClr val="002060"/>
                </a:solidFill>
              </a:rPr>
              <a:t>Intelligente, installazione </a:t>
            </a:r>
            <a:r>
              <a:rPr lang="it-IT" sz="1600" dirty="0">
                <a:solidFill>
                  <a:srgbClr val="002060"/>
                </a:solidFill>
              </a:rPr>
              <a:t>di infrastrutture ed impianti di ricarica elettrica </a:t>
            </a:r>
          </a:p>
          <a:p>
            <a:pPr marL="285750" indent="-285750" algn="just">
              <a:buFont typeface="Wingdings" panose="05000000000000000000" pitchFamily="2" charset="2"/>
              <a:buChar char="ü"/>
            </a:pPr>
            <a:r>
              <a:rPr lang="it-IT" b="1" dirty="0">
                <a:solidFill>
                  <a:srgbClr val="FF0000"/>
                </a:solidFill>
              </a:rPr>
              <a:t>Ridurre malattie e decessi da sostanze chimiche e da contaminazione e </a:t>
            </a:r>
            <a:r>
              <a:rPr lang="it-IT" b="1" dirty="0" smtClean="0">
                <a:solidFill>
                  <a:srgbClr val="FF0000"/>
                </a:solidFill>
              </a:rPr>
              <a:t>inquinamento </a:t>
            </a:r>
            <a:r>
              <a:rPr lang="it-IT" b="1" dirty="0">
                <a:solidFill>
                  <a:srgbClr val="FF0000"/>
                </a:solidFill>
              </a:rPr>
              <a:t>aria acqua e suolo (</a:t>
            </a:r>
            <a:r>
              <a:rPr lang="it-IT" b="1" dirty="0">
                <a:solidFill>
                  <a:srgbClr val="00B050"/>
                </a:solidFill>
              </a:rPr>
              <a:t>SDG 3.3.9</a:t>
            </a:r>
            <a:r>
              <a:rPr lang="it-IT" b="1" dirty="0" smtClean="0">
                <a:solidFill>
                  <a:srgbClr val="FF0000"/>
                </a:solidFill>
              </a:rPr>
              <a:t>): </a:t>
            </a:r>
            <a:r>
              <a:rPr lang="it-IT" sz="1600" dirty="0" smtClean="0">
                <a:solidFill>
                  <a:srgbClr val="002060"/>
                </a:solidFill>
              </a:rPr>
              <a:t>interventi normativi, </a:t>
            </a:r>
            <a:r>
              <a:rPr lang="it-IT" sz="1600" dirty="0">
                <a:solidFill>
                  <a:srgbClr val="002060"/>
                </a:solidFill>
              </a:rPr>
              <a:t>Linee guida per la </a:t>
            </a:r>
            <a:r>
              <a:rPr lang="it-IT" sz="1600" dirty="0" smtClean="0">
                <a:solidFill>
                  <a:srgbClr val="002060"/>
                </a:solidFill>
              </a:rPr>
              <a:t>salute pubblica, </a:t>
            </a:r>
            <a:r>
              <a:rPr lang="it-IT" sz="1600" dirty="0">
                <a:solidFill>
                  <a:srgbClr val="002060"/>
                </a:solidFill>
              </a:rPr>
              <a:t>studi di impatto ambientale e </a:t>
            </a:r>
            <a:r>
              <a:rPr lang="it-IT" sz="1600" dirty="0" smtClean="0">
                <a:solidFill>
                  <a:srgbClr val="002060"/>
                </a:solidFill>
              </a:rPr>
              <a:t>studi </a:t>
            </a:r>
            <a:r>
              <a:rPr lang="it-IT" sz="1600" dirty="0">
                <a:solidFill>
                  <a:srgbClr val="002060"/>
                </a:solidFill>
              </a:rPr>
              <a:t>preliminari </a:t>
            </a:r>
            <a:r>
              <a:rPr lang="it-IT" sz="1600" dirty="0" smtClean="0">
                <a:solidFill>
                  <a:srgbClr val="002060"/>
                </a:solidFill>
              </a:rPr>
              <a:t>ambientali, </a:t>
            </a:r>
            <a:r>
              <a:rPr lang="it-IT" sz="1600" dirty="0">
                <a:solidFill>
                  <a:srgbClr val="002060"/>
                </a:solidFill>
              </a:rPr>
              <a:t>Linee guida in materia di bonifica di siti </a:t>
            </a:r>
            <a:r>
              <a:rPr lang="it-IT" sz="1600" dirty="0" smtClean="0">
                <a:solidFill>
                  <a:srgbClr val="002060"/>
                </a:solidFill>
              </a:rPr>
              <a:t>inquinati, Accordi </a:t>
            </a:r>
            <a:r>
              <a:rPr lang="it-IT" sz="1600" dirty="0">
                <a:solidFill>
                  <a:srgbClr val="002060"/>
                </a:solidFill>
              </a:rPr>
              <a:t>di programma per </a:t>
            </a:r>
            <a:r>
              <a:rPr lang="it-IT" sz="1600" dirty="0" smtClean="0">
                <a:solidFill>
                  <a:srgbClr val="002060"/>
                </a:solidFill>
              </a:rPr>
              <a:t>definizione interventi </a:t>
            </a:r>
            <a:r>
              <a:rPr lang="it-IT" sz="1600" dirty="0">
                <a:solidFill>
                  <a:srgbClr val="002060"/>
                </a:solidFill>
              </a:rPr>
              <a:t>di messa in sicurezza d’emergenza e successiva </a:t>
            </a:r>
            <a:r>
              <a:rPr lang="it-IT" sz="1600" dirty="0" smtClean="0">
                <a:solidFill>
                  <a:srgbClr val="002060"/>
                </a:solidFill>
              </a:rPr>
              <a:t>bonifica, piani </a:t>
            </a:r>
            <a:r>
              <a:rPr lang="it-IT" sz="1600" dirty="0">
                <a:solidFill>
                  <a:srgbClr val="002060"/>
                </a:solidFill>
              </a:rPr>
              <a:t>di protezione dell'ambiente, di rilevazione, decontaminazione, di smaltimento e di </a:t>
            </a:r>
            <a:r>
              <a:rPr lang="it-IT" sz="1600" dirty="0" smtClean="0">
                <a:solidFill>
                  <a:srgbClr val="002060"/>
                </a:solidFill>
              </a:rPr>
              <a:t>bonifica</a:t>
            </a:r>
            <a:endParaRPr lang="it-IT" sz="1600" dirty="0">
              <a:solidFill>
                <a:srgbClr val="002060"/>
              </a:solidFill>
            </a:endParaRPr>
          </a:p>
          <a:p>
            <a:pPr marL="285750" indent="-285750" algn="just">
              <a:buFont typeface="Wingdings" panose="05000000000000000000" pitchFamily="2" charset="2"/>
              <a:buChar char="ü"/>
            </a:pPr>
            <a:r>
              <a:rPr lang="it-IT" b="1" dirty="0" smtClean="0">
                <a:solidFill>
                  <a:srgbClr val="FF0000"/>
                </a:solidFill>
              </a:rPr>
              <a:t>Cooperazione </a:t>
            </a:r>
            <a:r>
              <a:rPr lang="it-IT" b="1" dirty="0">
                <a:solidFill>
                  <a:srgbClr val="FF0000"/>
                </a:solidFill>
              </a:rPr>
              <a:t>allo </a:t>
            </a:r>
            <a:r>
              <a:rPr lang="it-IT" b="1" dirty="0" smtClean="0">
                <a:solidFill>
                  <a:srgbClr val="FF0000"/>
                </a:solidFill>
              </a:rPr>
              <a:t>sviluppo (</a:t>
            </a:r>
            <a:r>
              <a:rPr lang="it-IT" b="1" dirty="0" smtClean="0">
                <a:solidFill>
                  <a:srgbClr val="00B050"/>
                </a:solidFill>
              </a:rPr>
              <a:t>SDG 12.12.c</a:t>
            </a:r>
            <a:r>
              <a:rPr lang="it-IT" b="1" dirty="0" smtClean="0">
                <a:solidFill>
                  <a:srgbClr val="FF0000"/>
                </a:solidFill>
              </a:rPr>
              <a:t>): </a:t>
            </a:r>
            <a:r>
              <a:rPr lang="it-IT" sz="1600" dirty="0" smtClean="0">
                <a:solidFill>
                  <a:srgbClr val="002060"/>
                </a:solidFill>
              </a:rPr>
              <a:t>progetti </a:t>
            </a:r>
            <a:r>
              <a:rPr lang="it-IT" sz="1600" dirty="0">
                <a:solidFill>
                  <a:srgbClr val="002060"/>
                </a:solidFill>
              </a:rPr>
              <a:t>per la cooperazione internazionale e allo sviluppo finalizzati alla riduzione dei gas a effetto </a:t>
            </a:r>
            <a:r>
              <a:rPr lang="it-IT" sz="1600" dirty="0" smtClean="0">
                <a:solidFill>
                  <a:srgbClr val="002060"/>
                </a:solidFill>
              </a:rPr>
              <a:t>serra</a:t>
            </a:r>
            <a:endParaRPr lang="it-IT" sz="1600" dirty="0">
              <a:solidFill>
                <a:srgbClr val="002060"/>
              </a:solidFill>
            </a:endParaRPr>
          </a:p>
        </p:txBody>
      </p:sp>
      <p:sp>
        <p:nvSpPr>
          <p:cNvPr id="5" name="Titolo 4"/>
          <p:cNvSpPr txBox="1">
            <a:spLocks noGrp="1"/>
          </p:cNvSpPr>
          <p:nvPr>
            <p:ph type="title"/>
          </p:nvPr>
        </p:nvSpPr>
        <p:spPr>
          <a:xfrm>
            <a:off x="1516566" y="841802"/>
            <a:ext cx="9908410" cy="830997"/>
          </a:xfrm>
          <a:prstGeom prst="rect">
            <a:avLst/>
          </a:prstGeom>
          <a:noFill/>
        </p:spPr>
        <p:txBody>
          <a:bodyPr wrap="square" rtlCol="0">
            <a:spAutoFit/>
          </a:bodyPr>
          <a:lstStyle/>
          <a:p>
            <a:pPr lvl="0" algn="ctr">
              <a:lnSpc>
                <a:spcPct val="100000"/>
              </a:lnSpc>
            </a:pPr>
            <a:r>
              <a:rPr lang="it-IT" dirty="0" smtClean="0">
                <a:solidFill>
                  <a:srgbClr val="FF0000"/>
                </a:solidFill>
              </a:rPr>
              <a:t>PNR </a:t>
            </a:r>
            <a:r>
              <a:rPr lang="it-IT" dirty="0">
                <a:solidFill>
                  <a:srgbClr val="FF0000"/>
                </a:solidFill>
              </a:rPr>
              <a:t>2017 </a:t>
            </a:r>
            <a:r>
              <a:rPr lang="it-IT" dirty="0" smtClean="0">
                <a:solidFill>
                  <a:srgbClr val="FF0000"/>
                </a:solidFill>
              </a:rPr>
              <a:t/>
            </a:r>
            <a:br>
              <a:rPr lang="it-IT" dirty="0" smtClean="0">
                <a:solidFill>
                  <a:srgbClr val="FF0000"/>
                </a:solidFill>
              </a:rPr>
            </a:br>
            <a:r>
              <a:rPr lang="it-IT" dirty="0" smtClean="0">
                <a:solidFill>
                  <a:srgbClr val="FF0000"/>
                </a:solidFill>
              </a:rPr>
              <a:t>T3 </a:t>
            </a:r>
            <a:r>
              <a:rPr lang="it-IT" dirty="0">
                <a:solidFill>
                  <a:srgbClr val="FF0000"/>
                </a:solidFill>
              </a:rPr>
              <a:t>Riduzione emissioni gas serra – Provvedimenti 109</a:t>
            </a:r>
          </a:p>
        </p:txBody>
      </p:sp>
    </p:spTree>
    <p:extLst>
      <p:ext uri="{BB962C8B-B14F-4D97-AF65-F5344CB8AC3E}">
        <p14:creationId xmlns:p14="http://schemas.microsoft.com/office/powerpoint/2010/main" val="3485275734"/>
      </p:ext>
    </p:extLst>
  </p:cSld>
  <p:clrMapOvr>
    <a:masterClrMapping/>
  </p:clrMapOvr>
  <p:transition spd="med" advClick="0"/>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1557494" y="914410"/>
            <a:ext cx="9817239" cy="830997"/>
          </a:xfrm>
          <a:prstGeom prst="rect">
            <a:avLst/>
          </a:prstGeom>
          <a:noFill/>
        </p:spPr>
        <p:txBody>
          <a:bodyPr wrap="square" rtlCol="0">
            <a:spAutoFit/>
          </a:bodyPr>
          <a:lstStyle/>
          <a:p>
            <a:pPr lvl="0" algn="ctr"/>
            <a:r>
              <a:rPr lang="it-IT" sz="2400" b="1" dirty="0" smtClean="0">
                <a:solidFill>
                  <a:srgbClr val="FF0000"/>
                </a:solidFill>
              </a:rPr>
              <a:t>PNR </a:t>
            </a:r>
            <a:r>
              <a:rPr lang="it-IT" sz="2400" b="1" dirty="0">
                <a:solidFill>
                  <a:srgbClr val="FF0000"/>
                </a:solidFill>
              </a:rPr>
              <a:t>2013 </a:t>
            </a:r>
            <a:endParaRPr lang="it-IT" sz="2400" b="1" dirty="0" smtClean="0">
              <a:solidFill>
                <a:srgbClr val="FF0000"/>
              </a:solidFill>
            </a:endParaRPr>
          </a:p>
          <a:p>
            <a:pPr lvl="0" algn="ctr"/>
            <a:r>
              <a:rPr lang="it-IT" sz="2400" b="1" dirty="0" smtClean="0">
                <a:solidFill>
                  <a:srgbClr val="FF0000"/>
                </a:solidFill>
              </a:rPr>
              <a:t>T4 </a:t>
            </a:r>
            <a:r>
              <a:rPr lang="it-IT" sz="2400" b="1" dirty="0">
                <a:solidFill>
                  <a:srgbClr val="FF0000"/>
                </a:solidFill>
              </a:rPr>
              <a:t>Fonti rinnovabili – Provvedimenti 30</a:t>
            </a:r>
          </a:p>
        </p:txBody>
      </p:sp>
      <p:sp>
        <p:nvSpPr>
          <p:cNvPr id="5" name="Rettangolo 4"/>
          <p:cNvSpPr/>
          <p:nvPr/>
        </p:nvSpPr>
        <p:spPr>
          <a:xfrm>
            <a:off x="1517299" y="1939054"/>
            <a:ext cx="9897627" cy="4832092"/>
          </a:xfrm>
          <a:prstGeom prst="rect">
            <a:avLst/>
          </a:prstGeom>
        </p:spPr>
        <p:txBody>
          <a:bodyPr wrap="square">
            <a:spAutoFit/>
          </a:bodyPr>
          <a:lstStyle/>
          <a:p>
            <a:pPr algn="just"/>
            <a:r>
              <a:rPr lang="it-IT" dirty="0" smtClean="0">
                <a:solidFill>
                  <a:srgbClr val="002060"/>
                </a:solidFill>
              </a:rPr>
              <a:t>Le </a:t>
            </a:r>
            <a:r>
              <a:rPr lang="it-IT" dirty="0">
                <a:solidFill>
                  <a:srgbClr val="002060"/>
                </a:solidFill>
              </a:rPr>
              <a:t>Regioni considerano l’utilizzo di fonti energetiche rinnovabili quale presupposto essenziale per limitare le emissioni di gas </a:t>
            </a:r>
            <a:r>
              <a:rPr lang="it-IT" dirty="0" smtClean="0">
                <a:solidFill>
                  <a:srgbClr val="002060"/>
                </a:solidFill>
              </a:rPr>
              <a:t>serra</a:t>
            </a:r>
          </a:p>
          <a:p>
            <a:pPr algn="just"/>
            <a:endParaRPr lang="it-IT" dirty="0" smtClean="0">
              <a:solidFill>
                <a:schemeClr val="bg1">
                  <a:lumMod val="50000"/>
                </a:schemeClr>
              </a:solidFill>
            </a:endParaRPr>
          </a:p>
          <a:p>
            <a:pPr marL="285750" indent="-285750" algn="just">
              <a:buFont typeface="Wingdings" panose="05000000000000000000" pitchFamily="2" charset="2"/>
              <a:buChar char="ü"/>
            </a:pPr>
            <a:r>
              <a:rPr lang="it-IT" b="1" dirty="0" smtClean="0">
                <a:solidFill>
                  <a:srgbClr val="FF0000"/>
                </a:solidFill>
              </a:rPr>
              <a:t>Semplificazione </a:t>
            </a:r>
            <a:r>
              <a:rPr lang="it-IT" b="1" dirty="0">
                <a:solidFill>
                  <a:srgbClr val="FF0000"/>
                </a:solidFill>
              </a:rPr>
              <a:t>normativa a supporto delle fonti </a:t>
            </a:r>
            <a:r>
              <a:rPr lang="it-IT" b="1" dirty="0" smtClean="0">
                <a:solidFill>
                  <a:srgbClr val="FF0000"/>
                </a:solidFill>
              </a:rPr>
              <a:t>rinnovabili</a:t>
            </a:r>
            <a:r>
              <a:rPr lang="it-IT" b="1" dirty="0" smtClean="0">
                <a:solidFill>
                  <a:schemeClr val="bg1">
                    <a:lumMod val="50000"/>
                  </a:schemeClr>
                </a:solidFill>
              </a:rPr>
              <a:t> </a:t>
            </a:r>
            <a:endParaRPr lang="it-IT" b="1" dirty="0">
              <a:solidFill>
                <a:schemeClr val="bg1">
                  <a:lumMod val="50000"/>
                </a:schemeClr>
              </a:solidFill>
            </a:endParaRPr>
          </a:p>
          <a:p>
            <a:pPr marL="285750" indent="-285750" algn="just">
              <a:buFont typeface="Wingdings" panose="05000000000000000000" pitchFamily="2" charset="2"/>
              <a:buChar char="ü"/>
            </a:pPr>
            <a:r>
              <a:rPr lang="it-IT" b="1" dirty="0" smtClean="0">
                <a:solidFill>
                  <a:srgbClr val="FF0000"/>
                </a:solidFill>
              </a:rPr>
              <a:t>Incentivi </a:t>
            </a:r>
            <a:r>
              <a:rPr lang="it-IT" b="1" dirty="0">
                <a:solidFill>
                  <a:srgbClr val="FF0000"/>
                </a:solidFill>
              </a:rPr>
              <a:t>a favore delle fonti </a:t>
            </a:r>
            <a:r>
              <a:rPr lang="it-IT" b="1" dirty="0" smtClean="0">
                <a:solidFill>
                  <a:srgbClr val="FF0000"/>
                </a:solidFill>
              </a:rPr>
              <a:t>rinnovabili: </a:t>
            </a:r>
            <a:r>
              <a:rPr lang="it-IT" sz="1600" dirty="0" smtClean="0">
                <a:solidFill>
                  <a:srgbClr val="002060"/>
                </a:solidFill>
              </a:rPr>
              <a:t>programma </a:t>
            </a:r>
            <a:r>
              <a:rPr lang="it-IT" sz="1600" dirty="0">
                <a:solidFill>
                  <a:srgbClr val="002060"/>
                </a:solidFill>
              </a:rPr>
              <a:t>di incentivazione </a:t>
            </a:r>
            <a:r>
              <a:rPr lang="it-IT" sz="1600" dirty="0" smtClean="0">
                <a:solidFill>
                  <a:srgbClr val="002060"/>
                </a:solidFill>
              </a:rPr>
              <a:t>per </a:t>
            </a:r>
            <a:r>
              <a:rPr lang="it-IT" sz="1600" dirty="0">
                <a:solidFill>
                  <a:srgbClr val="002060"/>
                </a:solidFill>
              </a:rPr>
              <a:t>famiglie</a:t>
            </a:r>
            <a:r>
              <a:rPr lang="it-IT" sz="1600" b="1" dirty="0">
                <a:solidFill>
                  <a:srgbClr val="002060"/>
                </a:solidFill>
              </a:rPr>
              <a:t>, </a:t>
            </a:r>
            <a:r>
              <a:rPr lang="it-IT" sz="1600" dirty="0">
                <a:solidFill>
                  <a:srgbClr val="002060"/>
                </a:solidFill>
              </a:rPr>
              <a:t>imprese, pubbliche amministrazioni </a:t>
            </a:r>
            <a:r>
              <a:rPr lang="it-IT" sz="1600" dirty="0" smtClean="0">
                <a:solidFill>
                  <a:srgbClr val="002060"/>
                </a:solidFill>
              </a:rPr>
              <a:t>per </a:t>
            </a:r>
            <a:r>
              <a:rPr lang="it-IT" sz="1600" dirty="0">
                <a:solidFill>
                  <a:srgbClr val="002060"/>
                </a:solidFill>
              </a:rPr>
              <a:t>sostenere e promuovere </a:t>
            </a:r>
            <a:r>
              <a:rPr lang="it-IT" sz="1600" dirty="0" smtClean="0">
                <a:solidFill>
                  <a:srgbClr val="002060"/>
                </a:solidFill>
              </a:rPr>
              <a:t>produzione </a:t>
            </a:r>
            <a:r>
              <a:rPr lang="it-IT" sz="1600" dirty="0">
                <a:solidFill>
                  <a:srgbClr val="002060"/>
                </a:solidFill>
              </a:rPr>
              <a:t>di energia elettrica e termica da diverse fonti rinnovabili </a:t>
            </a:r>
            <a:r>
              <a:rPr lang="it-IT" sz="1600" dirty="0" smtClean="0">
                <a:solidFill>
                  <a:srgbClr val="002060"/>
                </a:solidFill>
              </a:rPr>
              <a:t>(impianti eolici, </a:t>
            </a:r>
            <a:r>
              <a:rPr lang="it-IT" sz="1600" dirty="0">
                <a:solidFill>
                  <a:srgbClr val="002060"/>
                </a:solidFill>
              </a:rPr>
              <a:t>solari, </a:t>
            </a:r>
            <a:r>
              <a:rPr lang="it-IT" sz="1600" dirty="0" smtClean="0">
                <a:solidFill>
                  <a:srgbClr val="002060"/>
                </a:solidFill>
              </a:rPr>
              <a:t>fotovoltaico, idroelettrici, biomasse), </a:t>
            </a:r>
            <a:r>
              <a:rPr lang="it-IT" sz="1600" dirty="0">
                <a:solidFill>
                  <a:srgbClr val="002060"/>
                </a:solidFill>
              </a:rPr>
              <a:t>avendo come scopo l’applicazione del principio del </a:t>
            </a:r>
            <a:r>
              <a:rPr lang="it-IT" sz="1600" dirty="0" err="1">
                <a:solidFill>
                  <a:srgbClr val="002060"/>
                </a:solidFill>
              </a:rPr>
              <a:t>burdensharing</a:t>
            </a:r>
            <a:r>
              <a:rPr lang="it-IT" sz="1600" dirty="0">
                <a:solidFill>
                  <a:srgbClr val="002060"/>
                </a:solidFill>
              </a:rPr>
              <a:t> su base </a:t>
            </a:r>
            <a:r>
              <a:rPr lang="it-IT" sz="1600" dirty="0" smtClean="0">
                <a:solidFill>
                  <a:srgbClr val="002060"/>
                </a:solidFill>
              </a:rPr>
              <a:t>regionale</a:t>
            </a:r>
          </a:p>
          <a:p>
            <a:pPr marL="285750" indent="-285750" algn="just">
              <a:buFont typeface="Wingdings" panose="05000000000000000000" pitchFamily="2" charset="2"/>
              <a:buChar char="ü"/>
            </a:pPr>
            <a:r>
              <a:rPr lang="it-IT" b="1" dirty="0">
                <a:solidFill>
                  <a:srgbClr val="FF0000"/>
                </a:solidFill>
              </a:rPr>
              <a:t>Incentivi a favore di modelli di intervento integrati </a:t>
            </a:r>
            <a:r>
              <a:rPr lang="it-IT" b="1" dirty="0" smtClean="0">
                <a:solidFill>
                  <a:srgbClr val="FF0000"/>
                </a:solidFill>
              </a:rPr>
              <a:t>territoriali: </a:t>
            </a:r>
            <a:r>
              <a:rPr lang="it-IT" sz="1600" dirty="0" err="1" smtClean="0">
                <a:solidFill>
                  <a:srgbClr val="002060"/>
                </a:solidFill>
              </a:rPr>
              <a:t>efficientamento</a:t>
            </a:r>
            <a:r>
              <a:rPr lang="it-IT" sz="1600" dirty="0" smtClean="0">
                <a:solidFill>
                  <a:srgbClr val="002060"/>
                </a:solidFill>
              </a:rPr>
              <a:t> </a:t>
            </a:r>
            <a:r>
              <a:rPr lang="it-IT" sz="1600" dirty="0">
                <a:solidFill>
                  <a:srgbClr val="002060"/>
                </a:solidFill>
              </a:rPr>
              <a:t>nel sistema dei trasporti pubblici locali, nell’illuminazione pubblica, nel settore idrico, negli edifici e </a:t>
            </a:r>
            <a:r>
              <a:rPr lang="it-IT" sz="1600" dirty="0" smtClean="0">
                <a:solidFill>
                  <a:srgbClr val="002060"/>
                </a:solidFill>
              </a:rPr>
              <a:t>utenze </a:t>
            </a:r>
            <a:r>
              <a:rPr lang="it-IT" sz="1600" dirty="0">
                <a:solidFill>
                  <a:srgbClr val="002060"/>
                </a:solidFill>
              </a:rPr>
              <a:t>delle PP.AA., </a:t>
            </a:r>
            <a:r>
              <a:rPr lang="it-IT" sz="1600" dirty="0" smtClean="0">
                <a:solidFill>
                  <a:srgbClr val="002060"/>
                </a:solidFill>
              </a:rPr>
              <a:t>riduzione </a:t>
            </a:r>
            <a:r>
              <a:rPr lang="it-IT" sz="1600" dirty="0">
                <a:solidFill>
                  <a:srgbClr val="002060"/>
                </a:solidFill>
              </a:rPr>
              <a:t>traffico urbano, </a:t>
            </a:r>
            <a:r>
              <a:rPr lang="it-IT" sz="1600" dirty="0" smtClean="0">
                <a:solidFill>
                  <a:srgbClr val="002060"/>
                </a:solidFill>
              </a:rPr>
              <a:t>promozione </a:t>
            </a:r>
            <a:r>
              <a:rPr lang="it-IT" sz="1600" dirty="0">
                <a:solidFill>
                  <a:srgbClr val="002060"/>
                </a:solidFill>
              </a:rPr>
              <a:t>di reti di </a:t>
            </a:r>
            <a:r>
              <a:rPr lang="it-IT" sz="1600" dirty="0" smtClean="0">
                <a:solidFill>
                  <a:srgbClr val="002060"/>
                </a:solidFill>
              </a:rPr>
              <a:t>teleriscaldamento, diversificazione fonti </a:t>
            </a:r>
            <a:r>
              <a:rPr lang="it-IT" sz="1600" dirty="0">
                <a:solidFill>
                  <a:srgbClr val="002060"/>
                </a:solidFill>
              </a:rPr>
              <a:t>e </a:t>
            </a:r>
            <a:r>
              <a:rPr lang="it-IT" sz="1600" dirty="0" smtClean="0">
                <a:solidFill>
                  <a:srgbClr val="002060"/>
                </a:solidFill>
              </a:rPr>
              <a:t>protezione ambiente </a:t>
            </a:r>
            <a:r>
              <a:rPr lang="it-IT" sz="1600" dirty="0">
                <a:solidFill>
                  <a:srgbClr val="002060"/>
                </a:solidFill>
              </a:rPr>
              <a:t>nelle aree </a:t>
            </a:r>
            <a:r>
              <a:rPr lang="it-IT" sz="1600" dirty="0" smtClean="0">
                <a:solidFill>
                  <a:srgbClr val="002060"/>
                </a:solidFill>
              </a:rPr>
              <a:t>rurali, sviluppo impianti </a:t>
            </a:r>
            <a:r>
              <a:rPr lang="it-IT" sz="1600" dirty="0">
                <a:solidFill>
                  <a:srgbClr val="002060"/>
                </a:solidFill>
              </a:rPr>
              <a:t>da fonte rinnovabile e </a:t>
            </a:r>
            <a:r>
              <a:rPr lang="it-IT" sz="1600" dirty="0" smtClean="0">
                <a:solidFill>
                  <a:srgbClr val="002060"/>
                </a:solidFill>
              </a:rPr>
              <a:t>sviluppo infrastrutture </a:t>
            </a:r>
            <a:r>
              <a:rPr lang="it-IT" sz="1600" dirty="0">
                <a:solidFill>
                  <a:srgbClr val="002060"/>
                </a:solidFill>
              </a:rPr>
              <a:t>di rete</a:t>
            </a:r>
            <a:endParaRPr lang="it-IT" sz="1600" dirty="0" smtClean="0">
              <a:solidFill>
                <a:srgbClr val="002060"/>
              </a:solidFill>
            </a:endParaRPr>
          </a:p>
          <a:p>
            <a:pPr marL="285750" indent="-285750" algn="just">
              <a:buFont typeface="Wingdings" panose="05000000000000000000" pitchFamily="2" charset="2"/>
              <a:buChar char="ü"/>
            </a:pPr>
            <a:r>
              <a:rPr lang="it-IT" b="1" dirty="0">
                <a:solidFill>
                  <a:srgbClr val="FF0000"/>
                </a:solidFill>
              </a:rPr>
              <a:t>Distretti di eccellenza specializzati </a:t>
            </a:r>
            <a:r>
              <a:rPr lang="it-IT" sz="1600" dirty="0" smtClean="0">
                <a:solidFill>
                  <a:srgbClr val="002060"/>
                </a:solidFill>
              </a:rPr>
              <a:t>costituzione Distretti </a:t>
            </a:r>
            <a:r>
              <a:rPr lang="it-IT" sz="1600" dirty="0">
                <a:solidFill>
                  <a:srgbClr val="002060"/>
                </a:solidFill>
              </a:rPr>
              <a:t>tecnologici e </a:t>
            </a:r>
            <a:r>
              <a:rPr lang="it-IT" sz="1600" dirty="0" smtClean="0">
                <a:solidFill>
                  <a:srgbClr val="002060"/>
                </a:solidFill>
              </a:rPr>
              <a:t>industriali</a:t>
            </a:r>
          </a:p>
          <a:p>
            <a:pPr marL="285750" indent="-285750" algn="just">
              <a:buFont typeface="Wingdings" panose="05000000000000000000" pitchFamily="2" charset="2"/>
              <a:buChar char="ü"/>
            </a:pPr>
            <a:r>
              <a:rPr lang="it-IT" b="1" dirty="0">
                <a:solidFill>
                  <a:srgbClr val="FF0000"/>
                </a:solidFill>
              </a:rPr>
              <a:t>Incentivi a favore della </a:t>
            </a:r>
            <a:r>
              <a:rPr lang="it-IT" b="1" dirty="0" smtClean="0">
                <a:solidFill>
                  <a:srgbClr val="FF0000"/>
                </a:solidFill>
              </a:rPr>
              <a:t>Direttiva “Nitrati” (91/676/CE): </a:t>
            </a:r>
            <a:r>
              <a:rPr lang="it-IT" sz="1600" dirty="0" smtClean="0">
                <a:solidFill>
                  <a:srgbClr val="002060"/>
                </a:solidFill>
              </a:rPr>
              <a:t>protezione </a:t>
            </a:r>
            <a:r>
              <a:rPr lang="it-IT" sz="1600" dirty="0">
                <a:solidFill>
                  <a:srgbClr val="002060"/>
                </a:solidFill>
              </a:rPr>
              <a:t>delle acque dall’inquinamento provocato dai nitrati provenienti da fonti agricole </a:t>
            </a:r>
            <a:endParaRPr lang="it-IT" sz="1600" dirty="0" smtClean="0">
              <a:solidFill>
                <a:srgbClr val="002060"/>
              </a:solidFill>
            </a:endParaRPr>
          </a:p>
          <a:p>
            <a:pPr marL="285750" indent="-285750" algn="just">
              <a:buFont typeface="Wingdings" panose="05000000000000000000" pitchFamily="2" charset="2"/>
              <a:buChar char="ü"/>
            </a:pPr>
            <a:r>
              <a:rPr lang="it-IT" b="1" dirty="0">
                <a:solidFill>
                  <a:srgbClr val="FF0000"/>
                </a:solidFill>
              </a:rPr>
              <a:t>Incentivi a favore di bonifiche da </a:t>
            </a:r>
            <a:r>
              <a:rPr lang="it-IT" b="1" dirty="0" smtClean="0">
                <a:solidFill>
                  <a:srgbClr val="FF0000"/>
                </a:solidFill>
              </a:rPr>
              <a:t>amianto e Promozione </a:t>
            </a:r>
            <a:r>
              <a:rPr lang="it-IT" b="1" dirty="0">
                <a:solidFill>
                  <a:srgbClr val="FF0000"/>
                </a:solidFill>
              </a:rPr>
              <a:t>di strumenti di incentivazione </a:t>
            </a:r>
            <a:r>
              <a:rPr lang="it-IT" b="1" dirty="0" smtClean="0">
                <a:solidFill>
                  <a:srgbClr val="FF0000"/>
                </a:solidFill>
              </a:rPr>
              <a:t>fiscale:</a:t>
            </a:r>
            <a:r>
              <a:rPr lang="it-IT" b="1" dirty="0" smtClean="0">
                <a:solidFill>
                  <a:schemeClr val="bg1">
                    <a:lumMod val="50000"/>
                  </a:schemeClr>
                </a:solidFill>
              </a:rPr>
              <a:t> </a:t>
            </a:r>
            <a:r>
              <a:rPr lang="it-IT" sz="1600" dirty="0">
                <a:solidFill>
                  <a:srgbClr val="002060"/>
                </a:solidFill>
              </a:rPr>
              <a:t>riqualificazione energetica delle coperture degli edifici scolastici soggetti a bonifica di </a:t>
            </a:r>
            <a:r>
              <a:rPr lang="it-IT" sz="1600" dirty="0" smtClean="0">
                <a:solidFill>
                  <a:srgbClr val="002060"/>
                </a:solidFill>
              </a:rPr>
              <a:t>amianto</a:t>
            </a:r>
          </a:p>
        </p:txBody>
      </p:sp>
    </p:spTree>
    <p:extLst>
      <p:ext uri="{BB962C8B-B14F-4D97-AF65-F5344CB8AC3E}">
        <p14:creationId xmlns:p14="http://schemas.microsoft.com/office/powerpoint/2010/main" val="510570007"/>
      </p:ext>
    </p:extLst>
  </p:cSld>
  <p:clrMapOvr>
    <a:masterClrMapping/>
  </p:clrMapOvr>
  <p:transition spd="med" advClick="0"/>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1557494" y="914410"/>
            <a:ext cx="9817239" cy="830997"/>
          </a:xfrm>
          <a:prstGeom prst="rect">
            <a:avLst/>
          </a:prstGeom>
          <a:noFill/>
        </p:spPr>
        <p:txBody>
          <a:bodyPr wrap="square" rtlCol="0">
            <a:spAutoFit/>
          </a:bodyPr>
          <a:lstStyle/>
          <a:p>
            <a:pPr lvl="0" algn="ctr"/>
            <a:r>
              <a:rPr lang="it-IT" sz="2400" b="1" dirty="0" smtClean="0">
                <a:solidFill>
                  <a:srgbClr val="FF0000"/>
                </a:solidFill>
              </a:rPr>
              <a:t>PNR 2016 </a:t>
            </a:r>
          </a:p>
          <a:p>
            <a:pPr lvl="0" algn="ctr"/>
            <a:r>
              <a:rPr lang="it-IT" sz="2400" b="1" dirty="0" smtClean="0">
                <a:solidFill>
                  <a:srgbClr val="FF0000"/>
                </a:solidFill>
              </a:rPr>
              <a:t>T4 </a:t>
            </a:r>
            <a:r>
              <a:rPr lang="it-IT" sz="2400" b="1" dirty="0">
                <a:solidFill>
                  <a:srgbClr val="FF0000"/>
                </a:solidFill>
              </a:rPr>
              <a:t>Fonti rinnovabili – Provvedimenti </a:t>
            </a:r>
            <a:r>
              <a:rPr lang="it-IT" sz="2400" b="1" dirty="0" smtClean="0">
                <a:solidFill>
                  <a:srgbClr val="FF0000"/>
                </a:solidFill>
              </a:rPr>
              <a:t>58 (1/2)</a:t>
            </a:r>
            <a:endParaRPr lang="it-IT" sz="2400" b="1" dirty="0">
              <a:solidFill>
                <a:srgbClr val="FF0000"/>
              </a:solidFill>
            </a:endParaRPr>
          </a:p>
        </p:txBody>
      </p:sp>
      <p:sp>
        <p:nvSpPr>
          <p:cNvPr id="5" name="Rettangolo 4"/>
          <p:cNvSpPr/>
          <p:nvPr/>
        </p:nvSpPr>
        <p:spPr>
          <a:xfrm>
            <a:off x="1477108" y="2220793"/>
            <a:ext cx="9817239" cy="4306548"/>
          </a:xfrm>
          <a:prstGeom prst="rect">
            <a:avLst/>
          </a:prstGeom>
        </p:spPr>
        <p:txBody>
          <a:bodyPr wrap="square">
            <a:spAutoFit/>
          </a:bodyPr>
          <a:lstStyle/>
          <a:p>
            <a:pPr lvl="0" algn="just"/>
            <a:r>
              <a:rPr lang="it-IT" dirty="0" smtClean="0">
                <a:solidFill>
                  <a:srgbClr val="002060"/>
                </a:solidFill>
              </a:rPr>
              <a:t>Nel 2014 l'Italia </a:t>
            </a:r>
            <a:r>
              <a:rPr lang="it-IT" dirty="0">
                <a:solidFill>
                  <a:srgbClr val="002060"/>
                </a:solidFill>
              </a:rPr>
              <a:t>ha </a:t>
            </a:r>
            <a:r>
              <a:rPr lang="it-IT" dirty="0" smtClean="0">
                <a:solidFill>
                  <a:srgbClr val="002060"/>
                </a:solidFill>
              </a:rPr>
              <a:t>raggiunto </a:t>
            </a:r>
            <a:r>
              <a:rPr lang="it-IT" dirty="0">
                <a:solidFill>
                  <a:srgbClr val="002060"/>
                </a:solidFill>
              </a:rPr>
              <a:t>e superato </a:t>
            </a:r>
            <a:r>
              <a:rPr lang="it-IT" dirty="0" smtClean="0">
                <a:solidFill>
                  <a:srgbClr val="002060"/>
                </a:solidFill>
              </a:rPr>
              <a:t>l'obiettivo </a:t>
            </a:r>
            <a:r>
              <a:rPr lang="it-IT" dirty="0">
                <a:solidFill>
                  <a:srgbClr val="002060"/>
                </a:solidFill>
              </a:rPr>
              <a:t>nazionale previsto per il 2020 pari al 17% rispetto alle energie </a:t>
            </a:r>
            <a:r>
              <a:rPr lang="it-IT" dirty="0" smtClean="0">
                <a:solidFill>
                  <a:srgbClr val="002060"/>
                </a:solidFill>
              </a:rPr>
              <a:t>rinnovabili</a:t>
            </a:r>
          </a:p>
          <a:p>
            <a:pPr lvl="0" algn="just"/>
            <a:endParaRPr lang="it-IT" dirty="0" smtClean="0">
              <a:solidFill>
                <a:srgbClr val="6699FF">
                  <a:lumMod val="50000"/>
                </a:srgbClr>
              </a:solidFill>
            </a:endParaRPr>
          </a:p>
          <a:p>
            <a:pPr marL="285750" lvl="0" indent="-285750" algn="just">
              <a:buFont typeface="Wingdings" panose="05000000000000000000" pitchFamily="2" charset="2"/>
              <a:buChar char="ü"/>
            </a:pPr>
            <a:r>
              <a:rPr lang="it-IT" b="1" dirty="0" smtClean="0">
                <a:solidFill>
                  <a:srgbClr val="FF0000"/>
                </a:solidFill>
              </a:rPr>
              <a:t>Interventi </a:t>
            </a:r>
            <a:r>
              <a:rPr lang="it-IT" b="1" dirty="0">
                <a:solidFill>
                  <a:srgbClr val="FF0000"/>
                </a:solidFill>
              </a:rPr>
              <a:t>a supporto della programmazione degli EE.LL.: </a:t>
            </a:r>
            <a:r>
              <a:rPr lang="it-IT" sz="1600" dirty="0" smtClean="0">
                <a:solidFill>
                  <a:srgbClr val="002060"/>
                </a:solidFill>
              </a:rPr>
              <a:t>programmi </a:t>
            </a:r>
            <a:r>
              <a:rPr lang="it-IT" sz="1600" dirty="0">
                <a:solidFill>
                  <a:srgbClr val="002060"/>
                </a:solidFill>
              </a:rPr>
              <a:t>regionali energetico ambientali, piani regionali per </a:t>
            </a:r>
            <a:r>
              <a:rPr lang="it-IT" sz="1600" dirty="0" smtClean="0">
                <a:solidFill>
                  <a:srgbClr val="002060"/>
                </a:solidFill>
              </a:rPr>
              <a:t>efficienza energetica, bandi </a:t>
            </a:r>
            <a:r>
              <a:rPr lang="it-IT" sz="1600" dirty="0">
                <a:solidFill>
                  <a:srgbClr val="002060"/>
                </a:solidFill>
              </a:rPr>
              <a:t>specifici </a:t>
            </a:r>
            <a:r>
              <a:rPr lang="it-IT" sz="1600" dirty="0" smtClean="0">
                <a:solidFill>
                  <a:srgbClr val="002060"/>
                </a:solidFill>
              </a:rPr>
              <a:t>per piccoli Comuni, Unioni </a:t>
            </a:r>
            <a:r>
              <a:rPr lang="it-IT" sz="1600" dirty="0">
                <a:solidFill>
                  <a:srgbClr val="002060"/>
                </a:solidFill>
              </a:rPr>
              <a:t>di Comuni, Comunità </a:t>
            </a:r>
            <a:r>
              <a:rPr lang="it-IT" sz="1600" dirty="0" smtClean="0">
                <a:solidFill>
                  <a:srgbClr val="002060"/>
                </a:solidFill>
              </a:rPr>
              <a:t>montane; indicazioni </a:t>
            </a:r>
            <a:r>
              <a:rPr lang="it-IT" sz="1600" dirty="0">
                <a:solidFill>
                  <a:srgbClr val="002060"/>
                </a:solidFill>
              </a:rPr>
              <a:t>per </a:t>
            </a:r>
            <a:r>
              <a:rPr lang="it-IT" sz="1600" dirty="0" smtClean="0">
                <a:solidFill>
                  <a:srgbClr val="002060"/>
                </a:solidFill>
              </a:rPr>
              <a:t>progettazione </a:t>
            </a:r>
            <a:r>
              <a:rPr lang="it-IT" sz="1600" dirty="0">
                <a:solidFill>
                  <a:srgbClr val="002060"/>
                </a:solidFill>
              </a:rPr>
              <a:t>e </a:t>
            </a:r>
            <a:r>
              <a:rPr lang="it-IT" sz="1600" dirty="0" smtClean="0">
                <a:solidFill>
                  <a:srgbClr val="002060"/>
                </a:solidFill>
              </a:rPr>
              <a:t>localizzazione </a:t>
            </a:r>
            <a:r>
              <a:rPr lang="it-IT" sz="1600" dirty="0">
                <a:solidFill>
                  <a:srgbClr val="002060"/>
                </a:solidFill>
              </a:rPr>
              <a:t>di impianti di </a:t>
            </a:r>
            <a:r>
              <a:rPr lang="it-IT" sz="1600" dirty="0" smtClean="0">
                <a:solidFill>
                  <a:srgbClr val="002060"/>
                </a:solidFill>
              </a:rPr>
              <a:t>FER a </a:t>
            </a:r>
            <a:r>
              <a:rPr lang="it-IT" sz="1600" dirty="0">
                <a:solidFill>
                  <a:srgbClr val="002060"/>
                </a:solidFill>
              </a:rPr>
              <a:t>tutela del </a:t>
            </a:r>
            <a:r>
              <a:rPr lang="it-IT" sz="1600" dirty="0" smtClean="0">
                <a:solidFill>
                  <a:srgbClr val="002060"/>
                </a:solidFill>
              </a:rPr>
              <a:t>paesaggio; procedure </a:t>
            </a:r>
            <a:r>
              <a:rPr lang="it-IT" sz="1600" dirty="0">
                <a:solidFill>
                  <a:srgbClr val="002060"/>
                </a:solidFill>
              </a:rPr>
              <a:t>semplificate di iter amministrativi, regimi </a:t>
            </a:r>
            <a:r>
              <a:rPr lang="it-IT" sz="1600" dirty="0" err="1">
                <a:solidFill>
                  <a:srgbClr val="002060"/>
                </a:solidFill>
              </a:rPr>
              <a:t>autorizzatori</a:t>
            </a:r>
            <a:r>
              <a:rPr lang="it-IT" sz="1600" dirty="0">
                <a:solidFill>
                  <a:srgbClr val="002060"/>
                </a:solidFill>
              </a:rPr>
              <a:t>, misure </a:t>
            </a:r>
            <a:r>
              <a:rPr lang="it-IT" sz="1600" dirty="0" smtClean="0">
                <a:solidFill>
                  <a:srgbClr val="002060"/>
                </a:solidFill>
              </a:rPr>
              <a:t>compensative; iniziative </a:t>
            </a:r>
            <a:r>
              <a:rPr lang="it-IT" sz="1600" dirty="0">
                <a:solidFill>
                  <a:srgbClr val="002060"/>
                </a:solidFill>
              </a:rPr>
              <a:t>di sensibilizzazione del territorio </a:t>
            </a:r>
            <a:r>
              <a:rPr lang="it-IT" sz="1600" dirty="0" smtClean="0">
                <a:solidFill>
                  <a:srgbClr val="002060"/>
                </a:solidFill>
              </a:rPr>
              <a:t>su energia sostenibile, redazione piani </a:t>
            </a:r>
            <a:r>
              <a:rPr lang="it-IT" sz="1600" dirty="0">
                <a:solidFill>
                  <a:srgbClr val="002060"/>
                </a:solidFill>
              </a:rPr>
              <a:t>comunali e progetti di innovazione tecnologica in ambito di Green </a:t>
            </a:r>
            <a:r>
              <a:rPr lang="it-IT" sz="1600" dirty="0" err="1">
                <a:solidFill>
                  <a:srgbClr val="002060"/>
                </a:solidFill>
              </a:rPr>
              <a:t>energy</a:t>
            </a:r>
            <a:r>
              <a:rPr lang="it-IT" sz="1600" dirty="0">
                <a:solidFill>
                  <a:srgbClr val="002060"/>
                </a:solidFill>
              </a:rPr>
              <a:t> </a:t>
            </a:r>
            <a:r>
              <a:rPr lang="it-IT" sz="1600" dirty="0" smtClean="0">
                <a:solidFill>
                  <a:srgbClr val="002060"/>
                </a:solidFill>
              </a:rPr>
              <a:t>economy.</a:t>
            </a:r>
          </a:p>
          <a:p>
            <a:pPr lvl="0" algn="just"/>
            <a:endParaRPr lang="it-IT" sz="1600" dirty="0" smtClean="0">
              <a:solidFill>
                <a:srgbClr val="6699FF">
                  <a:lumMod val="50000"/>
                </a:srgbClr>
              </a:solidFill>
            </a:endParaRPr>
          </a:p>
          <a:p>
            <a:pPr marL="285750" lvl="0" indent="-285750" algn="just">
              <a:buFont typeface="Wingdings" panose="05000000000000000000" pitchFamily="2" charset="2"/>
              <a:buChar char="ü"/>
            </a:pPr>
            <a:r>
              <a:rPr lang="it-IT" b="1" dirty="0" smtClean="0">
                <a:solidFill>
                  <a:srgbClr val="FF0000"/>
                </a:solidFill>
              </a:rPr>
              <a:t>Riduzione consumi </a:t>
            </a:r>
            <a:r>
              <a:rPr lang="it-IT" b="1" dirty="0">
                <a:solidFill>
                  <a:srgbClr val="FF0000"/>
                </a:solidFill>
              </a:rPr>
              <a:t>energetici negli edifici e </a:t>
            </a:r>
            <a:r>
              <a:rPr lang="it-IT" b="1" dirty="0" smtClean="0">
                <a:solidFill>
                  <a:srgbClr val="FF0000"/>
                </a:solidFill>
              </a:rPr>
              <a:t>strutture </a:t>
            </a:r>
            <a:r>
              <a:rPr lang="it-IT" b="1" dirty="0">
                <a:solidFill>
                  <a:srgbClr val="FF0000"/>
                </a:solidFill>
              </a:rPr>
              <a:t>pubbliche o ad uso pubblico, residenziali e non residenziali, mediate l’integrazione di fonti rinnovabili - (RA </a:t>
            </a:r>
            <a:r>
              <a:rPr lang="it-IT" b="1" dirty="0" smtClean="0">
                <a:solidFill>
                  <a:srgbClr val="FF0000"/>
                </a:solidFill>
              </a:rPr>
              <a:t>4.1): </a:t>
            </a:r>
            <a:r>
              <a:rPr lang="it-IT" sz="1600" dirty="0" smtClean="0">
                <a:solidFill>
                  <a:srgbClr val="002060"/>
                </a:solidFill>
              </a:rPr>
              <a:t>leggi</a:t>
            </a:r>
            <a:r>
              <a:rPr lang="it-IT" sz="1600" dirty="0">
                <a:solidFill>
                  <a:srgbClr val="002060"/>
                </a:solidFill>
              </a:rPr>
              <a:t>, Accordi e linee guida per progetti di Innovazione </a:t>
            </a:r>
            <a:r>
              <a:rPr lang="it-IT" sz="1600" dirty="0" smtClean="0">
                <a:solidFill>
                  <a:srgbClr val="002060"/>
                </a:solidFill>
              </a:rPr>
              <a:t>urbana, adesione </a:t>
            </a:r>
            <a:r>
              <a:rPr lang="it-IT" sz="1600" dirty="0">
                <a:solidFill>
                  <a:srgbClr val="002060"/>
                </a:solidFill>
              </a:rPr>
              <a:t>a Programmi </a:t>
            </a:r>
            <a:r>
              <a:rPr lang="it-IT" sz="1600" dirty="0" smtClean="0">
                <a:solidFill>
                  <a:srgbClr val="002060"/>
                </a:solidFill>
              </a:rPr>
              <a:t>europei; promozione di studi</a:t>
            </a:r>
            <a:r>
              <a:rPr lang="it-IT" sz="1600" dirty="0">
                <a:solidFill>
                  <a:srgbClr val="002060"/>
                </a:solidFill>
              </a:rPr>
              <a:t>, schedature degli edifici, finanziamenti per incentivare </a:t>
            </a:r>
            <a:r>
              <a:rPr lang="it-IT" sz="1600" dirty="0" smtClean="0">
                <a:solidFill>
                  <a:srgbClr val="002060"/>
                </a:solidFill>
              </a:rPr>
              <a:t>utilizzo fonti (solare</a:t>
            </a:r>
            <a:r>
              <a:rPr lang="it-IT" sz="1600" dirty="0">
                <a:solidFill>
                  <a:srgbClr val="002060"/>
                </a:solidFill>
              </a:rPr>
              <a:t>, </a:t>
            </a:r>
            <a:r>
              <a:rPr lang="it-IT" sz="1600" dirty="0" err="1">
                <a:solidFill>
                  <a:srgbClr val="002060"/>
                </a:solidFill>
              </a:rPr>
              <a:t>microeolico</a:t>
            </a:r>
            <a:r>
              <a:rPr lang="it-IT" sz="1600" dirty="0">
                <a:solidFill>
                  <a:srgbClr val="002060"/>
                </a:solidFill>
              </a:rPr>
              <a:t>, fotovoltaico, </a:t>
            </a:r>
            <a:r>
              <a:rPr lang="it-IT" sz="1600" dirty="0" smtClean="0">
                <a:solidFill>
                  <a:srgbClr val="002060"/>
                </a:solidFill>
              </a:rPr>
              <a:t>geotermico); interventi </a:t>
            </a:r>
            <a:r>
              <a:rPr lang="it-IT" sz="1600" dirty="0">
                <a:solidFill>
                  <a:srgbClr val="002060"/>
                </a:solidFill>
              </a:rPr>
              <a:t>di riqualificazione energetica in ambito </a:t>
            </a:r>
            <a:r>
              <a:rPr lang="it-IT" sz="1600" dirty="0" smtClean="0">
                <a:solidFill>
                  <a:srgbClr val="002060"/>
                </a:solidFill>
              </a:rPr>
              <a:t>scolastico </a:t>
            </a:r>
            <a:r>
              <a:rPr lang="it-IT" sz="1600" dirty="0">
                <a:solidFill>
                  <a:srgbClr val="002060"/>
                </a:solidFill>
              </a:rPr>
              <a:t>e </a:t>
            </a:r>
            <a:r>
              <a:rPr lang="it-IT" sz="1600" dirty="0" smtClean="0">
                <a:solidFill>
                  <a:srgbClr val="002060"/>
                </a:solidFill>
              </a:rPr>
              <a:t>sanitario anche con strumenti </a:t>
            </a:r>
            <a:r>
              <a:rPr lang="it-IT" sz="1600" dirty="0">
                <a:solidFill>
                  <a:srgbClr val="002060"/>
                </a:solidFill>
              </a:rPr>
              <a:t>di partenariato </a:t>
            </a:r>
            <a:r>
              <a:rPr lang="it-IT" sz="1600" dirty="0" smtClean="0">
                <a:solidFill>
                  <a:srgbClr val="002060"/>
                </a:solidFill>
              </a:rPr>
              <a:t>pubblico-privato. </a:t>
            </a:r>
            <a:endParaRPr lang="it-IT" sz="1600" dirty="0">
              <a:solidFill>
                <a:srgbClr val="002060"/>
              </a:solidFill>
            </a:endParaRPr>
          </a:p>
        </p:txBody>
      </p:sp>
      <p:sp>
        <p:nvSpPr>
          <p:cNvPr id="2" name="CasellaDiTesto 1"/>
          <p:cNvSpPr txBox="1"/>
          <p:nvPr/>
        </p:nvSpPr>
        <p:spPr>
          <a:xfrm>
            <a:off x="10460336" y="6385875"/>
            <a:ext cx="914398" cy="369332"/>
          </a:xfrm>
          <a:prstGeom prst="rect">
            <a:avLst/>
          </a:prstGeom>
          <a:noFill/>
        </p:spPr>
        <p:txBody>
          <a:bodyPr wrap="square" rtlCol="0">
            <a:spAutoFit/>
          </a:bodyPr>
          <a:lstStyle/>
          <a:p>
            <a:r>
              <a:rPr lang="it-IT" i="1" dirty="0" smtClean="0">
                <a:solidFill>
                  <a:srgbClr val="FF0000"/>
                </a:solidFill>
              </a:rPr>
              <a:t>segue</a:t>
            </a:r>
            <a:endParaRPr lang="it-IT" i="1" dirty="0">
              <a:solidFill>
                <a:srgbClr val="FF0000"/>
              </a:solidFill>
            </a:endParaRPr>
          </a:p>
        </p:txBody>
      </p:sp>
    </p:spTree>
    <p:extLst>
      <p:ext uri="{BB962C8B-B14F-4D97-AF65-F5344CB8AC3E}">
        <p14:creationId xmlns:p14="http://schemas.microsoft.com/office/powerpoint/2010/main" val="3103581746"/>
      </p:ext>
    </p:extLst>
  </p:cSld>
  <p:clrMapOvr>
    <a:masterClrMapping/>
  </p:clrMapOvr>
  <p:transition spd="med" advClick="0"/>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567541" y="1019071"/>
            <a:ext cx="9877529" cy="4648200"/>
          </a:xfrm>
        </p:spPr>
        <p:txBody>
          <a:bodyPr/>
          <a:lstStyle/>
          <a:p>
            <a:pPr marL="0" indent="0" algn="ctr">
              <a:buNone/>
            </a:pPr>
            <a:r>
              <a:rPr lang="it-IT" b="1" dirty="0">
                <a:solidFill>
                  <a:srgbClr val="FF0000"/>
                </a:solidFill>
              </a:rPr>
              <a:t>Temi </a:t>
            </a:r>
            <a:r>
              <a:rPr lang="it-IT" b="1" dirty="0" smtClean="0">
                <a:solidFill>
                  <a:srgbClr val="FF0000"/>
                </a:solidFill>
              </a:rPr>
              <a:t>dell’intervento</a:t>
            </a:r>
          </a:p>
          <a:p>
            <a:pPr marL="0" indent="0" algn="ctr">
              <a:buNone/>
            </a:pPr>
            <a:endParaRPr lang="it-IT" dirty="0"/>
          </a:p>
          <a:p>
            <a:pPr algn="just"/>
            <a:r>
              <a:rPr lang="it-IT" dirty="0"/>
              <a:t>Funzioni di Tecnostruttura delle Regioni per il </a:t>
            </a:r>
            <a:r>
              <a:rPr lang="it-IT" dirty="0" err="1" smtClean="0"/>
              <a:t>Fse</a:t>
            </a:r>
            <a:r>
              <a:rPr lang="it-IT" dirty="0" smtClean="0"/>
              <a:t> </a:t>
            </a:r>
            <a:r>
              <a:rPr lang="it-IT" dirty="0"/>
              <a:t>a supporto delle Regioni e delle </a:t>
            </a:r>
            <a:r>
              <a:rPr lang="it-IT" dirty="0" smtClean="0"/>
              <a:t>Province </a:t>
            </a:r>
            <a:r>
              <a:rPr lang="it-IT" dirty="0"/>
              <a:t>A</a:t>
            </a:r>
            <a:r>
              <a:rPr lang="it-IT" dirty="0" smtClean="0"/>
              <a:t>utonome</a:t>
            </a:r>
            <a:r>
              <a:rPr lang="it-IT" dirty="0" smtClean="0"/>
              <a:t>.</a:t>
            </a:r>
            <a:endParaRPr lang="it-IT" dirty="0"/>
          </a:p>
          <a:p>
            <a:pPr lvl="0" algn="just"/>
            <a:endParaRPr lang="it-IT" dirty="0"/>
          </a:p>
          <a:p>
            <a:pPr lvl="0" algn="just"/>
            <a:r>
              <a:rPr lang="it-IT" dirty="0"/>
              <a:t>Il Programma nazionale di riforma (PNR) come strumento delle Regioni a supporto delle azioni strategiche e del loro valore aggiunto , specie per la tutela a fronte del cambiamento </a:t>
            </a:r>
            <a:r>
              <a:rPr lang="it-IT" dirty="0" smtClean="0"/>
              <a:t>climatico.</a:t>
            </a:r>
          </a:p>
          <a:p>
            <a:pPr marL="0" lvl="0" indent="0" algn="just">
              <a:buNone/>
            </a:pPr>
            <a:endParaRPr lang="it-IT" dirty="0"/>
          </a:p>
          <a:p>
            <a:pPr lvl="0" algn="just"/>
            <a:r>
              <a:rPr lang="it-IT" dirty="0"/>
              <a:t>3 PNR a confronto in merito agli interventi regionali rispetto ai cambiamenti climatici ed in generale in favore dello sviluppo sostenibile</a:t>
            </a:r>
            <a:r>
              <a:rPr lang="it-IT" dirty="0" smtClean="0"/>
              <a:t>.</a:t>
            </a:r>
            <a:endParaRPr lang="it-IT" dirty="0"/>
          </a:p>
        </p:txBody>
      </p:sp>
    </p:spTree>
    <p:extLst>
      <p:ext uri="{BB962C8B-B14F-4D97-AF65-F5344CB8AC3E}">
        <p14:creationId xmlns:p14="http://schemas.microsoft.com/office/powerpoint/2010/main" val="2904956732"/>
      </p:ext>
    </p:extLst>
  </p:cSld>
  <p:clrMapOvr>
    <a:masterClrMapping/>
  </p:clrMapOvr>
  <p:transition spd="med" advClick="0"/>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507253" y="1037091"/>
            <a:ext cx="9927771" cy="533400"/>
          </a:xfrm>
        </p:spPr>
        <p:txBody>
          <a:bodyPr/>
          <a:lstStyle/>
          <a:p>
            <a:pPr lvl="0" algn="ctr">
              <a:lnSpc>
                <a:spcPct val="100000"/>
              </a:lnSpc>
            </a:pPr>
            <a:r>
              <a:rPr lang="it-IT" dirty="0" smtClean="0">
                <a:solidFill>
                  <a:srgbClr val="FF0000"/>
                </a:solidFill>
              </a:rPr>
              <a:t>PNR 2016</a:t>
            </a:r>
            <a:br>
              <a:rPr lang="it-IT" dirty="0" smtClean="0">
                <a:solidFill>
                  <a:srgbClr val="FF0000"/>
                </a:solidFill>
              </a:rPr>
            </a:br>
            <a:r>
              <a:rPr lang="it-IT" dirty="0" smtClean="0">
                <a:solidFill>
                  <a:srgbClr val="FF0000"/>
                </a:solidFill>
              </a:rPr>
              <a:t> </a:t>
            </a:r>
            <a:r>
              <a:rPr lang="it-IT" dirty="0">
                <a:solidFill>
                  <a:srgbClr val="FF0000"/>
                </a:solidFill>
              </a:rPr>
              <a:t>T4 Fonti rinnovabili – Provvedimenti </a:t>
            </a:r>
            <a:r>
              <a:rPr lang="it-IT" dirty="0" smtClean="0">
                <a:solidFill>
                  <a:srgbClr val="FF0000"/>
                </a:solidFill>
              </a:rPr>
              <a:t>58 (2/2)</a:t>
            </a:r>
            <a:endParaRPr lang="it-IT" dirty="0">
              <a:solidFill>
                <a:srgbClr val="FF0000"/>
              </a:solidFill>
            </a:endParaRPr>
          </a:p>
        </p:txBody>
      </p:sp>
      <p:sp>
        <p:nvSpPr>
          <p:cNvPr id="3" name="Segnaposto contenuto 2"/>
          <p:cNvSpPr>
            <a:spLocks noGrp="1"/>
          </p:cNvSpPr>
          <p:nvPr>
            <p:ph idx="1"/>
          </p:nvPr>
        </p:nvSpPr>
        <p:spPr>
          <a:xfrm>
            <a:off x="1507254" y="1963621"/>
            <a:ext cx="9927770" cy="4517566"/>
          </a:xfrm>
        </p:spPr>
        <p:txBody>
          <a:bodyPr/>
          <a:lstStyle/>
          <a:p>
            <a:pPr marL="285750" lvl="0" indent="-285750" algn="just" eaLnBrk="1" fontAlgn="auto" hangingPunct="1">
              <a:spcBef>
                <a:spcPts val="0"/>
              </a:spcBef>
              <a:spcAft>
                <a:spcPts val="0"/>
              </a:spcAft>
              <a:buClrTx/>
              <a:buSzTx/>
              <a:buFont typeface="Wingdings" panose="05000000000000000000" pitchFamily="2" charset="2"/>
              <a:buChar char="ü"/>
            </a:pPr>
            <a:r>
              <a:rPr lang="it-IT" sz="1800" b="1" kern="1200" dirty="0">
                <a:solidFill>
                  <a:srgbClr val="FF0000"/>
                </a:solidFill>
              </a:rPr>
              <a:t>Riduzione dei consumi energetici e delle emissioni nelle imprese e integrazione di FER - (RA 4.2): </a:t>
            </a:r>
            <a:r>
              <a:rPr lang="it-IT" sz="1600" kern="1200" dirty="0">
                <a:solidFill>
                  <a:srgbClr val="002060"/>
                </a:solidFill>
              </a:rPr>
              <a:t>finanziamenti agevolati alle PMI per interventi di riduzione dei consumi energetici e </a:t>
            </a:r>
            <a:r>
              <a:rPr lang="it-IT" sz="1600" kern="1200" dirty="0" err="1">
                <a:solidFill>
                  <a:srgbClr val="002060"/>
                </a:solidFill>
              </a:rPr>
              <a:t>efficientamento</a:t>
            </a:r>
            <a:r>
              <a:rPr lang="it-IT" sz="1600" kern="1200" dirty="0">
                <a:solidFill>
                  <a:srgbClr val="002060"/>
                </a:solidFill>
              </a:rPr>
              <a:t>; ammodernamento aziende agricole; fondi per promozione efficienza energetica e produzione di energia verde in proprio; progetti di ricerca industriale e sviluppo sperimentale di componenti, prodotti, sistemi, tecnologie destinate alla produzione energetica da fonti rinnovabili; piani regionali per gestione dei rifiuti, aderendo ai capitolati della procedure </a:t>
            </a:r>
            <a:r>
              <a:rPr lang="it-IT" sz="1600" i="1" kern="1200" dirty="0">
                <a:solidFill>
                  <a:srgbClr val="002060"/>
                </a:solidFill>
              </a:rPr>
              <a:t>Green Public </a:t>
            </a:r>
            <a:r>
              <a:rPr lang="it-IT" sz="1600" i="1" kern="1200" dirty="0" err="1">
                <a:solidFill>
                  <a:srgbClr val="002060"/>
                </a:solidFill>
              </a:rPr>
              <a:t>Procurement</a:t>
            </a:r>
            <a:r>
              <a:rPr lang="it-IT" sz="1800" i="1" kern="1200" dirty="0">
                <a:solidFill>
                  <a:srgbClr val="002060"/>
                </a:solidFill>
              </a:rPr>
              <a:t>.</a:t>
            </a:r>
            <a:r>
              <a:rPr lang="it-IT" sz="1800" kern="1200" dirty="0">
                <a:solidFill>
                  <a:srgbClr val="002060"/>
                </a:solidFill>
              </a:rPr>
              <a:t> </a:t>
            </a:r>
          </a:p>
          <a:p>
            <a:pPr marL="285750" lvl="0" indent="-285750" algn="just" eaLnBrk="1" fontAlgn="auto" hangingPunct="1">
              <a:spcBef>
                <a:spcPts val="0"/>
              </a:spcBef>
              <a:spcAft>
                <a:spcPts val="0"/>
              </a:spcAft>
              <a:buClrTx/>
              <a:buSzTx/>
              <a:buFont typeface="Wingdings" panose="05000000000000000000" pitchFamily="2" charset="2"/>
              <a:buChar char="ü"/>
            </a:pPr>
            <a:r>
              <a:rPr lang="it-IT" sz="1800" b="1" kern="1200" dirty="0">
                <a:solidFill>
                  <a:srgbClr val="FF0000"/>
                </a:solidFill>
              </a:rPr>
              <a:t>Incremento della quota di fabbisogno energetico coperto da generazione distributiva sviluppando e realizzando sistemi di distribuzione intelligenti - (RA 4.3): </a:t>
            </a:r>
            <a:r>
              <a:rPr lang="it-IT" sz="1600" kern="1200" dirty="0">
                <a:solidFill>
                  <a:srgbClr val="002060"/>
                </a:solidFill>
              </a:rPr>
              <a:t>innovazione tecnologica per potenziamento e ottimizzazione reti elettriche di bassa, media e alta tensione, anche nelle imprese</a:t>
            </a:r>
            <a:r>
              <a:rPr lang="it-IT" sz="1800" kern="1200" dirty="0">
                <a:solidFill>
                  <a:srgbClr val="002060"/>
                </a:solidFill>
              </a:rPr>
              <a:t>.</a:t>
            </a:r>
          </a:p>
          <a:p>
            <a:pPr marL="285750" lvl="0" indent="-285750" algn="just" eaLnBrk="1" fontAlgn="auto" hangingPunct="1">
              <a:spcBef>
                <a:spcPts val="0"/>
              </a:spcBef>
              <a:spcAft>
                <a:spcPts val="0"/>
              </a:spcAft>
              <a:buClrTx/>
              <a:buSzTx/>
              <a:buFont typeface="Wingdings" panose="05000000000000000000" pitchFamily="2" charset="2"/>
              <a:buChar char="ü"/>
            </a:pPr>
            <a:r>
              <a:rPr lang="it-IT" sz="1800" b="1" kern="1200" dirty="0">
                <a:solidFill>
                  <a:srgbClr val="FF0000"/>
                </a:solidFill>
              </a:rPr>
              <a:t>Aumento dello sfruttamento sostenibile delle bioenergie - (RA 4.5): </a:t>
            </a:r>
            <a:r>
              <a:rPr lang="it-IT" sz="1600" kern="1200" dirty="0">
                <a:solidFill>
                  <a:srgbClr val="002060"/>
                </a:solidFill>
              </a:rPr>
              <a:t>finanziamenti per costruzione impianti di biogas da allevamenti per utilizzi elettrici e termici; sperimentazione di tecnologie innovative per purificazione del biogas da FORSU legnoso </a:t>
            </a:r>
          </a:p>
        </p:txBody>
      </p:sp>
      <p:sp>
        <p:nvSpPr>
          <p:cNvPr id="4" name="CasellaDiTesto 3"/>
          <p:cNvSpPr txBox="1"/>
          <p:nvPr/>
        </p:nvSpPr>
        <p:spPr>
          <a:xfrm>
            <a:off x="1507253" y="1048337"/>
            <a:ext cx="914398" cy="369332"/>
          </a:xfrm>
          <a:prstGeom prst="rect">
            <a:avLst/>
          </a:prstGeom>
          <a:noFill/>
        </p:spPr>
        <p:txBody>
          <a:bodyPr wrap="square" rtlCol="0">
            <a:spAutoFit/>
          </a:bodyPr>
          <a:lstStyle/>
          <a:p>
            <a:r>
              <a:rPr lang="it-IT" i="1" dirty="0" smtClean="0">
                <a:solidFill>
                  <a:srgbClr val="FF0000"/>
                </a:solidFill>
              </a:rPr>
              <a:t>segue</a:t>
            </a:r>
            <a:endParaRPr lang="it-IT" i="1" dirty="0">
              <a:solidFill>
                <a:srgbClr val="FF0000"/>
              </a:solidFill>
            </a:endParaRPr>
          </a:p>
        </p:txBody>
      </p:sp>
    </p:spTree>
    <p:extLst>
      <p:ext uri="{BB962C8B-B14F-4D97-AF65-F5344CB8AC3E}">
        <p14:creationId xmlns:p14="http://schemas.microsoft.com/office/powerpoint/2010/main" val="1177749944"/>
      </p:ext>
    </p:extLst>
  </p:cSld>
  <p:clrMapOvr>
    <a:masterClrMapping/>
  </p:clrMapOvr>
  <p:transition spd="med" advClick="0"/>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1637881" y="914410"/>
            <a:ext cx="9817239" cy="830997"/>
          </a:xfrm>
          <a:prstGeom prst="rect">
            <a:avLst/>
          </a:prstGeom>
          <a:noFill/>
        </p:spPr>
        <p:txBody>
          <a:bodyPr wrap="square" rtlCol="0">
            <a:spAutoFit/>
          </a:bodyPr>
          <a:lstStyle/>
          <a:p>
            <a:pPr lvl="0" algn="ctr"/>
            <a:r>
              <a:rPr lang="it-IT" sz="2400" b="1" dirty="0" smtClean="0">
                <a:solidFill>
                  <a:srgbClr val="FF0000"/>
                </a:solidFill>
              </a:rPr>
              <a:t>PNR </a:t>
            </a:r>
            <a:r>
              <a:rPr lang="it-IT" sz="2400" b="1" dirty="0">
                <a:solidFill>
                  <a:srgbClr val="FF0000"/>
                </a:solidFill>
              </a:rPr>
              <a:t>2017 </a:t>
            </a:r>
            <a:endParaRPr lang="it-IT" sz="2400" b="1" dirty="0" smtClean="0">
              <a:solidFill>
                <a:srgbClr val="FF0000"/>
              </a:solidFill>
            </a:endParaRPr>
          </a:p>
          <a:p>
            <a:pPr lvl="0" algn="ctr"/>
            <a:r>
              <a:rPr lang="it-IT" sz="2400" b="1" dirty="0" smtClean="0">
                <a:solidFill>
                  <a:srgbClr val="FF0000"/>
                </a:solidFill>
              </a:rPr>
              <a:t>T4 </a:t>
            </a:r>
            <a:r>
              <a:rPr lang="it-IT" sz="2400" b="1" dirty="0">
                <a:solidFill>
                  <a:srgbClr val="FF0000"/>
                </a:solidFill>
              </a:rPr>
              <a:t>Fonti rinnovabili – Provvedimenti </a:t>
            </a:r>
            <a:r>
              <a:rPr lang="it-IT" sz="2400" b="1" dirty="0" smtClean="0">
                <a:solidFill>
                  <a:srgbClr val="FF0000"/>
                </a:solidFill>
              </a:rPr>
              <a:t>79 (1/3)</a:t>
            </a:r>
            <a:endParaRPr lang="it-IT" sz="2400" b="1" dirty="0">
              <a:solidFill>
                <a:srgbClr val="FF0000"/>
              </a:solidFill>
            </a:endParaRPr>
          </a:p>
        </p:txBody>
      </p:sp>
      <p:sp>
        <p:nvSpPr>
          <p:cNvPr id="2" name="Rettangolo 1"/>
          <p:cNvSpPr/>
          <p:nvPr/>
        </p:nvSpPr>
        <p:spPr>
          <a:xfrm>
            <a:off x="1557494" y="2059363"/>
            <a:ext cx="9897626" cy="4616648"/>
          </a:xfrm>
          <a:prstGeom prst="rect">
            <a:avLst/>
          </a:prstGeom>
        </p:spPr>
        <p:txBody>
          <a:bodyPr wrap="square">
            <a:spAutoFit/>
          </a:bodyPr>
          <a:lstStyle/>
          <a:p>
            <a:pPr lvl="0" algn="ctr"/>
            <a:endParaRPr lang="it-IT" sz="1000" b="1" dirty="0">
              <a:solidFill>
                <a:srgbClr val="6699FF">
                  <a:lumMod val="50000"/>
                </a:srgbClr>
              </a:solidFill>
            </a:endParaRPr>
          </a:p>
          <a:p>
            <a:pPr marL="285750" lvl="0" indent="-285750" algn="just">
              <a:buFont typeface="Wingdings" panose="05000000000000000000" pitchFamily="2" charset="2"/>
              <a:buChar char="ü"/>
            </a:pPr>
            <a:r>
              <a:rPr lang="it-IT" b="1" dirty="0" smtClean="0">
                <a:solidFill>
                  <a:srgbClr val="FF0000"/>
                </a:solidFill>
              </a:rPr>
              <a:t>Interventi </a:t>
            </a:r>
            <a:r>
              <a:rPr lang="it-IT" b="1" dirty="0">
                <a:solidFill>
                  <a:srgbClr val="FF0000"/>
                </a:solidFill>
              </a:rPr>
              <a:t>a supporto della programmazione degli EE.LL.:</a:t>
            </a:r>
            <a:r>
              <a:rPr lang="it-IT" dirty="0">
                <a:solidFill>
                  <a:srgbClr val="6699FF">
                    <a:lumMod val="50000"/>
                  </a:srgbClr>
                </a:solidFill>
              </a:rPr>
              <a:t> </a:t>
            </a:r>
            <a:r>
              <a:rPr lang="it-IT" sz="1600" dirty="0" smtClean="0">
                <a:solidFill>
                  <a:srgbClr val="002060"/>
                </a:solidFill>
              </a:rPr>
              <a:t>approvazione </a:t>
            </a:r>
            <a:r>
              <a:rPr lang="it-IT" sz="1600" dirty="0">
                <a:solidFill>
                  <a:srgbClr val="002060"/>
                </a:solidFill>
              </a:rPr>
              <a:t>e </a:t>
            </a:r>
            <a:r>
              <a:rPr lang="it-IT" sz="1600" dirty="0" smtClean="0">
                <a:solidFill>
                  <a:srgbClr val="002060"/>
                </a:solidFill>
              </a:rPr>
              <a:t>aggiornamento di </a:t>
            </a:r>
            <a:r>
              <a:rPr lang="it-IT" sz="1600" dirty="0">
                <a:solidFill>
                  <a:srgbClr val="002060"/>
                </a:solidFill>
              </a:rPr>
              <a:t>programmi regionali energetico ambientali, piani regionali per l’efficienza energetica, </a:t>
            </a:r>
            <a:r>
              <a:rPr lang="it-IT" sz="1600" dirty="0" smtClean="0">
                <a:solidFill>
                  <a:srgbClr val="002060"/>
                </a:solidFill>
              </a:rPr>
              <a:t>e definizione </a:t>
            </a:r>
            <a:r>
              <a:rPr lang="it-IT" sz="1600" dirty="0">
                <a:solidFill>
                  <a:srgbClr val="002060"/>
                </a:solidFill>
              </a:rPr>
              <a:t>obiettivi </a:t>
            </a:r>
            <a:r>
              <a:rPr lang="it-IT" sz="1600" dirty="0" smtClean="0">
                <a:solidFill>
                  <a:srgbClr val="002060"/>
                </a:solidFill>
              </a:rPr>
              <a:t>regionali; varati </a:t>
            </a:r>
            <a:r>
              <a:rPr lang="it-IT" sz="1600" dirty="0">
                <a:solidFill>
                  <a:srgbClr val="002060"/>
                </a:solidFill>
              </a:rPr>
              <a:t>piani, programmi o leggi regionali </a:t>
            </a:r>
            <a:r>
              <a:rPr lang="it-IT" sz="1600" dirty="0" smtClean="0">
                <a:solidFill>
                  <a:srgbClr val="002060"/>
                </a:solidFill>
              </a:rPr>
              <a:t>per progettazione </a:t>
            </a:r>
            <a:r>
              <a:rPr lang="it-IT" sz="1600" dirty="0">
                <a:solidFill>
                  <a:srgbClr val="002060"/>
                </a:solidFill>
              </a:rPr>
              <a:t>e </a:t>
            </a:r>
            <a:r>
              <a:rPr lang="it-IT" sz="1600" dirty="0" smtClean="0">
                <a:solidFill>
                  <a:srgbClr val="002060"/>
                </a:solidFill>
              </a:rPr>
              <a:t>localizzazione </a:t>
            </a:r>
            <a:r>
              <a:rPr lang="it-IT" sz="1600" dirty="0">
                <a:solidFill>
                  <a:srgbClr val="002060"/>
                </a:solidFill>
              </a:rPr>
              <a:t>di impianti di </a:t>
            </a:r>
            <a:r>
              <a:rPr lang="it-IT" sz="1600" dirty="0" smtClean="0">
                <a:solidFill>
                  <a:srgbClr val="002060"/>
                </a:solidFill>
              </a:rPr>
              <a:t>FER; realizzazione </a:t>
            </a:r>
            <a:r>
              <a:rPr lang="it-IT" sz="1600" dirty="0">
                <a:solidFill>
                  <a:srgbClr val="002060"/>
                </a:solidFill>
              </a:rPr>
              <a:t>di impianti pubblici per </a:t>
            </a:r>
            <a:r>
              <a:rPr lang="it-IT" sz="1600" dirty="0" smtClean="0">
                <a:solidFill>
                  <a:srgbClr val="002060"/>
                </a:solidFill>
              </a:rPr>
              <a:t>produzione </a:t>
            </a:r>
            <a:r>
              <a:rPr lang="it-IT" sz="1600" dirty="0">
                <a:solidFill>
                  <a:srgbClr val="002060"/>
                </a:solidFill>
              </a:rPr>
              <a:t>di energia da fonti </a:t>
            </a:r>
            <a:r>
              <a:rPr lang="it-IT" sz="1600" dirty="0" smtClean="0">
                <a:solidFill>
                  <a:srgbClr val="002060"/>
                </a:solidFill>
              </a:rPr>
              <a:t>rinnovabili; azioni di sensibilizzazione per </a:t>
            </a:r>
            <a:r>
              <a:rPr lang="it-IT" sz="1600" dirty="0">
                <a:solidFill>
                  <a:srgbClr val="002060"/>
                </a:solidFill>
              </a:rPr>
              <a:t>promuovere </a:t>
            </a:r>
            <a:r>
              <a:rPr lang="it-IT" sz="1600" dirty="0" smtClean="0">
                <a:solidFill>
                  <a:srgbClr val="002060"/>
                </a:solidFill>
              </a:rPr>
              <a:t>diffusione della </a:t>
            </a:r>
            <a:r>
              <a:rPr lang="it-IT" sz="1600" dirty="0">
                <a:solidFill>
                  <a:srgbClr val="002060"/>
                </a:solidFill>
              </a:rPr>
              <a:t>cultura della sostenibilità energetica, </a:t>
            </a:r>
            <a:r>
              <a:rPr lang="it-IT" sz="1600" dirty="0" smtClean="0">
                <a:solidFill>
                  <a:srgbClr val="002060"/>
                </a:solidFill>
              </a:rPr>
              <a:t>per </a:t>
            </a:r>
            <a:r>
              <a:rPr lang="it-IT" sz="1600" dirty="0">
                <a:solidFill>
                  <a:srgbClr val="002060"/>
                </a:solidFill>
              </a:rPr>
              <a:t>supportare </a:t>
            </a:r>
            <a:r>
              <a:rPr lang="it-IT" sz="1600" dirty="0" smtClean="0">
                <a:solidFill>
                  <a:srgbClr val="002060"/>
                </a:solidFill>
              </a:rPr>
              <a:t>Enti </a:t>
            </a:r>
            <a:r>
              <a:rPr lang="it-IT" sz="1600" dirty="0">
                <a:solidFill>
                  <a:srgbClr val="002060"/>
                </a:solidFill>
              </a:rPr>
              <a:t>Locali </a:t>
            </a:r>
            <a:r>
              <a:rPr lang="it-IT" sz="1600" dirty="0" smtClean="0">
                <a:solidFill>
                  <a:srgbClr val="002060"/>
                </a:solidFill>
              </a:rPr>
              <a:t>territoriali</a:t>
            </a:r>
            <a:r>
              <a:rPr lang="it-IT" dirty="0" smtClean="0">
                <a:solidFill>
                  <a:srgbClr val="002060"/>
                </a:solidFill>
              </a:rPr>
              <a:t>.</a:t>
            </a:r>
          </a:p>
          <a:p>
            <a:pPr lvl="0" algn="just"/>
            <a:endParaRPr lang="it-IT" dirty="0" smtClean="0">
              <a:solidFill>
                <a:srgbClr val="6699FF">
                  <a:lumMod val="50000"/>
                </a:srgbClr>
              </a:solidFill>
            </a:endParaRPr>
          </a:p>
          <a:p>
            <a:pPr marL="285750" lvl="0" indent="-285750" algn="just">
              <a:buFont typeface="Wingdings" panose="05000000000000000000" pitchFamily="2" charset="2"/>
              <a:buChar char="ü"/>
            </a:pPr>
            <a:r>
              <a:rPr lang="it-IT" b="1" dirty="0" smtClean="0">
                <a:solidFill>
                  <a:srgbClr val="FF0000"/>
                </a:solidFill>
              </a:rPr>
              <a:t>Riduzione </a:t>
            </a:r>
            <a:r>
              <a:rPr lang="it-IT" b="1" dirty="0">
                <a:solidFill>
                  <a:srgbClr val="FF0000"/>
                </a:solidFill>
              </a:rPr>
              <a:t>dei consumi energetici negli edifici e nelle strutture pubbliche o ad uso pubblico, residenziali e non residenziali, mediante l’integrazione di fonti rinnovabili - (RA 4.1) </a:t>
            </a:r>
            <a:r>
              <a:rPr lang="it-IT" sz="1600" dirty="0">
                <a:solidFill>
                  <a:srgbClr val="002060"/>
                </a:solidFill>
              </a:rPr>
              <a:t>si tratta di provvedimenti emanati negli anni precedenti </a:t>
            </a:r>
            <a:r>
              <a:rPr lang="it-IT" sz="1600" dirty="0" smtClean="0">
                <a:solidFill>
                  <a:srgbClr val="002060"/>
                </a:solidFill>
              </a:rPr>
              <a:t>proseguiti </a:t>
            </a:r>
            <a:r>
              <a:rPr lang="it-IT" sz="1600" dirty="0">
                <a:solidFill>
                  <a:srgbClr val="002060"/>
                </a:solidFill>
              </a:rPr>
              <a:t>nell’anno 2016 con l’erogazione di finanziamenti specifici per </a:t>
            </a:r>
            <a:r>
              <a:rPr lang="it-IT" sz="1600" dirty="0" smtClean="0">
                <a:solidFill>
                  <a:srgbClr val="002060"/>
                </a:solidFill>
              </a:rPr>
              <a:t>realizzazione </a:t>
            </a:r>
            <a:r>
              <a:rPr lang="it-IT" sz="1600" dirty="0">
                <a:solidFill>
                  <a:srgbClr val="002060"/>
                </a:solidFill>
              </a:rPr>
              <a:t>di interventi volti alla riduzione dei consumi energetici negli edifici pubblici, residenziali e non </a:t>
            </a:r>
            <a:r>
              <a:rPr lang="it-IT" sz="1600" dirty="0" smtClean="0">
                <a:solidFill>
                  <a:srgbClr val="002060"/>
                </a:solidFill>
              </a:rPr>
              <a:t>residenziali</a:t>
            </a:r>
            <a:r>
              <a:rPr lang="it-IT" sz="1600" b="1" dirty="0" smtClean="0">
                <a:solidFill>
                  <a:srgbClr val="002060"/>
                </a:solidFill>
              </a:rPr>
              <a:t>; </a:t>
            </a:r>
            <a:r>
              <a:rPr lang="it-IT" sz="1600" dirty="0" smtClean="0">
                <a:solidFill>
                  <a:srgbClr val="002060"/>
                </a:solidFill>
              </a:rPr>
              <a:t>istituiti </a:t>
            </a:r>
            <a:r>
              <a:rPr lang="it-IT" sz="1600" dirty="0">
                <a:solidFill>
                  <a:srgbClr val="002060"/>
                </a:solidFill>
              </a:rPr>
              <a:t>catasti energetici regionali e registri informatici degli Attestati di Prestazione Energetica (APE) degli </a:t>
            </a:r>
            <a:r>
              <a:rPr lang="it-IT" sz="1600" dirty="0" smtClean="0">
                <a:solidFill>
                  <a:srgbClr val="002060"/>
                </a:solidFill>
              </a:rPr>
              <a:t>edifici; incentivazione </a:t>
            </a:r>
            <a:r>
              <a:rPr lang="it-IT" sz="1600" dirty="0">
                <a:solidFill>
                  <a:srgbClr val="002060"/>
                </a:solidFill>
              </a:rPr>
              <a:t>dei soggetti privati per </a:t>
            </a:r>
            <a:r>
              <a:rPr lang="it-IT" sz="1600" dirty="0" smtClean="0">
                <a:solidFill>
                  <a:srgbClr val="002060"/>
                </a:solidFill>
              </a:rPr>
              <a:t>riqualificazione </a:t>
            </a:r>
            <a:r>
              <a:rPr lang="it-IT" sz="1600" dirty="0">
                <a:solidFill>
                  <a:srgbClr val="002060"/>
                </a:solidFill>
              </a:rPr>
              <a:t>dei condomini, tramite forme incentivanti </a:t>
            </a:r>
            <a:r>
              <a:rPr lang="it-IT" sz="1600" dirty="0" smtClean="0">
                <a:solidFill>
                  <a:srgbClr val="002060"/>
                </a:solidFill>
              </a:rPr>
              <a:t>diverse; percorsi </a:t>
            </a:r>
            <a:r>
              <a:rPr lang="it-IT" sz="1600" dirty="0">
                <a:solidFill>
                  <a:srgbClr val="002060"/>
                </a:solidFill>
              </a:rPr>
              <a:t>sperimentali per </a:t>
            </a:r>
            <a:r>
              <a:rPr lang="it-IT" sz="1600" dirty="0" smtClean="0">
                <a:solidFill>
                  <a:srgbClr val="002060"/>
                </a:solidFill>
              </a:rPr>
              <a:t>sviluppo </a:t>
            </a:r>
            <a:r>
              <a:rPr lang="it-IT" sz="1600" dirty="0">
                <a:solidFill>
                  <a:srgbClr val="002060"/>
                </a:solidFill>
              </a:rPr>
              <a:t>di </a:t>
            </a:r>
            <a:r>
              <a:rPr lang="it-IT" sz="1600" dirty="0" smtClean="0">
                <a:solidFill>
                  <a:srgbClr val="002060"/>
                </a:solidFill>
              </a:rPr>
              <a:t>programmi </a:t>
            </a:r>
            <a:r>
              <a:rPr lang="it-IT" sz="1600" dirty="0">
                <a:solidFill>
                  <a:srgbClr val="002060"/>
                </a:solidFill>
              </a:rPr>
              <a:t>di riqualificazione ed </a:t>
            </a:r>
            <a:r>
              <a:rPr lang="it-IT" sz="1600" dirty="0" err="1">
                <a:solidFill>
                  <a:srgbClr val="002060"/>
                </a:solidFill>
              </a:rPr>
              <a:t>efficientamento</a:t>
            </a:r>
            <a:r>
              <a:rPr lang="it-IT" sz="1600" dirty="0">
                <a:solidFill>
                  <a:srgbClr val="002060"/>
                </a:solidFill>
              </a:rPr>
              <a:t> energetico del patrimonio abitativo </a:t>
            </a:r>
            <a:r>
              <a:rPr lang="it-IT" sz="1600" dirty="0" smtClean="0">
                <a:solidFill>
                  <a:srgbClr val="002060"/>
                </a:solidFill>
              </a:rPr>
              <a:t>pubblico tramite utilizzo </a:t>
            </a:r>
            <a:r>
              <a:rPr lang="it-IT" sz="1600" dirty="0">
                <a:solidFill>
                  <a:srgbClr val="002060"/>
                </a:solidFill>
              </a:rPr>
              <a:t>di </a:t>
            </a:r>
            <a:r>
              <a:rPr lang="it-IT" sz="1600" dirty="0" smtClean="0">
                <a:solidFill>
                  <a:srgbClr val="002060"/>
                </a:solidFill>
              </a:rPr>
              <a:t>ESCO e </a:t>
            </a:r>
            <a:r>
              <a:rPr lang="it-IT" sz="1600" dirty="0">
                <a:solidFill>
                  <a:srgbClr val="002060"/>
                </a:solidFill>
              </a:rPr>
              <a:t>accesso al conto termico (incentivi a fondo perduto in conto </a:t>
            </a:r>
            <a:r>
              <a:rPr lang="it-IT" sz="1600" dirty="0" smtClean="0">
                <a:solidFill>
                  <a:srgbClr val="002060"/>
                </a:solidFill>
              </a:rPr>
              <a:t>capitale); adesione a </a:t>
            </a:r>
            <a:r>
              <a:rPr lang="it-IT" sz="1600" dirty="0">
                <a:solidFill>
                  <a:srgbClr val="002060"/>
                </a:solidFill>
              </a:rPr>
              <a:t>Programmi di finanziamento </a:t>
            </a:r>
            <a:r>
              <a:rPr lang="it-IT" sz="1600" dirty="0" smtClean="0">
                <a:solidFill>
                  <a:srgbClr val="002060"/>
                </a:solidFill>
              </a:rPr>
              <a:t>europeo</a:t>
            </a:r>
          </a:p>
        </p:txBody>
      </p:sp>
    </p:spTree>
    <p:extLst>
      <p:ext uri="{BB962C8B-B14F-4D97-AF65-F5344CB8AC3E}">
        <p14:creationId xmlns:p14="http://schemas.microsoft.com/office/powerpoint/2010/main" val="1741660614"/>
      </p:ext>
    </p:extLst>
  </p:cSld>
  <p:clrMapOvr>
    <a:masterClrMapping/>
  </p:clrMapOvr>
  <p:transition spd="med" advClick="0"/>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1497763" y="2116853"/>
            <a:ext cx="9907674" cy="4585871"/>
          </a:xfrm>
          <a:prstGeom prst="rect">
            <a:avLst/>
          </a:prstGeom>
        </p:spPr>
        <p:txBody>
          <a:bodyPr wrap="square">
            <a:spAutoFit/>
          </a:bodyPr>
          <a:lstStyle/>
          <a:p>
            <a:pPr marL="285750" lvl="0" indent="-285750" algn="just">
              <a:buFont typeface="Wingdings" panose="05000000000000000000" pitchFamily="2" charset="2"/>
              <a:buChar char="ü"/>
            </a:pPr>
            <a:r>
              <a:rPr lang="it-IT" b="1" dirty="0">
                <a:solidFill>
                  <a:srgbClr val="FF0000"/>
                </a:solidFill>
              </a:rPr>
              <a:t>Riduzione dei consumi energetici e delle emissioni nelle imprese e integrazione di FER - (RA 4.2)</a:t>
            </a:r>
            <a:r>
              <a:rPr lang="it-IT" sz="2000" b="1" dirty="0">
                <a:solidFill>
                  <a:srgbClr val="FF0000"/>
                </a:solidFill>
              </a:rPr>
              <a:t>: </a:t>
            </a:r>
            <a:r>
              <a:rPr lang="it-IT" sz="1600" dirty="0">
                <a:solidFill>
                  <a:srgbClr val="002060"/>
                </a:solidFill>
              </a:rPr>
              <a:t>finanziamenti agevolati per interventi di riduzione dei consumi energetici e di </a:t>
            </a:r>
            <a:r>
              <a:rPr lang="it-IT" sz="1600" dirty="0" err="1">
                <a:solidFill>
                  <a:srgbClr val="002060"/>
                </a:solidFill>
              </a:rPr>
              <a:t>efficientamento</a:t>
            </a:r>
            <a:r>
              <a:rPr lang="it-IT" sz="1600" dirty="0">
                <a:solidFill>
                  <a:srgbClr val="002060"/>
                </a:solidFill>
              </a:rPr>
              <a:t> attraverso l'utilizzo di tecnologie a basso consumo e ad alta efficienza e l'autoproduzione di energia da fonti rinnovabili; revisione delle disposizioni che disciplinano i procedimenti relativi alle autorizzazioni uniche regionali per realizzazione impianti di produzione di energia elettrica da fonti rinnovabili; programmi regionali volti a sostenere realizzazione di diagnosi energetiche o adozione di sistemi di gestione conformi alle norme ISO 50001 da parte delle PMI. Utilizzo finanziamenti PSR e PO FEAMP 2014-2020 per diversificazione del reddito delle aziende agricole, per investimenti su energie rinnovabili, su ristrutturazione e ammodernamento del sistema produttivo aziendale, agroalimentare e dei pescherecci. </a:t>
            </a:r>
            <a:endParaRPr lang="it-IT" sz="1600" dirty="0" smtClean="0">
              <a:solidFill>
                <a:srgbClr val="002060"/>
              </a:solidFill>
            </a:endParaRPr>
          </a:p>
          <a:p>
            <a:pPr lvl="0" algn="just"/>
            <a:endParaRPr lang="it-IT" dirty="0">
              <a:solidFill>
                <a:srgbClr val="6699FF">
                  <a:lumMod val="50000"/>
                </a:srgbClr>
              </a:solidFill>
            </a:endParaRPr>
          </a:p>
          <a:p>
            <a:pPr marL="342900" lvl="0" indent="-342900" algn="just">
              <a:buFont typeface="Wingdings" panose="05000000000000000000" pitchFamily="2" charset="2"/>
              <a:buChar char="ü"/>
            </a:pPr>
            <a:r>
              <a:rPr lang="it-IT" b="1" dirty="0">
                <a:solidFill>
                  <a:srgbClr val="FF0000"/>
                </a:solidFill>
              </a:rPr>
              <a:t>Incremento della quota di fabbisogno energetico coperto da generazione distributiva sviluppando e realizzando sistemi di distribuzione intelligenti - (RA 4.3) e coperto da cogenerazione e </a:t>
            </a:r>
            <a:r>
              <a:rPr lang="it-IT" b="1" dirty="0" err="1">
                <a:solidFill>
                  <a:srgbClr val="FF0000"/>
                </a:solidFill>
              </a:rPr>
              <a:t>trigenerazione</a:t>
            </a:r>
            <a:r>
              <a:rPr lang="it-IT" b="1" dirty="0">
                <a:solidFill>
                  <a:srgbClr val="FF0000"/>
                </a:solidFill>
              </a:rPr>
              <a:t> di energia (RA 4.4): </a:t>
            </a:r>
            <a:r>
              <a:rPr lang="it-IT" sz="1600" dirty="0">
                <a:solidFill>
                  <a:srgbClr val="002060"/>
                </a:solidFill>
              </a:rPr>
              <a:t>costruzione </a:t>
            </a:r>
            <a:r>
              <a:rPr lang="it-IT" sz="1600" dirty="0" smtClean="0">
                <a:solidFill>
                  <a:srgbClr val="002060"/>
                </a:solidFill>
              </a:rPr>
              <a:t>linee </a:t>
            </a:r>
            <a:r>
              <a:rPr lang="it-IT" sz="1600" dirty="0">
                <a:solidFill>
                  <a:srgbClr val="002060"/>
                </a:solidFill>
              </a:rPr>
              <a:t>per trasporto, trasformazione e distribuzione di energia </a:t>
            </a:r>
            <a:r>
              <a:rPr lang="it-IT" sz="1600" dirty="0" smtClean="0">
                <a:solidFill>
                  <a:srgbClr val="002060"/>
                </a:solidFill>
              </a:rPr>
              <a:t>elettrica; </a:t>
            </a:r>
            <a:r>
              <a:rPr lang="it-IT" sz="1600" dirty="0">
                <a:solidFill>
                  <a:srgbClr val="002060"/>
                </a:solidFill>
              </a:rPr>
              <a:t>realizzazione reti intelligenti di distribuzione dell’energia; interventi per incrementare quota di fabbisogno energetico coperto da cogenerazione e </a:t>
            </a:r>
            <a:r>
              <a:rPr lang="it-IT" sz="1600" dirty="0" err="1">
                <a:solidFill>
                  <a:srgbClr val="002060"/>
                </a:solidFill>
              </a:rPr>
              <a:t>trigenerazione</a:t>
            </a:r>
            <a:r>
              <a:rPr lang="it-IT" sz="1600" dirty="0">
                <a:solidFill>
                  <a:srgbClr val="002060"/>
                </a:solidFill>
              </a:rPr>
              <a:t> di energia. </a:t>
            </a:r>
          </a:p>
        </p:txBody>
      </p:sp>
      <p:sp>
        <p:nvSpPr>
          <p:cNvPr id="5" name="Titolo 4"/>
          <p:cNvSpPr txBox="1">
            <a:spLocks noGrp="1"/>
          </p:cNvSpPr>
          <p:nvPr>
            <p:ph type="title"/>
          </p:nvPr>
        </p:nvSpPr>
        <p:spPr>
          <a:xfrm>
            <a:off x="1727200" y="841802"/>
            <a:ext cx="9448800" cy="830997"/>
          </a:xfrm>
          <a:prstGeom prst="rect">
            <a:avLst/>
          </a:prstGeom>
          <a:noFill/>
        </p:spPr>
        <p:txBody>
          <a:bodyPr wrap="square" rtlCol="0">
            <a:spAutoFit/>
          </a:bodyPr>
          <a:lstStyle/>
          <a:p>
            <a:pPr lvl="0" algn="ctr">
              <a:lnSpc>
                <a:spcPct val="100000"/>
              </a:lnSpc>
            </a:pPr>
            <a:r>
              <a:rPr lang="it-IT" sz="2400" b="1" dirty="0" smtClean="0">
                <a:solidFill>
                  <a:srgbClr val="FF0000"/>
                </a:solidFill>
              </a:rPr>
              <a:t>PNR </a:t>
            </a:r>
            <a:r>
              <a:rPr lang="it-IT" sz="2400" b="1" dirty="0">
                <a:solidFill>
                  <a:srgbClr val="FF0000"/>
                </a:solidFill>
              </a:rPr>
              <a:t>2017 </a:t>
            </a:r>
            <a:r>
              <a:rPr lang="it-IT" sz="2400" b="1" dirty="0" smtClean="0">
                <a:solidFill>
                  <a:srgbClr val="FF0000"/>
                </a:solidFill>
              </a:rPr>
              <a:t/>
            </a:r>
            <a:br>
              <a:rPr lang="it-IT" sz="2400" b="1" dirty="0" smtClean="0">
                <a:solidFill>
                  <a:srgbClr val="FF0000"/>
                </a:solidFill>
              </a:rPr>
            </a:br>
            <a:r>
              <a:rPr lang="it-IT" dirty="0" smtClean="0">
                <a:solidFill>
                  <a:srgbClr val="FF0000"/>
                </a:solidFill>
              </a:rPr>
              <a:t>T4 </a:t>
            </a:r>
            <a:r>
              <a:rPr lang="it-IT" dirty="0">
                <a:solidFill>
                  <a:srgbClr val="FF0000"/>
                </a:solidFill>
              </a:rPr>
              <a:t>Fonti rinnovabili – </a:t>
            </a:r>
            <a:r>
              <a:rPr lang="it-IT" sz="2400" b="1" dirty="0">
                <a:solidFill>
                  <a:srgbClr val="FF0000"/>
                </a:solidFill>
              </a:rPr>
              <a:t>Provvedimenti </a:t>
            </a:r>
            <a:r>
              <a:rPr lang="it-IT" sz="2400" b="1" dirty="0" smtClean="0">
                <a:solidFill>
                  <a:srgbClr val="FF0000"/>
                </a:solidFill>
              </a:rPr>
              <a:t>79 (2/3)</a:t>
            </a:r>
            <a:endParaRPr lang="it-IT" sz="2400" b="1" dirty="0">
              <a:solidFill>
                <a:srgbClr val="FF0000"/>
              </a:solidFill>
            </a:endParaRPr>
          </a:p>
        </p:txBody>
      </p:sp>
    </p:spTree>
    <p:extLst>
      <p:ext uri="{BB962C8B-B14F-4D97-AF65-F5344CB8AC3E}">
        <p14:creationId xmlns:p14="http://schemas.microsoft.com/office/powerpoint/2010/main" val="3987276088"/>
      </p:ext>
    </p:extLst>
  </p:cSld>
  <p:clrMapOvr>
    <a:masterClrMapping/>
  </p:clrMapOvr>
  <p:transition spd="med" advClick="0"/>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4"/>
          <p:cNvSpPr txBox="1">
            <a:spLocks noGrp="1"/>
          </p:cNvSpPr>
          <p:nvPr>
            <p:ph type="title"/>
          </p:nvPr>
        </p:nvSpPr>
        <p:spPr>
          <a:xfrm>
            <a:off x="1727200" y="841802"/>
            <a:ext cx="9448800" cy="830997"/>
          </a:xfrm>
          <a:prstGeom prst="rect">
            <a:avLst/>
          </a:prstGeom>
          <a:noFill/>
        </p:spPr>
        <p:txBody>
          <a:bodyPr wrap="square" rtlCol="0">
            <a:spAutoFit/>
          </a:bodyPr>
          <a:lstStyle/>
          <a:p>
            <a:pPr lvl="0" algn="ctr">
              <a:lnSpc>
                <a:spcPct val="100000"/>
              </a:lnSpc>
            </a:pPr>
            <a:r>
              <a:rPr lang="it-IT" sz="2400" b="1" dirty="0" smtClean="0">
                <a:solidFill>
                  <a:srgbClr val="FF0000"/>
                </a:solidFill>
              </a:rPr>
              <a:t>PNR </a:t>
            </a:r>
            <a:r>
              <a:rPr lang="it-IT" sz="2400" b="1" dirty="0">
                <a:solidFill>
                  <a:srgbClr val="FF0000"/>
                </a:solidFill>
              </a:rPr>
              <a:t>2017 </a:t>
            </a:r>
            <a:r>
              <a:rPr lang="it-IT" sz="2400" b="1" dirty="0" smtClean="0">
                <a:solidFill>
                  <a:srgbClr val="FF0000"/>
                </a:solidFill>
              </a:rPr>
              <a:t/>
            </a:r>
            <a:br>
              <a:rPr lang="it-IT" sz="2400" b="1" dirty="0" smtClean="0">
                <a:solidFill>
                  <a:srgbClr val="FF0000"/>
                </a:solidFill>
              </a:rPr>
            </a:br>
            <a:r>
              <a:rPr lang="it-IT" dirty="0" smtClean="0">
                <a:solidFill>
                  <a:srgbClr val="FF0000"/>
                </a:solidFill>
              </a:rPr>
              <a:t>T4 </a:t>
            </a:r>
            <a:r>
              <a:rPr lang="it-IT" dirty="0">
                <a:solidFill>
                  <a:srgbClr val="FF0000"/>
                </a:solidFill>
              </a:rPr>
              <a:t>Fonti rinnovabili – </a:t>
            </a:r>
            <a:r>
              <a:rPr lang="it-IT" sz="2400" b="1" dirty="0">
                <a:solidFill>
                  <a:srgbClr val="FF0000"/>
                </a:solidFill>
              </a:rPr>
              <a:t>Provvedimenti </a:t>
            </a:r>
            <a:r>
              <a:rPr lang="it-IT" sz="2400" b="1" dirty="0" smtClean="0">
                <a:solidFill>
                  <a:srgbClr val="FF0000"/>
                </a:solidFill>
              </a:rPr>
              <a:t>79 (3/3)</a:t>
            </a:r>
            <a:endParaRPr lang="it-IT" sz="2400" b="1" dirty="0">
              <a:solidFill>
                <a:srgbClr val="FF0000"/>
              </a:solidFill>
            </a:endParaRPr>
          </a:p>
        </p:txBody>
      </p:sp>
      <p:sp>
        <p:nvSpPr>
          <p:cNvPr id="5" name="Rettangolo 4"/>
          <p:cNvSpPr/>
          <p:nvPr/>
        </p:nvSpPr>
        <p:spPr>
          <a:xfrm>
            <a:off x="1497762" y="2195285"/>
            <a:ext cx="9907675" cy="2462213"/>
          </a:xfrm>
          <a:prstGeom prst="rect">
            <a:avLst/>
          </a:prstGeom>
        </p:spPr>
        <p:txBody>
          <a:bodyPr wrap="square">
            <a:spAutoFit/>
          </a:bodyPr>
          <a:lstStyle/>
          <a:p>
            <a:pPr marL="285750" lvl="0" indent="-285750" algn="just">
              <a:buFont typeface="Wingdings" panose="05000000000000000000" pitchFamily="2" charset="2"/>
              <a:buChar char="ü"/>
            </a:pPr>
            <a:r>
              <a:rPr lang="it-IT" b="1" dirty="0">
                <a:solidFill>
                  <a:srgbClr val="FF0000"/>
                </a:solidFill>
              </a:rPr>
              <a:t>Aumento dello sfruttamento sostenibile delle bioenergie - (RA 4.5) Infrastrutture energetiche e ricerca tecnologie dell’energia pulita (</a:t>
            </a:r>
            <a:r>
              <a:rPr lang="it-IT" b="1" dirty="0">
                <a:solidFill>
                  <a:srgbClr val="00B050"/>
                </a:solidFill>
              </a:rPr>
              <a:t>SDG 7.7.a</a:t>
            </a:r>
            <a:r>
              <a:rPr lang="it-IT" b="1" dirty="0">
                <a:solidFill>
                  <a:srgbClr val="FF0000"/>
                </a:solidFill>
              </a:rPr>
              <a:t>): </a:t>
            </a:r>
            <a:r>
              <a:rPr lang="it-IT" sz="1600" dirty="0">
                <a:solidFill>
                  <a:srgbClr val="002060"/>
                </a:solidFill>
              </a:rPr>
              <a:t>incentivi per  realizzazione di impianti di biogas per trattamento anaerobico degli effluenti da allevamento; realizzazione di infrastrutture per combustibili alternativi per ridurre dipendenza da petrolio e attenuare l’impatto ambientale; disciplina in materia di utilizzazioni locali di calore geotermico a bassa entalpia; incentivi per produzione energetica con utilizzo delle biomasse. </a:t>
            </a:r>
            <a:endParaRPr lang="it-IT" sz="1600" dirty="0" smtClean="0">
              <a:solidFill>
                <a:srgbClr val="002060"/>
              </a:solidFill>
            </a:endParaRPr>
          </a:p>
          <a:p>
            <a:pPr lvl="0" algn="just"/>
            <a:endParaRPr lang="it-IT" dirty="0">
              <a:solidFill>
                <a:srgbClr val="6699FF">
                  <a:lumMod val="50000"/>
                </a:srgbClr>
              </a:solidFill>
            </a:endParaRPr>
          </a:p>
          <a:p>
            <a:pPr marL="285750" lvl="0" indent="-285750" algn="just">
              <a:buFont typeface="Wingdings" panose="05000000000000000000" pitchFamily="2" charset="2"/>
              <a:buChar char="ü"/>
            </a:pPr>
            <a:r>
              <a:rPr lang="it-IT" b="1" dirty="0">
                <a:solidFill>
                  <a:srgbClr val="FF0000"/>
                </a:solidFill>
              </a:rPr>
              <a:t>Qualifiche professionali </a:t>
            </a:r>
            <a:r>
              <a:rPr lang="it-IT" sz="1600" dirty="0">
                <a:solidFill>
                  <a:srgbClr val="002060"/>
                </a:solidFill>
              </a:rPr>
              <a:t>di installatore di impianti domestici e di manutentore straordinario di tecnologie energetiche alimentate a fonti rinnovabili</a:t>
            </a:r>
          </a:p>
        </p:txBody>
      </p:sp>
    </p:spTree>
    <p:extLst>
      <p:ext uri="{BB962C8B-B14F-4D97-AF65-F5344CB8AC3E}">
        <p14:creationId xmlns:p14="http://schemas.microsoft.com/office/powerpoint/2010/main" val="2427821446"/>
      </p:ext>
    </p:extLst>
  </p:cSld>
  <p:clrMapOvr>
    <a:masterClrMapping/>
  </p:clrMapOvr>
  <p:transition spd="med" advClick="0"/>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1472641" y="2211887"/>
            <a:ext cx="9957917" cy="4370427"/>
          </a:xfrm>
          <a:prstGeom prst="rect">
            <a:avLst/>
          </a:prstGeom>
          <a:noFill/>
        </p:spPr>
        <p:txBody>
          <a:bodyPr wrap="square" rtlCol="0">
            <a:spAutoFit/>
          </a:bodyPr>
          <a:lstStyle/>
          <a:p>
            <a:pPr marL="285750" lvl="0" indent="-285750" algn="just">
              <a:buFont typeface="Wingdings" panose="05000000000000000000" pitchFamily="2" charset="2"/>
              <a:buChar char="ü"/>
            </a:pPr>
            <a:r>
              <a:rPr lang="x-none" b="1" dirty="0" smtClean="0">
                <a:solidFill>
                  <a:srgbClr val="FF0000"/>
                </a:solidFill>
              </a:rPr>
              <a:t>Interventi normativi</a:t>
            </a:r>
            <a:r>
              <a:rPr lang="x-none" b="1" dirty="0" smtClean="0">
                <a:solidFill>
                  <a:schemeClr val="bg1">
                    <a:lumMod val="50000"/>
                  </a:schemeClr>
                </a:solidFill>
              </a:rPr>
              <a:t>: </a:t>
            </a:r>
            <a:r>
              <a:rPr lang="x-none" sz="1600" dirty="0" smtClean="0">
                <a:solidFill>
                  <a:srgbClr val="002060"/>
                </a:solidFill>
              </a:rPr>
              <a:t>riqualificazione </a:t>
            </a:r>
            <a:r>
              <a:rPr lang="x-none" sz="1600" dirty="0">
                <a:solidFill>
                  <a:srgbClr val="002060"/>
                </a:solidFill>
              </a:rPr>
              <a:t>energetica di edifici privati e di </a:t>
            </a:r>
            <a:r>
              <a:rPr lang="x-none" sz="1600" dirty="0" smtClean="0">
                <a:solidFill>
                  <a:srgbClr val="002060"/>
                </a:solidFill>
              </a:rPr>
              <a:t>proprietà </a:t>
            </a:r>
            <a:r>
              <a:rPr lang="x-none" sz="1600" dirty="0">
                <a:solidFill>
                  <a:srgbClr val="002060"/>
                </a:solidFill>
              </a:rPr>
              <a:t>pubblica, riqualificazione energetica degli stabilimenti produttivi delle PMI, realizzazione di edifici a consumo energetico “quasi zero</a:t>
            </a:r>
            <a:r>
              <a:rPr lang="x-none" sz="1600" dirty="0" smtClean="0">
                <a:solidFill>
                  <a:srgbClr val="002060"/>
                </a:solidFill>
              </a:rPr>
              <a:t>”; </a:t>
            </a:r>
            <a:r>
              <a:rPr lang="x-none" sz="1600" dirty="0">
                <a:solidFill>
                  <a:srgbClr val="002060"/>
                </a:solidFill>
              </a:rPr>
              <a:t>promozione del risparmio energetico e </a:t>
            </a:r>
            <a:r>
              <a:rPr lang="x-none" sz="1600" dirty="0" smtClean="0">
                <a:solidFill>
                  <a:srgbClr val="002060"/>
                </a:solidFill>
              </a:rPr>
              <a:t>autopromozione </a:t>
            </a:r>
            <a:r>
              <a:rPr lang="x-none" sz="1600" dirty="0">
                <a:solidFill>
                  <a:srgbClr val="002060"/>
                </a:solidFill>
              </a:rPr>
              <a:t>di energia per i fabbisogni aziendali; </a:t>
            </a:r>
            <a:r>
              <a:rPr lang="x-none" sz="1600" dirty="0" smtClean="0">
                <a:solidFill>
                  <a:srgbClr val="002060"/>
                </a:solidFill>
              </a:rPr>
              <a:t>uso </a:t>
            </a:r>
            <a:r>
              <a:rPr lang="x-none" sz="1600" dirty="0">
                <a:solidFill>
                  <a:srgbClr val="002060"/>
                </a:solidFill>
              </a:rPr>
              <a:t>sostenibile delle risorse naturali (risparmio idrico, mantenimento della fertilità del </a:t>
            </a:r>
            <a:r>
              <a:rPr lang="x-none" sz="1600" dirty="0" smtClean="0">
                <a:solidFill>
                  <a:srgbClr val="002060"/>
                </a:solidFill>
              </a:rPr>
              <a:t>suolo).</a:t>
            </a:r>
            <a:endParaRPr lang="it-IT" sz="1600" dirty="0">
              <a:solidFill>
                <a:srgbClr val="002060"/>
              </a:solidFill>
            </a:endParaRPr>
          </a:p>
          <a:p>
            <a:pPr marL="285750" lvl="0" indent="-285750" algn="just">
              <a:buFont typeface="Wingdings" panose="05000000000000000000" pitchFamily="2" charset="2"/>
              <a:buChar char="ü"/>
            </a:pPr>
            <a:r>
              <a:rPr lang="x-none" b="1" dirty="0">
                <a:solidFill>
                  <a:srgbClr val="FF0000"/>
                </a:solidFill>
              </a:rPr>
              <a:t>Interventi di </a:t>
            </a:r>
            <a:r>
              <a:rPr lang="x-none" b="1" dirty="0" smtClean="0">
                <a:solidFill>
                  <a:srgbClr val="FF0000"/>
                </a:solidFill>
              </a:rPr>
              <a:t>incentivazione</a:t>
            </a:r>
            <a:r>
              <a:rPr lang="x-none" dirty="0" smtClean="0">
                <a:solidFill>
                  <a:srgbClr val="002060"/>
                </a:solidFill>
              </a:rPr>
              <a:t>: </a:t>
            </a:r>
            <a:r>
              <a:rPr lang="x-none" sz="1600" dirty="0">
                <a:solidFill>
                  <a:srgbClr val="002060"/>
                </a:solidFill>
              </a:rPr>
              <a:t>sono qui classificabili gli interventi di efficienza energetica a livello regionale, mirati alla incentivazione alla razionalizzazione dei consumi energetici </a:t>
            </a:r>
            <a:r>
              <a:rPr lang="x-none" sz="1600" dirty="0" smtClean="0">
                <a:solidFill>
                  <a:srgbClr val="002060"/>
                </a:solidFill>
              </a:rPr>
              <a:t>e </a:t>
            </a:r>
            <a:r>
              <a:rPr lang="x-none" sz="1600" dirty="0">
                <a:solidFill>
                  <a:srgbClr val="002060"/>
                </a:solidFill>
              </a:rPr>
              <a:t>alla produzione/utilizzo di energia rinnovabile nel patrimonio immobiliare delle istituzioni, negli edifici adibiti ad uso ospedaliero e sanitario, per i privati; i contributi agli enti locali per riqualificazione energetica e dotazione degli edifici pubblici di piattaforme FV e teleriscaldamento;</a:t>
            </a:r>
            <a:r>
              <a:rPr lang="x-none" sz="1600" b="1" i="1" dirty="0">
                <a:solidFill>
                  <a:srgbClr val="002060"/>
                </a:solidFill>
              </a:rPr>
              <a:t> </a:t>
            </a:r>
            <a:r>
              <a:rPr lang="x-none" sz="1600" dirty="0">
                <a:solidFill>
                  <a:srgbClr val="002060"/>
                </a:solidFill>
              </a:rPr>
              <a:t>finanziamenti agli enti locali per nuovi sistemi di gestione EMAS e ottimizzazione ed effic</a:t>
            </a:r>
            <a:r>
              <a:rPr lang="it-IT" sz="1600" dirty="0">
                <a:solidFill>
                  <a:srgbClr val="002060"/>
                </a:solidFill>
              </a:rPr>
              <a:t>i</a:t>
            </a:r>
            <a:r>
              <a:rPr lang="x-none" sz="1600" dirty="0">
                <a:solidFill>
                  <a:srgbClr val="002060"/>
                </a:solidFill>
              </a:rPr>
              <a:t>entamento SGA </a:t>
            </a:r>
            <a:r>
              <a:rPr lang="x-none" sz="1600" dirty="0" smtClean="0">
                <a:solidFill>
                  <a:srgbClr val="002060"/>
                </a:solidFill>
              </a:rPr>
              <a:t>esistenti</a:t>
            </a:r>
            <a:endParaRPr lang="it-IT" sz="1600" dirty="0">
              <a:solidFill>
                <a:srgbClr val="002060"/>
              </a:solidFill>
            </a:endParaRPr>
          </a:p>
          <a:p>
            <a:pPr marL="285750" lvl="0" indent="-285750" algn="just">
              <a:buFont typeface="Wingdings" panose="05000000000000000000" pitchFamily="2" charset="2"/>
              <a:buChar char="ü"/>
            </a:pPr>
            <a:r>
              <a:rPr lang="it-IT" b="1" dirty="0">
                <a:solidFill>
                  <a:srgbClr val="FF0000"/>
                </a:solidFill>
              </a:rPr>
              <a:t>Interventi per imposizione di </a:t>
            </a:r>
            <a:r>
              <a:rPr lang="it-IT" b="1" dirty="0" smtClean="0">
                <a:solidFill>
                  <a:srgbClr val="FF0000"/>
                </a:solidFill>
              </a:rPr>
              <a:t>obblighi: </a:t>
            </a:r>
            <a:r>
              <a:rPr lang="it-IT" sz="1600" dirty="0" smtClean="0">
                <a:solidFill>
                  <a:srgbClr val="002060"/>
                </a:solidFill>
              </a:rPr>
              <a:t>che </a:t>
            </a:r>
            <a:r>
              <a:rPr lang="it-IT" sz="1600" dirty="0">
                <a:solidFill>
                  <a:srgbClr val="002060"/>
                </a:solidFill>
              </a:rPr>
              <a:t>consentono di ottenere un miglior rendimento e vantaggi anche economici dal risparmio energetico. Si veda, ad esempio, la realizzazione di un sistema informatico per la gestione del processo di certificazione energetica degli edifici che consenta di gestire in modo agevole i procedimenti previsti dalla normativa vigente in materia di certificazione energetica e con lo scopo di creare il catasto degli attestati di certificazione energetica, il catasto energetico degli edifici ed il catasto degli impianti termici in essi installati</a:t>
            </a:r>
            <a:r>
              <a:rPr lang="it-IT" sz="1600" dirty="0" smtClean="0">
                <a:solidFill>
                  <a:srgbClr val="002060"/>
                </a:solidFill>
              </a:rPr>
              <a:t>.</a:t>
            </a:r>
            <a:endParaRPr lang="it-IT" sz="1600" dirty="0">
              <a:solidFill>
                <a:srgbClr val="002060"/>
              </a:solidFill>
            </a:endParaRPr>
          </a:p>
        </p:txBody>
      </p:sp>
      <p:sp>
        <p:nvSpPr>
          <p:cNvPr id="5" name="Titolo 4"/>
          <p:cNvSpPr txBox="1">
            <a:spLocks noGrp="1"/>
          </p:cNvSpPr>
          <p:nvPr>
            <p:ph type="title"/>
          </p:nvPr>
        </p:nvSpPr>
        <p:spPr>
          <a:xfrm>
            <a:off x="1727200" y="952330"/>
            <a:ext cx="9448800" cy="830997"/>
          </a:xfrm>
          <a:prstGeom prst="rect">
            <a:avLst/>
          </a:prstGeom>
          <a:noFill/>
        </p:spPr>
        <p:txBody>
          <a:bodyPr wrap="square" rtlCol="0">
            <a:spAutoFit/>
          </a:bodyPr>
          <a:lstStyle/>
          <a:p>
            <a:pPr algn="ctr">
              <a:lnSpc>
                <a:spcPct val="100000"/>
              </a:lnSpc>
            </a:pPr>
            <a:r>
              <a:rPr lang="it-IT" sz="2400" b="1" dirty="0" smtClean="0">
                <a:solidFill>
                  <a:srgbClr val="FF0000"/>
                </a:solidFill>
              </a:rPr>
              <a:t>PNR 2013</a:t>
            </a:r>
            <a:br>
              <a:rPr lang="it-IT" sz="2400" b="1" dirty="0" smtClean="0">
                <a:solidFill>
                  <a:srgbClr val="FF0000"/>
                </a:solidFill>
              </a:rPr>
            </a:br>
            <a:r>
              <a:rPr lang="it-IT" dirty="0" smtClean="0">
                <a:solidFill>
                  <a:srgbClr val="FF0000"/>
                </a:solidFill>
              </a:rPr>
              <a:t>T5 </a:t>
            </a:r>
            <a:r>
              <a:rPr lang="it-IT" dirty="0">
                <a:solidFill>
                  <a:srgbClr val="FF0000"/>
                </a:solidFill>
              </a:rPr>
              <a:t>Efficienza energetica </a:t>
            </a:r>
            <a:r>
              <a:rPr lang="it-IT" sz="2400" b="1" dirty="0" smtClean="0">
                <a:solidFill>
                  <a:srgbClr val="FF0000"/>
                </a:solidFill>
              </a:rPr>
              <a:t> - Provvedimenti 19</a:t>
            </a:r>
          </a:p>
        </p:txBody>
      </p:sp>
    </p:spTree>
    <p:extLst>
      <p:ext uri="{BB962C8B-B14F-4D97-AF65-F5344CB8AC3E}">
        <p14:creationId xmlns:p14="http://schemas.microsoft.com/office/powerpoint/2010/main" val="1517778337"/>
      </p:ext>
    </p:extLst>
  </p:cSld>
  <p:clrMapOvr>
    <a:masterClrMapping/>
  </p:clrMapOvr>
  <p:transition spd="med" advClick="0"/>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1487156" y="1758480"/>
            <a:ext cx="9957917" cy="4770537"/>
          </a:xfrm>
          <a:prstGeom prst="rect">
            <a:avLst/>
          </a:prstGeom>
          <a:noFill/>
        </p:spPr>
        <p:txBody>
          <a:bodyPr wrap="square" rtlCol="0">
            <a:spAutoFit/>
          </a:bodyPr>
          <a:lstStyle/>
          <a:p>
            <a:pPr algn="ctr"/>
            <a:endParaRPr lang="it-IT" sz="1000" b="1" dirty="0" smtClean="0">
              <a:solidFill>
                <a:schemeClr val="bg1">
                  <a:lumMod val="50000"/>
                </a:schemeClr>
              </a:solidFill>
            </a:endParaRPr>
          </a:p>
          <a:p>
            <a:pPr marL="285750" indent="-285750" algn="just">
              <a:buFont typeface="Wingdings" panose="05000000000000000000" pitchFamily="2" charset="2"/>
              <a:buChar char="ü"/>
            </a:pPr>
            <a:r>
              <a:rPr lang="it-IT" b="1" dirty="0">
                <a:solidFill>
                  <a:srgbClr val="FF0000"/>
                </a:solidFill>
              </a:rPr>
              <a:t>Interventi a supporto della programmazione degli EE.LL</a:t>
            </a:r>
            <a:r>
              <a:rPr lang="it-IT" sz="1600" b="1" dirty="0">
                <a:solidFill>
                  <a:srgbClr val="002060"/>
                </a:solidFill>
              </a:rPr>
              <a:t>.: </a:t>
            </a:r>
            <a:r>
              <a:rPr lang="it-IT" sz="1600" dirty="0" smtClean="0">
                <a:solidFill>
                  <a:srgbClr val="002060"/>
                </a:solidFill>
              </a:rPr>
              <a:t>azione </a:t>
            </a:r>
            <a:r>
              <a:rPr lang="it-IT" sz="1600" dirty="0">
                <a:solidFill>
                  <a:srgbClr val="002060"/>
                </a:solidFill>
              </a:rPr>
              <a:t>mirata all’efficienza energetica –in special modo </a:t>
            </a:r>
            <a:r>
              <a:rPr lang="it-IT" sz="1600" dirty="0" smtClean="0">
                <a:solidFill>
                  <a:srgbClr val="002060"/>
                </a:solidFill>
              </a:rPr>
              <a:t>sul </a:t>
            </a:r>
            <a:r>
              <a:rPr lang="it-IT" sz="1600" dirty="0">
                <a:solidFill>
                  <a:srgbClr val="002060"/>
                </a:solidFill>
              </a:rPr>
              <a:t>settore dell’edilizia -mediante </a:t>
            </a:r>
            <a:r>
              <a:rPr lang="it-IT" sz="1600" dirty="0" smtClean="0">
                <a:solidFill>
                  <a:srgbClr val="002060"/>
                </a:solidFill>
              </a:rPr>
              <a:t>programmi </a:t>
            </a:r>
            <a:r>
              <a:rPr lang="it-IT" sz="1600" dirty="0">
                <a:solidFill>
                  <a:srgbClr val="002060"/>
                </a:solidFill>
              </a:rPr>
              <a:t>regionali per l’efficienza energetica, piani regionali energetico ambientali (PEAR), </a:t>
            </a:r>
            <a:r>
              <a:rPr lang="it-IT" sz="1600" dirty="0" smtClean="0">
                <a:solidFill>
                  <a:srgbClr val="002060"/>
                </a:solidFill>
              </a:rPr>
              <a:t>leggi </a:t>
            </a:r>
            <a:r>
              <a:rPr lang="it-IT" sz="1600" dirty="0">
                <a:solidFill>
                  <a:srgbClr val="002060"/>
                </a:solidFill>
              </a:rPr>
              <a:t>dedicate al rendimento energetico ed alla promozione delle </a:t>
            </a:r>
            <a:r>
              <a:rPr lang="it-IT" sz="1600" dirty="0" smtClean="0">
                <a:solidFill>
                  <a:srgbClr val="002060"/>
                </a:solidFill>
              </a:rPr>
              <a:t>FER, </a:t>
            </a:r>
            <a:r>
              <a:rPr lang="it-IT" sz="1600" dirty="0">
                <a:solidFill>
                  <a:srgbClr val="002060"/>
                </a:solidFill>
              </a:rPr>
              <a:t>anche in un’ottica di razionalizzazione del sistema dei </a:t>
            </a:r>
            <a:r>
              <a:rPr lang="it-IT" sz="1600" dirty="0" smtClean="0">
                <a:solidFill>
                  <a:srgbClr val="002060"/>
                </a:solidFill>
              </a:rPr>
              <a:t>finanziamenti, sperimentazioni </a:t>
            </a:r>
            <a:r>
              <a:rPr lang="it-IT" sz="1600" dirty="0">
                <a:solidFill>
                  <a:srgbClr val="002060"/>
                </a:solidFill>
              </a:rPr>
              <a:t>di nuovi modelli di efficienza energetica: ad esempio, le azioni di </a:t>
            </a:r>
            <a:r>
              <a:rPr lang="it-IT" sz="1600" dirty="0" err="1">
                <a:solidFill>
                  <a:srgbClr val="002060"/>
                </a:solidFill>
              </a:rPr>
              <a:t>efficientamento</a:t>
            </a:r>
            <a:r>
              <a:rPr lang="it-IT" sz="1600" dirty="0">
                <a:solidFill>
                  <a:srgbClr val="002060"/>
                </a:solidFill>
              </a:rPr>
              <a:t> e risparmio energetico saranno considerate funzionali al raggiungimento dell’obiettivo solo se alla riduzione dei consumi energetici sarà associato l’incremento o l’invarianza di indicatori di benessere sociale ed economico, come l’intensità energetica di processo e/o di sistema, proposto per diventare l’indicatore del conseguimento degli obiettivi di efficienza e di risparmio </a:t>
            </a:r>
            <a:r>
              <a:rPr lang="it-IT" sz="1600" dirty="0" smtClean="0">
                <a:solidFill>
                  <a:srgbClr val="002060"/>
                </a:solidFill>
              </a:rPr>
              <a:t>energetici.</a:t>
            </a:r>
            <a:endParaRPr lang="it-IT" sz="1600" dirty="0">
              <a:solidFill>
                <a:srgbClr val="002060"/>
              </a:solidFill>
            </a:endParaRPr>
          </a:p>
          <a:p>
            <a:pPr marL="342900" indent="-342900" algn="just">
              <a:buFont typeface="Wingdings" panose="05000000000000000000" pitchFamily="2" charset="2"/>
              <a:buChar char="ü"/>
            </a:pPr>
            <a:r>
              <a:rPr lang="it-IT" b="1" dirty="0" smtClean="0">
                <a:solidFill>
                  <a:srgbClr val="FF0000"/>
                </a:solidFill>
              </a:rPr>
              <a:t>riduzione </a:t>
            </a:r>
            <a:r>
              <a:rPr lang="it-IT" b="1" dirty="0">
                <a:solidFill>
                  <a:srgbClr val="FF0000"/>
                </a:solidFill>
              </a:rPr>
              <a:t>dei consumi energetici negli edifici, residenziali e non residenziali con integrazione di fonti rinnovabili (RA 4.1</a:t>
            </a:r>
            <a:r>
              <a:rPr lang="it-IT" b="1" dirty="0" smtClean="0">
                <a:solidFill>
                  <a:srgbClr val="FF0000"/>
                </a:solidFill>
              </a:rPr>
              <a:t>): </a:t>
            </a:r>
            <a:r>
              <a:rPr lang="it-IT" sz="1600" dirty="0" smtClean="0">
                <a:solidFill>
                  <a:srgbClr val="002060"/>
                </a:solidFill>
              </a:rPr>
              <a:t>edilizia </a:t>
            </a:r>
            <a:r>
              <a:rPr lang="it-IT" sz="1600" dirty="0">
                <a:solidFill>
                  <a:srgbClr val="002060"/>
                </a:solidFill>
              </a:rPr>
              <a:t>residenziale di proprietà regionale, socio-sanitaria, edifici scolastici, immobili siti in riserve naturali, strutture sportive e </a:t>
            </a:r>
            <a:r>
              <a:rPr lang="it-IT" sz="1600" dirty="0" smtClean="0">
                <a:solidFill>
                  <a:srgbClr val="002060"/>
                </a:solidFill>
              </a:rPr>
              <a:t>ricreative; contributi </a:t>
            </a:r>
            <a:r>
              <a:rPr lang="it-IT" sz="1600" dirty="0">
                <a:solidFill>
                  <a:srgbClr val="002060"/>
                </a:solidFill>
              </a:rPr>
              <a:t>ad enti pubblici per realizzazione diagnosi e certificazioni energetiche su edifici </a:t>
            </a:r>
            <a:r>
              <a:rPr lang="it-IT" sz="1600" dirty="0" smtClean="0">
                <a:solidFill>
                  <a:srgbClr val="002060"/>
                </a:solidFill>
              </a:rPr>
              <a:t>pubblici; diffusione </a:t>
            </a:r>
            <a:r>
              <a:rPr lang="it-IT" sz="1600" dirty="0">
                <a:solidFill>
                  <a:srgbClr val="002060"/>
                </a:solidFill>
              </a:rPr>
              <a:t>di impianti termici alimentati a fonte </a:t>
            </a:r>
            <a:r>
              <a:rPr lang="it-IT" sz="1600" dirty="0" smtClean="0">
                <a:solidFill>
                  <a:srgbClr val="002060"/>
                </a:solidFill>
              </a:rPr>
              <a:t>rinnovabile; contributi </a:t>
            </a:r>
            <a:r>
              <a:rPr lang="it-IT" sz="1600" dirty="0">
                <a:solidFill>
                  <a:srgbClr val="002060"/>
                </a:solidFill>
              </a:rPr>
              <a:t>per manutenzione straordinaria relativa alla “prima casa” o finalizzati alla messa a norma o al risparmio energetico per edifici di nuova </a:t>
            </a:r>
            <a:r>
              <a:rPr lang="it-IT" sz="1600" dirty="0" smtClean="0">
                <a:solidFill>
                  <a:srgbClr val="002060"/>
                </a:solidFill>
              </a:rPr>
              <a:t>costruzione; incentivazione </a:t>
            </a:r>
            <a:r>
              <a:rPr lang="it-IT" sz="1600" dirty="0">
                <a:solidFill>
                  <a:srgbClr val="002060"/>
                </a:solidFill>
              </a:rPr>
              <a:t>volumetrica che mira a favorire la riqualificazione energetica degli edifici e il contenimento del consumo di </a:t>
            </a:r>
            <a:r>
              <a:rPr lang="it-IT" sz="1600" dirty="0" smtClean="0">
                <a:solidFill>
                  <a:srgbClr val="002060"/>
                </a:solidFill>
              </a:rPr>
              <a:t>suolo; </a:t>
            </a:r>
            <a:r>
              <a:rPr lang="it-IT" sz="1600" dirty="0">
                <a:solidFill>
                  <a:srgbClr val="002060"/>
                </a:solidFill>
              </a:rPr>
              <a:t>altresì per recupero, riuso e riqualificazione del patrimonio immobiliare privato in stato di abbandono </a:t>
            </a:r>
            <a:r>
              <a:rPr lang="it-IT" sz="1600" dirty="0" smtClean="0">
                <a:solidFill>
                  <a:srgbClr val="002060"/>
                </a:solidFill>
              </a:rPr>
              <a:t>o </a:t>
            </a:r>
            <a:r>
              <a:rPr lang="it-IT" sz="1600" dirty="0">
                <a:solidFill>
                  <a:srgbClr val="002060"/>
                </a:solidFill>
              </a:rPr>
              <a:t>in aree </a:t>
            </a:r>
            <a:r>
              <a:rPr lang="it-IT" sz="1600" dirty="0" smtClean="0">
                <a:solidFill>
                  <a:srgbClr val="002060"/>
                </a:solidFill>
              </a:rPr>
              <a:t>protette.</a:t>
            </a:r>
            <a:r>
              <a:rPr lang="it-IT" sz="1600" b="1" dirty="0" smtClean="0">
                <a:solidFill>
                  <a:srgbClr val="002060"/>
                </a:solidFill>
              </a:rPr>
              <a:t> </a:t>
            </a:r>
            <a:endParaRPr lang="it-IT" sz="1600" b="1" dirty="0">
              <a:solidFill>
                <a:srgbClr val="002060"/>
              </a:solidFill>
            </a:endParaRPr>
          </a:p>
        </p:txBody>
      </p:sp>
      <p:sp>
        <p:nvSpPr>
          <p:cNvPr id="5" name="Titolo 4"/>
          <p:cNvSpPr txBox="1">
            <a:spLocks noGrp="1"/>
          </p:cNvSpPr>
          <p:nvPr>
            <p:ph type="title"/>
          </p:nvPr>
        </p:nvSpPr>
        <p:spPr>
          <a:xfrm>
            <a:off x="1727200" y="952330"/>
            <a:ext cx="9448800" cy="830997"/>
          </a:xfrm>
          <a:prstGeom prst="rect">
            <a:avLst/>
          </a:prstGeom>
          <a:noFill/>
        </p:spPr>
        <p:txBody>
          <a:bodyPr wrap="square" rtlCol="0">
            <a:spAutoFit/>
          </a:bodyPr>
          <a:lstStyle/>
          <a:p>
            <a:pPr algn="ctr">
              <a:lnSpc>
                <a:spcPct val="100000"/>
              </a:lnSpc>
            </a:pPr>
            <a:r>
              <a:rPr lang="it-IT" dirty="0">
                <a:solidFill>
                  <a:srgbClr val="FF0000"/>
                </a:solidFill>
              </a:rPr>
              <a:t>PNR 2016 </a:t>
            </a:r>
            <a:r>
              <a:rPr lang="it-IT" dirty="0" smtClean="0">
                <a:solidFill>
                  <a:srgbClr val="FF0000"/>
                </a:solidFill>
              </a:rPr>
              <a:t/>
            </a:r>
            <a:br>
              <a:rPr lang="it-IT" dirty="0" smtClean="0">
                <a:solidFill>
                  <a:srgbClr val="FF0000"/>
                </a:solidFill>
              </a:rPr>
            </a:br>
            <a:r>
              <a:rPr lang="it-IT" dirty="0" smtClean="0">
                <a:solidFill>
                  <a:srgbClr val="FF0000"/>
                </a:solidFill>
              </a:rPr>
              <a:t>T5 </a:t>
            </a:r>
            <a:r>
              <a:rPr lang="it-IT" dirty="0">
                <a:solidFill>
                  <a:srgbClr val="FF0000"/>
                </a:solidFill>
              </a:rPr>
              <a:t>Efficienza </a:t>
            </a:r>
            <a:r>
              <a:rPr lang="it-IT" dirty="0" smtClean="0">
                <a:solidFill>
                  <a:srgbClr val="FF0000"/>
                </a:solidFill>
              </a:rPr>
              <a:t>energetica - </a:t>
            </a:r>
            <a:r>
              <a:rPr lang="it-IT" sz="2400" b="1" dirty="0" smtClean="0">
                <a:solidFill>
                  <a:srgbClr val="FF0000"/>
                </a:solidFill>
              </a:rPr>
              <a:t>Provvedimenti 255 (1/3)</a:t>
            </a:r>
          </a:p>
        </p:txBody>
      </p:sp>
    </p:spTree>
    <p:extLst>
      <p:ext uri="{BB962C8B-B14F-4D97-AF65-F5344CB8AC3E}">
        <p14:creationId xmlns:p14="http://schemas.microsoft.com/office/powerpoint/2010/main" val="96447393"/>
      </p:ext>
    </p:extLst>
  </p:cSld>
  <p:clrMapOvr>
    <a:masterClrMapping/>
  </p:clrMapOvr>
  <p:transition spd="med" advClick="0"/>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1507811" y="1903283"/>
            <a:ext cx="9887578" cy="4832092"/>
          </a:xfrm>
          <a:prstGeom prst="rect">
            <a:avLst/>
          </a:prstGeom>
        </p:spPr>
        <p:txBody>
          <a:bodyPr wrap="square">
            <a:spAutoFit/>
          </a:bodyPr>
          <a:lstStyle/>
          <a:p>
            <a:pPr marL="285750" indent="-285750" algn="just">
              <a:buFont typeface="Wingdings" panose="05000000000000000000" pitchFamily="2" charset="2"/>
              <a:buChar char="ü"/>
            </a:pPr>
            <a:r>
              <a:rPr lang="it-IT" b="1" dirty="0">
                <a:solidFill>
                  <a:srgbClr val="FF0000"/>
                </a:solidFill>
              </a:rPr>
              <a:t>Riduzione di consumi energetici e di emissioni nelle imprese e integrazione di fonti rinnovabili - (R.A </a:t>
            </a:r>
            <a:r>
              <a:rPr lang="it-IT" b="1" dirty="0" smtClean="0">
                <a:solidFill>
                  <a:srgbClr val="FF0000"/>
                </a:solidFill>
              </a:rPr>
              <a:t>4.2): </a:t>
            </a:r>
            <a:r>
              <a:rPr lang="it-IT" sz="1600" dirty="0" smtClean="0">
                <a:solidFill>
                  <a:srgbClr val="002060"/>
                </a:solidFill>
              </a:rPr>
              <a:t>Finanziamenti </a:t>
            </a:r>
            <a:r>
              <a:rPr lang="it-IT" sz="1600" dirty="0">
                <a:solidFill>
                  <a:srgbClr val="002060"/>
                </a:solidFill>
              </a:rPr>
              <a:t>agevolati alle </a:t>
            </a:r>
            <a:r>
              <a:rPr lang="it-IT" sz="1600" dirty="0" smtClean="0">
                <a:solidFill>
                  <a:srgbClr val="002060"/>
                </a:solidFill>
              </a:rPr>
              <a:t>PMI </a:t>
            </a:r>
            <a:r>
              <a:rPr lang="it-IT" sz="1600" dirty="0">
                <a:solidFill>
                  <a:srgbClr val="002060"/>
                </a:solidFill>
              </a:rPr>
              <a:t>per interventi di riduzione dei consumi energetici, promozione ed ottimizzazione energetica e tutela del clima e dei processi produttivi e del miglioramento impianti, macchine e attrezzature </a:t>
            </a:r>
            <a:r>
              <a:rPr lang="it-IT" sz="1600" dirty="0" smtClean="0">
                <a:solidFill>
                  <a:srgbClr val="002060"/>
                </a:solidFill>
              </a:rPr>
              <a:t>industriali; </a:t>
            </a:r>
            <a:r>
              <a:rPr lang="it-IT" sz="1600" dirty="0">
                <a:solidFill>
                  <a:srgbClr val="002060"/>
                </a:solidFill>
              </a:rPr>
              <a:t>ammodernamento aziende </a:t>
            </a:r>
            <a:r>
              <a:rPr lang="it-IT" sz="1600" dirty="0" smtClean="0">
                <a:solidFill>
                  <a:srgbClr val="002060"/>
                </a:solidFill>
              </a:rPr>
              <a:t>agricole; </a:t>
            </a:r>
            <a:r>
              <a:rPr lang="it-IT" sz="1600" dirty="0">
                <a:solidFill>
                  <a:srgbClr val="002060"/>
                </a:solidFill>
              </a:rPr>
              <a:t>produzione in proprio di energia </a:t>
            </a:r>
            <a:r>
              <a:rPr lang="it-IT" sz="1600" dirty="0" smtClean="0">
                <a:solidFill>
                  <a:srgbClr val="002060"/>
                </a:solidFill>
              </a:rPr>
              <a:t>verde; </a:t>
            </a:r>
            <a:r>
              <a:rPr lang="it-IT" sz="1600" dirty="0">
                <a:solidFill>
                  <a:srgbClr val="002060"/>
                </a:solidFill>
              </a:rPr>
              <a:t>sostegno per realizzazione diagnosi energetiche delle PMI o adozione di sistemi di gestione dell’energia conformi alle norme ISO </a:t>
            </a:r>
            <a:r>
              <a:rPr lang="it-IT" sz="1600" dirty="0" smtClean="0">
                <a:solidFill>
                  <a:srgbClr val="002060"/>
                </a:solidFill>
              </a:rPr>
              <a:t>50001</a:t>
            </a:r>
            <a:r>
              <a:rPr lang="it-IT" b="1" dirty="0" smtClean="0">
                <a:solidFill>
                  <a:schemeClr val="bg1">
                    <a:lumMod val="50000"/>
                  </a:schemeClr>
                </a:solidFill>
              </a:rPr>
              <a:t>. </a:t>
            </a:r>
            <a:endParaRPr lang="it-IT" b="1" dirty="0">
              <a:solidFill>
                <a:schemeClr val="bg1">
                  <a:lumMod val="50000"/>
                </a:schemeClr>
              </a:solidFill>
            </a:endParaRPr>
          </a:p>
          <a:p>
            <a:pPr marL="285750" indent="-285750" algn="just">
              <a:buFont typeface="Wingdings" panose="05000000000000000000" pitchFamily="2" charset="2"/>
              <a:buChar char="ü"/>
            </a:pPr>
            <a:r>
              <a:rPr lang="it-IT" b="1" dirty="0">
                <a:solidFill>
                  <a:srgbClr val="FF0000"/>
                </a:solidFill>
              </a:rPr>
              <a:t>I</a:t>
            </a:r>
            <a:r>
              <a:rPr lang="it-IT" b="1" dirty="0" smtClean="0">
                <a:solidFill>
                  <a:srgbClr val="FF0000"/>
                </a:solidFill>
              </a:rPr>
              <a:t>ncremento </a:t>
            </a:r>
            <a:r>
              <a:rPr lang="it-IT" b="1" dirty="0">
                <a:solidFill>
                  <a:srgbClr val="FF0000"/>
                </a:solidFill>
              </a:rPr>
              <a:t>della quota di fabbisogno energetico coperto da generazione distributiva (RA 4.3</a:t>
            </a:r>
            <a:r>
              <a:rPr lang="it-IT" b="1" dirty="0" smtClean="0">
                <a:solidFill>
                  <a:srgbClr val="FF0000"/>
                </a:solidFill>
              </a:rPr>
              <a:t>): </a:t>
            </a:r>
            <a:r>
              <a:rPr lang="it-IT" sz="1600" b="1" dirty="0" smtClean="0">
                <a:solidFill>
                  <a:srgbClr val="002060"/>
                </a:solidFill>
              </a:rPr>
              <a:t>sviluppati </a:t>
            </a:r>
            <a:r>
              <a:rPr lang="it-IT" sz="1600" b="1" dirty="0">
                <a:solidFill>
                  <a:srgbClr val="002060"/>
                </a:solidFill>
              </a:rPr>
              <a:t>e realizzati sistemi di distribuzione intelligente mediante interventi per sostenere l’innovazione tecnologica per il potenziamento e l’ottimizzazione delle reti elettriche di bassa, media e alta </a:t>
            </a:r>
            <a:r>
              <a:rPr lang="it-IT" sz="1600" b="1" dirty="0" smtClean="0">
                <a:solidFill>
                  <a:srgbClr val="002060"/>
                </a:solidFill>
              </a:rPr>
              <a:t>tensione</a:t>
            </a:r>
            <a:r>
              <a:rPr lang="it-IT" b="1" dirty="0" smtClean="0">
                <a:solidFill>
                  <a:schemeClr val="bg1">
                    <a:lumMod val="50000"/>
                  </a:schemeClr>
                </a:solidFill>
              </a:rPr>
              <a:t>.</a:t>
            </a:r>
            <a:endParaRPr lang="it-IT" b="1" dirty="0">
              <a:solidFill>
                <a:schemeClr val="bg1">
                  <a:lumMod val="50000"/>
                </a:schemeClr>
              </a:solidFill>
            </a:endParaRPr>
          </a:p>
          <a:p>
            <a:pPr marL="285750" indent="-285750" algn="just">
              <a:buFont typeface="Wingdings" panose="05000000000000000000" pitchFamily="2" charset="2"/>
              <a:buChar char="ü"/>
            </a:pPr>
            <a:r>
              <a:rPr lang="it-IT" b="1" dirty="0" smtClean="0">
                <a:solidFill>
                  <a:srgbClr val="FF0000"/>
                </a:solidFill>
              </a:rPr>
              <a:t>Incremento della </a:t>
            </a:r>
            <a:r>
              <a:rPr lang="it-IT" b="1" dirty="0">
                <a:solidFill>
                  <a:srgbClr val="FF0000"/>
                </a:solidFill>
              </a:rPr>
              <a:t>quota di fabbisogno energetico coperto da cogenerazione e </a:t>
            </a:r>
            <a:r>
              <a:rPr lang="it-IT" b="1" dirty="0" err="1">
                <a:solidFill>
                  <a:srgbClr val="FF0000"/>
                </a:solidFill>
              </a:rPr>
              <a:t>trigenerazione</a:t>
            </a:r>
            <a:r>
              <a:rPr lang="it-IT" b="1" dirty="0">
                <a:solidFill>
                  <a:srgbClr val="FF0000"/>
                </a:solidFill>
              </a:rPr>
              <a:t> di energia (RA 4.4) </a:t>
            </a:r>
            <a:r>
              <a:rPr lang="it-IT" sz="1600" dirty="0">
                <a:solidFill>
                  <a:srgbClr val="002060"/>
                </a:solidFill>
              </a:rPr>
              <a:t>in campo </a:t>
            </a:r>
            <a:r>
              <a:rPr lang="it-IT" sz="1600" dirty="0" smtClean="0">
                <a:solidFill>
                  <a:srgbClr val="002060"/>
                </a:solidFill>
              </a:rPr>
              <a:t>edile, finanziamento </a:t>
            </a:r>
            <a:r>
              <a:rPr lang="it-IT" sz="1600" dirty="0">
                <a:solidFill>
                  <a:srgbClr val="002060"/>
                </a:solidFill>
              </a:rPr>
              <a:t>alle imprese per investimenti su riduzione dei consumi energetici o produzione in proprio di energia </a:t>
            </a:r>
            <a:r>
              <a:rPr lang="it-IT" sz="1600" dirty="0" smtClean="0">
                <a:solidFill>
                  <a:srgbClr val="002060"/>
                </a:solidFill>
              </a:rPr>
              <a:t>verde, </a:t>
            </a:r>
            <a:r>
              <a:rPr lang="it-IT" sz="1600" dirty="0">
                <a:solidFill>
                  <a:srgbClr val="002060"/>
                </a:solidFill>
              </a:rPr>
              <a:t>finanziamenti per impianti di teleriscaldamento con utilizzo della cogenerazione ad alto </a:t>
            </a:r>
            <a:r>
              <a:rPr lang="it-IT" sz="1600" dirty="0" smtClean="0">
                <a:solidFill>
                  <a:srgbClr val="002060"/>
                </a:solidFill>
              </a:rPr>
              <a:t>rendimento.</a:t>
            </a:r>
          </a:p>
          <a:p>
            <a:pPr marL="285750" indent="-285750" algn="just">
              <a:buFont typeface="Wingdings" panose="05000000000000000000" pitchFamily="2" charset="2"/>
              <a:buChar char="ü"/>
            </a:pPr>
            <a:r>
              <a:rPr lang="it-IT" b="1" dirty="0" smtClean="0">
                <a:solidFill>
                  <a:srgbClr val="FF0000"/>
                </a:solidFill>
              </a:rPr>
              <a:t>Miglioramento </a:t>
            </a:r>
            <a:r>
              <a:rPr lang="it-IT" b="1" dirty="0">
                <a:solidFill>
                  <a:srgbClr val="FF0000"/>
                </a:solidFill>
              </a:rPr>
              <a:t>dell’efficienza energetica nel settore della pesca e nelle imprese acquicole (RA 4.8)</a:t>
            </a:r>
            <a:r>
              <a:rPr lang="it-IT" dirty="0">
                <a:solidFill>
                  <a:srgbClr val="002060"/>
                </a:solidFill>
              </a:rPr>
              <a:t>: </a:t>
            </a:r>
            <a:r>
              <a:rPr lang="it-IT" sz="1600" dirty="0" smtClean="0">
                <a:solidFill>
                  <a:srgbClr val="002060"/>
                </a:solidFill>
              </a:rPr>
              <a:t>demolizione </a:t>
            </a:r>
            <a:r>
              <a:rPr lang="it-IT" sz="1600" dirty="0">
                <a:solidFill>
                  <a:srgbClr val="002060"/>
                </a:solidFill>
              </a:rPr>
              <a:t>di unità della flotta </a:t>
            </a:r>
            <a:r>
              <a:rPr lang="it-IT" sz="1600" dirty="0" smtClean="0">
                <a:solidFill>
                  <a:srgbClr val="002060"/>
                </a:solidFill>
              </a:rPr>
              <a:t>regionale; erogazione </a:t>
            </a:r>
            <a:r>
              <a:rPr lang="it-IT" sz="1600" dirty="0">
                <a:solidFill>
                  <a:srgbClr val="002060"/>
                </a:solidFill>
              </a:rPr>
              <a:t>di finanziamenti per pescherecci che utilizzano motori energeticamente più </a:t>
            </a:r>
            <a:r>
              <a:rPr lang="it-IT" sz="1600" dirty="0" smtClean="0">
                <a:solidFill>
                  <a:srgbClr val="002060"/>
                </a:solidFill>
              </a:rPr>
              <a:t>efficienti; </a:t>
            </a:r>
            <a:r>
              <a:rPr lang="it-IT" sz="1600" dirty="0">
                <a:solidFill>
                  <a:srgbClr val="002060"/>
                </a:solidFill>
              </a:rPr>
              <a:t>finanziamenti per imprese </a:t>
            </a:r>
            <a:r>
              <a:rPr lang="it-IT" sz="1600" dirty="0" smtClean="0">
                <a:solidFill>
                  <a:srgbClr val="002060"/>
                </a:solidFill>
              </a:rPr>
              <a:t>acquicole.</a:t>
            </a:r>
            <a:endParaRPr lang="it-IT" sz="1600" dirty="0">
              <a:solidFill>
                <a:srgbClr val="002060"/>
              </a:solidFill>
            </a:endParaRPr>
          </a:p>
          <a:p>
            <a:pPr marL="285750" indent="-285750">
              <a:buFont typeface="Wingdings" panose="05000000000000000000" pitchFamily="2" charset="2"/>
              <a:buChar char="ü"/>
            </a:pPr>
            <a:endParaRPr lang="it-IT" sz="1600" dirty="0">
              <a:solidFill>
                <a:srgbClr val="002060"/>
              </a:solidFill>
            </a:endParaRPr>
          </a:p>
        </p:txBody>
      </p:sp>
      <p:sp>
        <p:nvSpPr>
          <p:cNvPr id="7" name="Rettangolo 6"/>
          <p:cNvSpPr/>
          <p:nvPr/>
        </p:nvSpPr>
        <p:spPr>
          <a:xfrm>
            <a:off x="1507811" y="913970"/>
            <a:ext cx="9887578" cy="830997"/>
          </a:xfrm>
          <a:prstGeom prst="rect">
            <a:avLst/>
          </a:prstGeom>
        </p:spPr>
        <p:txBody>
          <a:bodyPr wrap="square">
            <a:spAutoFit/>
          </a:bodyPr>
          <a:lstStyle/>
          <a:p>
            <a:pPr algn="ctr"/>
            <a:r>
              <a:rPr lang="it-IT" sz="2400" b="1" kern="0" dirty="0">
                <a:solidFill>
                  <a:srgbClr val="FF0000"/>
                </a:solidFill>
                <a:ea typeface="+mj-ea"/>
                <a:cs typeface="+mj-cs"/>
              </a:rPr>
              <a:t>PNR 2016 </a:t>
            </a:r>
            <a:br>
              <a:rPr lang="it-IT" sz="2400" b="1" kern="0" dirty="0">
                <a:solidFill>
                  <a:srgbClr val="FF0000"/>
                </a:solidFill>
                <a:ea typeface="+mj-ea"/>
                <a:cs typeface="+mj-cs"/>
              </a:rPr>
            </a:br>
            <a:r>
              <a:rPr lang="it-IT" sz="2400" b="1" kern="0" dirty="0">
                <a:solidFill>
                  <a:srgbClr val="FF0000"/>
                </a:solidFill>
                <a:ea typeface="+mj-ea"/>
                <a:cs typeface="+mj-cs"/>
              </a:rPr>
              <a:t>T5 Efficienza energetica - Provvedimenti </a:t>
            </a:r>
            <a:r>
              <a:rPr lang="it-IT" sz="2400" b="1" kern="0" dirty="0" smtClean="0">
                <a:solidFill>
                  <a:srgbClr val="FF0000"/>
                </a:solidFill>
                <a:ea typeface="+mj-ea"/>
                <a:cs typeface="+mj-cs"/>
              </a:rPr>
              <a:t>255 (2/3)</a:t>
            </a:r>
            <a:endParaRPr lang="it-IT" dirty="0"/>
          </a:p>
        </p:txBody>
      </p:sp>
    </p:spTree>
    <p:extLst>
      <p:ext uri="{BB962C8B-B14F-4D97-AF65-F5344CB8AC3E}">
        <p14:creationId xmlns:p14="http://schemas.microsoft.com/office/powerpoint/2010/main" val="1703943602"/>
      </p:ext>
    </p:extLst>
  </p:cSld>
  <p:clrMapOvr>
    <a:masterClrMapping/>
  </p:clrMapOvr>
  <p:transition spd="med" advClick="0"/>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646812" y="1075174"/>
            <a:ext cx="9448800" cy="639745"/>
          </a:xfrm>
        </p:spPr>
        <p:txBody>
          <a:bodyPr/>
          <a:lstStyle/>
          <a:p>
            <a:pPr lvl="0" algn="ctr" eaLnBrk="1" fontAlgn="auto" hangingPunct="1">
              <a:lnSpc>
                <a:spcPct val="100000"/>
              </a:lnSpc>
              <a:spcBef>
                <a:spcPts val="0"/>
              </a:spcBef>
              <a:spcAft>
                <a:spcPts val="0"/>
              </a:spcAft>
            </a:pPr>
            <a:r>
              <a:rPr lang="it-IT" dirty="0">
                <a:solidFill>
                  <a:srgbClr val="FF0000"/>
                </a:solidFill>
                <a:ea typeface="+mn-ea"/>
                <a:cs typeface="+mn-cs"/>
              </a:rPr>
              <a:t>PNR 2016 </a:t>
            </a:r>
            <a:br>
              <a:rPr lang="it-IT" dirty="0">
                <a:solidFill>
                  <a:srgbClr val="FF0000"/>
                </a:solidFill>
                <a:ea typeface="+mn-ea"/>
                <a:cs typeface="+mn-cs"/>
              </a:rPr>
            </a:br>
            <a:r>
              <a:rPr lang="it-IT" dirty="0">
                <a:solidFill>
                  <a:srgbClr val="FF0000"/>
                </a:solidFill>
                <a:ea typeface="+mn-ea"/>
                <a:cs typeface="+mn-cs"/>
              </a:rPr>
              <a:t>T5 Efficienza energetica - Provvedimenti </a:t>
            </a:r>
            <a:r>
              <a:rPr lang="it-IT" dirty="0" smtClean="0">
                <a:solidFill>
                  <a:srgbClr val="FF0000"/>
                </a:solidFill>
                <a:ea typeface="+mn-ea"/>
                <a:cs typeface="+mn-cs"/>
              </a:rPr>
              <a:t>255 (3/3)</a:t>
            </a:r>
            <a:endParaRPr lang="it-IT" sz="1800" b="0" kern="1200" dirty="0">
              <a:solidFill>
                <a:srgbClr val="FFFFFF"/>
              </a:solidFill>
              <a:ea typeface="+mn-ea"/>
              <a:cs typeface="+mn-cs"/>
            </a:endParaRPr>
          </a:p>
        </p:txBody>
      </p:sp>
      <p:sp>
        <p:nvSpPr>
          <p:cNvPr id="4" name="Rettangolo 3"/>
          <p:cNvSpPr/>
          <p:nvPr/>
        </p:nvSpPr>
        <p:spPr>
          <a:xfrm>
            <a:off x="1472641" y="2508739"/>
            <a:ext cx="9797143" cy="2893100"/>
          </a:xfrm>
          <a:prstGeom prst="rect">
            <a:avLst/>
          </a:prstGeom>
        </p:spPr>
        <p:txBody>
          <a:bodyPr wrap="square">
            <a:spAutoFit/>
          </a:bodyPr>
          <a:lstStyle/>
          <a:p>
            <a:pPr marL="342900" indent="-342900" algn="just">
              <a:buFont typeface="Wingdings" panose="05000000000000000000" pitchFamily="2" charset="2"/>
              <a:buChar char="ü"/>
            </a:pPr>
            <a:r>
              <a:rPr lang="it-IT" b="1" dirty="0" smtClean="0">
                <a:solidFill>
                  <a:srgbClr val="FF0000"/>
                </a:solidFill>
              </a:rPr>
              <a:t>Infrastrutture verdi: la </a:t>
            </a:r>
            <a:r>
              <a:rPr lang="it-IT" b="1" dirty="0">
                <a:solidFill>
                  <a:srgbClr val="FF0000"/>
                </a:solidFill>
              </a:rPr>
              <a:t>riduzione del rischio idrogeologico e di erosione costiera (RA 5.1), riduzione del rischio di desertificazione (RA 5.2), </a:t>
            </a:r>
            <a:r>
              <a:rPr lang="it-IT" b="1" dirty="0" smtClean="0">
                <a:solidFill>
                  <a:srgbClr val="FF0000"/>
                </a:solidFill>
              </a:rPr>
              <a:t>riduzione </a:t>
            </a:r>
            <a:r>
              <a:rPr lang="it-IT" b="1" dirty="0">
                <a:solidFill>
                  <a:srgbClr val="FF0000"/>
                </a:solidFill>
              </a:rPr>
              <a:t>del rischio incendi e del rischio sismico (</a:t>
            </a:r>
            <a:r>
              <a:rPr lang="it-IT" b="1" dirty="0" smtClean="0">
                <a:solidFill>
                  <a:srgbClr val="FF0000"/>
                </a:solidFill>
              </a:rPr>
              <a:t>RA5.3):</a:t>
            </a:r>
            <a:r>
              <a:rPr lang="it-IT" b="1" dirty="0" smtClean="0">
                <a:solidFill>
                  <a:srgbClr val="002060"/>
                </a:solidFill>
              </a:rPr>
              <a:t> </a:t>
            </a:r>
            <a:r>
              <a:rPr lang="it-IT" sz="1600" dirty="0" smtClean="0">
                <a:solidFill>
                  <a:srgbClr val="002060"/>
                </a:solidFill>
              </a:rPr>
              <a:t>finanziamento siti </a:t>
            </a:r>
            <a:r>
              <a:rPr lang="it-IT" sz="1600" dirty="0">
                <a:solidFill>
                  <a:srgbClr val="002060"/>
                </a:solidFill>
              </a:rPr>
              <a:t>Rete Natura 2000, adesione a programmi europei per prevenzione rischio alluvione (LIFE 2014-2020</a:t>
            </a:r>
            <a:r>
              <a:rPr lang="it-IT" sz="1600" dirty="0" smtClean="0">
                <a:solidFill>
                  <a:srgbClr val="002060"/>
                </a:solidFill>
              </a:rPr>
              <a:t>); </a:t>
            </a:r>
            <a:r>
              <a:rPr lang="it-IT" sz="1600" dirty="0">
                <a:solidFill>
                  <a:srgbClr val="002060"/>
                </a:solidFill>
              </a:rPr>
              <a:t>sperimentazione di strumenti innovativi previsionali e di monitoraggio </a:t>
            </a:r>
            <a:r>
              <a:rPr lang="it-IT" sz="1600" dirty="0" smtClean="0">
                <a:solidFill>
                  <a:srgbClr val="002060"/>
                </a:solidFill>
              </a:rPr>
              <a:t>idro-meteorologico; </a:t>
            </a:r>
            <a:r>
              <a:rPr lang="it-IT" sz="1600" dirty="0">
                <a:solidFill>
                  <a:srgbClr val="002060"/>
                </a:solidFill>
              </a:rPr>
              <a:t>interventi di difesa e ripascimento di zone </a:t>
            </a:r>
            <a:r>
              <a:rPr lang="it-IT" sz="1600" dirty="0" smtClean="0">
                <a:solidFill>
                  <a:srgbClr val="002060"/>
                </a:solidFill>
              </a:rPr>
              <a:t>specifiche; </a:t>
            </a:r>
            <a:r>
              <a:rPr lang="it-IT" sz="1600" dirty="0">
                <a:solidFill>
                  <a:srgbClr val="002060"/>
                </a:solidFill>
              </a:rPr>
              <a:t>adozione a livello regionale della direttiva alluvioni; predisposizione di Piani di gestione del rischio </a:t>
            </a:r>
            <a:r>
              <a:rPr lang="it-IT" sz="1600" dirty="0" smtClean="0">
                <a:solidFill>
                  <a:srgbClr val="002060"/>
                </a:solidFill>
              </a:rPr>
              <a:t>alluvioni; </a:t>
            </a:r>
            <a:r>
              <a:rPr lang="it-IT" sz="1600" dirty="0">
                <a:solidFill>
                  <a:srgbClr val="002060"/>
                </a:solidFill>
              </a:rPr>
              <a:t>disciplina in materia di consorzi di </a:t>
            </a:r>
            <a:r>
              <a:rPr lang="it-IT" sz="1600" dirty="0" smtClean="0">
                <a:solidFill>
                  <a:srgbClr val="002060"/>
                </a:solidFill>
              </a:rPr>
              <a:t>bonifica; </a:t>
            </a:r>
            <a:r>
              <a:rPr lang="it-IT" sz="1600" dirty="0">
                <a:solidFill>
                  <a:srgbClr val="002060"/>
                </a:solidFill>
              </a:rPr>
              <a:t>leggi regionali su difesa del suolo, tutela risorse idriche e tutela della </a:t>
            </a:r>
            <a:r>
              <a:rPr lang="it-IT" sz="1600" dirty="0" smtClean="0">
                <a:solidFill>
                  <a:srgbClr val="002060"/>
                </a:solidFill>
              </a:rPr>
              <a:t>costa; </a:t>
            </a:r>
            <a:r>
              <a:rPr lang="it-IT" sz="1600" dirty="0">
                <a:solidFill>
                  <a:srgbClr val="002060"/>
                </a:solidFill>
              </a:rPr>
              <a:t>azioni di conservazione della sostanza organica del </a:t>
            </a:r>
            <a:r>
              <a:rPr lang="it-IT" sz="1600" dirty="0" smtClean="0">
                <a:solidFill>
                  <a:srgbClr val="002060"/>
                </a:solidFill>
              </a:rPr>
              <a:t>suolo; </a:t>
            </a:r>
            <a:r>
              <a:rPr lang="it-IT" sz="1600" dirty="0">
                <a:solidFill>
                  <a:srgbClr val="002060"/>
                </a:solidFill>
              </a:rPr>
              <a:t>disposizioni per riduzione consumi di acqua ad uso diverso dal </a:t>
            </a:r>
            <a:r>
              <a:rPr lang="it-IT" sz="1600" dirty="0" smtClean="0">
                <a:solidFill>
                  <a:srgbClr val="002060"/>
                </a:solidFill>
              </a:rPr>
              <a:t>potabile; </a:t>
            </a:r>
            <a:r>
              <a:rPr lang="it-IT" sz="1600" dirty="0">
                <a:solidFill>
                  <a:srgbClr val="002060"/>
                </a:solidFill>
              </a:rPr>
              <a:t>interventi di messa in sicurezza di edifici </a:t>
            </a:r>
            <a:r>
              <a:rPr lang="it-IT" sz="1600" dirty="0" smtClean="0">
                <a:solidFill>
                  <a:srgbClr val="002060"/>
                </a:solidFill>
              </a:rPr>
              <a:t>pubblici; </a:t>
            </a:r>
            <a:r>
              <a:rPr lang="it-IT" sz="1600" dirty="0">
                <a:solidFill>
                  <a:srgbClr val="002060"/>
                </a:solidFill>
              </a:rPr>
              <a:t>interventi di prevenzione dei rischi </a:t>
            </a:r>
            <a:r>
              <a:rPr lang="it-IT" sz="1600" dirty="0" smtClean="0">
                <a:solidFill>
                  <a:srgbClr val="002060"/>
                </a:solidFill>
              </a:rPr>
              <a:t>naturali; </a:t>
            </a:r>
            <a:r>
              <a:rPr lang="it-IT" sz="1600" dirty="0">
                <a:solidFill>
                  <a:srgbClr val="002060"/>
                </a:solidFill>
              </a:rPr>
              <a:t>interventi per prevenzione e repressione incendi </a:t>
            </a:r>
            <a:r>
              <a:rPr lang="it-IT" sz="1600" dirty="0" smtClean="0">
                <a:solidFill>
                  <a:srgbClr val="002060"/>
                </a:solidFill>
              </a:rPr>
              <a:t>boschivi</a:t>
            </a:r>
            <a:r>
              <a:rPr lang="it-IT" sz="1600" b="1" dirty="0" smtClean="0">
                <a:solidFill>
                  <a:srgbClr val="002060"/>
                </a:solidFill>
              </a:rPr>
              <a:t>.</a:t>
            </a:r>
            <a:endParaRPr lang="it-IT" sz="1600" dirty="0">
              <a:solidFill>
                <a:srgbClr val="002060"/>
              </a:solidFill>
            </a:endParaRPr>
          </a:p>
        </p:txBody>
      </p:sp>
    </p:spTree>
    <p:extLst>
      <p:ext uri="{BB962C8B-B14F-4D97-AF65-F5344CB8AC3E}">
        <p14:creationId xmlns:p14="http://schemas.microsoft.com/office/powerpoint/2010/main" val="743368648"/>
      </p:ext>
    </p:extLst>
  </p:cSld>
  <p:clrMapOvr>
    <a:masterClrMapping/>
  </p:clrMapOvr>
  <p:transition spd="med" advClick="0"/>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1472641" y="1567553"/>
            <a:ext cx="9957917" cy="5416868"/>
          </a:xfrm>
          <a:prstGeom prst="rect">
            <a:avLst/>
          </a:prstGeom>
          <a:noFill/>
        </p:spPr>
        <p:txBody>
          <a:bodyPr wrap="square" rtlCol="0">
            <a:spAutoFit/>
          </a:bodyPr>
          <a:lstStyle/>
          <a:p>
            <a:pPr marL="285750" indent="-285750" algn="just">
              <a:buFont typeface="Wingdings" panose="05000000000000000000" pitchFamily="2" charset="2"/>
              <a:buChar char="ü"/>
            </a:pPr>
            <a:r>
              <a:rPr lang="it-IT" b="1" dirty="0" smtClean="0">
                <a:solidFill>
                  <a:srgbClr val="FF0000"/>
                </a:solidFill>
              </a:rPr>
              <a:t>Interventi </a:t>
            </a:r>
            <a:r>
              <a:rPr lang="it-IT" b="1" dirty="0">
                <a:solidFill>
                  <a:srgbClr val="FF0000"/>
                </a:solidFill>
              </a:rPr>
              <a:t>a supporto della programmazione degli EE.LL.:</a:t>
            </a:r>
            <a:r>
              <a:rPr lang="it-IT" sz="2000" b="1" dirty="0">
                <a:solidFill>
                  <a:srgbClr val="FF0000"/>
                </a:solidFill>
              </a:rPr>
              <a:t> </a:t>
            </a:r>
            <a:r>
              <a:rPr lang="it-IT" sz="1600" dirty="0" smtClean="0">
                <a:solidFill>
                  <a:srgbClr val="002060"/>
                </a:solidFill>
              </a:rPr>
              <a:t>azioni </a:t>
            </a:r>
            <a:r>
              <a:rPr lang="it-IT" sz="1600" dirty="0">
                <a:solidFill>
                  <a:srgbClr val="002060"/>
                </a:solidFill>
              </a:rPr>
              <a:t>attivate </a:t>
            </a:r>
            <a:r>
              <a:rPr lang="it-IT" sz="1600" dirty="0" smtClean="0">
                <a:solidFill>
                  <a:srgbClr val="002060"/>
                </a:solidFill>
              </a:rPr>
              <a:t>rientrano in </a:t>
            </a:r>
            <a:r>
              <a:rPr lang="it-IT" sz="1600" dirty="0">
                <a:solidFill>
                  <a:srgbClr val="002060"/>
                </a:solidFill>
              </a:rPr>
              <a:t>quanto previsto e contenuto nei piani energetici ambientali regionali (PEAR, PER</a:t>
            </a:r>
            <a:r>
              <a:rPr lang="it-IT" sz="1600" dirty="0" smtClean="0">
                <a:solidFill>
                  <a:srgbClr val="002060"/>
                </a:solidFill>
              </a:rPr>
              <a:t>), </a:t>
            </a:r>
            <a:r>
              <a:rPr lang="it-IT" sz="1600" dirty="0">
                <a:solidFill>
                  <a:srgbClr val="002060"/>
                </a:solidFill>
              </a:rPr>
              <a:t>o nei regolamenti emanati ad </a:t>
            </a:r>
            <a:r>
              <a:rPr lang="it-IT" sz="1600" dirty="0" smtClean="0">
                <a:solidFill>
                  <a:srgbClr val="002060"/>
                </a:solidFill>
              </a:rPr>
              <a:t>hoc; interventi per pianificazione urbana. Misure specifiche </a:t>
            </a:r>
            <a:r>
              <a:rPr lang="it-IT" sz="1600" dirty="0">
                <a:solidFill>
                  <a:srgbClr val="002060"/>
                </a:solidFill>
              </a:rPr>
              <a:t>a tutela, conservazione e valorizzazione dei siti e aree naturali regionali </a:t>
            </a:r>
            <a:r>
              <a:rPr lang="it-IT" sz="1600" dirty="0" smtClean="0">
                <a:solidFill>
                  <a:srgbClr val="002060"/>
                </a:solidFill>
              </a:rPr>
              <a:t>protette, accordi </a:t>
            </a:r>
            <a:r>
              <a:rPr lang="it-IT" sz="1600" dirty="0">
                <a:solidFill>
                  <a:srgbClr val="002060"/>
                </a:solidFill>
              </a:rPr>
              <a:t>di programma per </a:t>
            </a:r>
            <a:r>
              <a:rPr lang="it-IT" sz="1600" dirty="0" smtClean="0">
                <a:solidFill>
                  <a:srgbClr val="002060"/>
                </a:solidFill>
              </a:rPr>
              <a:t>attivazione Rete </a:t>
            </a:r>
            <a:r>
              <a:rPr lang="it-IT" sz="1600" dirty="0">
                <a:solidFill>
                  <a:srgbClr val="002060"/>
                </a:solidFill>
              </a:rPr>
              <a:t>delle </a:t>
            </a:r>
            <a:r>
              <a:rPr lang="it-IT" sz="1600" dirty="0" smtClean="0">
                <a:solidFill>
                  <a:srgbClr val="002060"/>
                </a:solidFill>
              </a:rPr>
              <a:t>Riserve </a:t>
            </a:r>
            <a:r>
              <a:rPr lang="it-IT" sz="1600" dirty="0">
                <a:solidFill>
                  <a:srgbClr val="002060"/>
                </a:solidFill>
              </a:rPr>
              <a:t>e per </a:t>
            </a:r>
            <a:r>
              <a:rPr lang="it-IT" sz="1600" dirty="0" smtClean="0">
                <a:solidFill>
                  <a:srgbClr val="002060"/>
                </a:solidFill>
              </a:rPr>
              <a:t>rinaturalizzazione </a:t>
            </a:r>
            <a:r>
              <a:rPr lang="it-IT" sz="1600" dirty="0">
                <a:solidFill>
                  <a:srgbClr val="002060"/>
                </a:solidFill>
              </a:rPr>
              <a:t>del territorio e tutela della diversità </a:t>
            </a:r>
            <a:r>
              <a:rPr lang="it-IT" sz="1600" dirty="0" smtClean="0">
                <a:solidFill>
                  <a:srgbClr val="002060"/>
                </a:solidFill>
              </a:rPr>
              <a:t>biologica; disciplina </a:t>
            </a:r>
            <a:r>
              <a:rPr lang="it-IT" sz="1600" dirty="0">
                <a:solidFill>
                  <a:srgbClr val="002060"/>
                </a:solidFill>
              </a:rPr>
              <a:t>delle funzioni </a:t>
            </a:r>
            <a:r>
              <a:rPr lang="it-IT" sz="1600" dirty="0" smtClean="0">
                <a:solidFill>
                  <a:srgbClr val="002060"/>
                </a:solidFill>
              </a:rPr>
              <a:t>su difesa </a:t>
            </a:r>
            <a:r>
              <a:rPr lang="it-IT" sz="1600" dirty="0">
                <a:solidFill>
                  <a:srgbClr val="002060"/>
                </a:solidFill>
              </a:rPr>
              <a:t>delle coste e </a:t>
            </a:r>
            <a:r>
              <a:rPr lang="it-IT" sz="1600" dirty="0" smtClean="0">
                <a:solidFill>
                  <a:srgbClr val="002060"/>
                </a:solidFill>
              </a:rPr>
              <a:t>aree </a:t>
            </a:r>
            <a:r>
              <a:rPr lang="it-IT" sz="1600" dirty="0">
                <a:solidFill>
                  <a:srgbClr val="002060"/>
                </a:solidFill>
              </a:rPr>
              <a:t>del demanio </a:t>
            </a:r>
            <a:r>
              <a:rPr lang="it-IT" sz="1600" dirty="0" smtClean="0">
                <a:solidFill>
                  <a:srgbClr val="002060"/>
                </a:solidFill>
              </a:rPr>
              <a:t>marittimo </a:t>
            </a:r>
            <a:r>
              <a:rPr lang="it-IT" sz="1600" dirty="0">
                <a:solidFill>
                  <a:srgbClr val="002060"/>
                </a:solidFill>
              </a:rPr>
              <a:t>e della pianificazione </a:t>
            </a:r>
            <a:r>
              <a:rPr lang="it-IT" sz="1600" dirty="0" smtClean="0">
                <a:solidFill>
                  <a:srgbClr val="002060"/>
                </a:solidFill>
              </a:rPr>
              <a:t>urbana. Linee </a:t>
            </a:r>
            <a:r>
              <a:rPr lang="it-IT" sz="1600" dirty="0">
                <a:solidFill>
                  <a:srgbClr val="002060"/>
                </a:solidFill>
              </a:rPr>
              <a:t>guida per </a:t>
            </a:r>
            <a:r>
              <a:rPr lang="it-IT" sz="1600" dirty="0" smtClean="0">
                <a:solidFill>
                  <a:srgbClr val="002060"/>
                </a:solidFill>
              </a:rPr>
              <a:t>corretto </a:t>
            </a:r>
            <a:r>
              <a:rPr lang="it-IT" sz="1600" dirty="0">
                <a:solidFill>
                  <a:srgbClr val="002060"/>
                </a:solidFill>
              </a:rPr>
              <a:t>inserimento nel paesaggio degli impianti alimentati da fonti </a:t>
            </a:r>
            <a:r>
              <a:rPr lang="it-IT" sz="1600" dirty="0" smtClean="0">
                <a:solidFill>
                  <a:srgbClr val="002060"/>
                </a:solidFill>
              </a:rPr>
              <a:t>rinnovabili, </a:t>
            </a:r>
            <a:r>
              <a:rPr lang="it-IT" sz="1600" dirty="0">
                <a:solidFill>
                  <a:srgbClr val="002060"/>
                </a:solidFill>
              </a:rPr>
              <a:t>cofinanziati progetti specifici sulla tutela delle risorse ambientali e </a:t>
            </a:r>
            <a:r>
              <a:rPr lang="it-IT" sz="1600" dirty="0" smtClean="0">
                <a:solidFill>
                  <a:srgbClr val="002060"/>
                </a:solidFill>
              </a:rPr>
              <a:t>ecosistemi </a:t>
            </a:r>
            <a:r>
              <a:rPr lang="it-IT" sz="1600" dirty="0">
                <a:solidFill>
                  <a:srgbClr val="002060"/>
                </a:solidFill>
              </a:rPr>
              <a:t>e di promozione dello sviluppo </a:t>
            </a:r>
            <a:r>
              <a:rPr lang="it-IT" sz="1600" dirty="0" smtClean="0">
                <a:solidFill>
                  <a:srgbClr val="002060"/>
                </a:solidFill>
              </a:rPr>
              <a:t>sostenibile, </a:t>
            </a:r>
            <a:r>
              <a:rPr lang="it-IT" sz="1600" dirty="0">
                <a:solidFill>
                  <a:srgbClr val="002060"/>
                </a:solidFill>
              </a:rPr>
              <a:t>e </a:t>
            </a:r>
            <a:r>
              <a:rPr lang="it-IT" sz="1600" dirty="0" smtClean="0">
                <a:solidFill>
                  <a:srgbClr val="002060"/>
                </a:solidFill>
              </a:rPr>
              <a:t>disposizioni </a:t>
            </a:r>
            <a:r>
              <a:rPr lang="it-IT" sz="1600" dirty="0">
                <a:solidFill>
                  <a:srgbClr val="002060"/>
                </a:solidFill>
              </a:rPr>
              <a:t>a sostegno dell’economia circolare, della riduzione della produzione dei rifiuti urbani e del riuso dei </a:t>
            </a:r>
            <a:r>
              <a:rPr lang="it-IT" sz="1600" dirty="0" smtClean="0">
                <a:solidFill>
                  <a:srgbClr val="002060"/>
                </a:solidFill>
              </a:rPr>
              <a:t>beni. (</a:t>
            </a:r>
            <a:r>
              <a:rPr lang="it-IT" sz="1600" b="1" dirty="0" smtClean="0">
                <a:solidFill>
                  <a:srgbClr val="00B050"/>
                </a:solidFill>
              </a:rPr>
              <a:t>SDG 8.8.4, 11.11.3,11.11.a e 15.15.a</a:t>
            </a:r>
            <a:r>
              <a:rPr lang="it-IT" sz="1600" b="1" dirty="0" smtClean="0">
                <a:solidFill>
                  <a:srgbClr val="002060"/>
                </a:solidFill>
              </a:rPr>
              <a:t>)</a:t>
            </a:r>
            <a:endParaRPr lang="it-IT" sz="1600" b="1" dirty="0">
              <a:solidFill>
                <a:srgbClr val="002060"/>
              </a:solidFill>
            </a:endParaRPr>
          </a:p>
          <a:p>
            <a:pPr marL="285750" lvl="0" indent="-285750" algn="just">
              <a:buFont typeface="Wingdings" panose="05000000000000000000" pitchFamily="2" charset="2"/>
              <a:buChar char="ü"/>
            </a:pPr>
            <a:r>
              <a:rPr lang="it-IT" b="1" dirty="0" smtClean="0">
                <a:solidFill>
                  <a:srgbClr val="FF0000"/>
                </a:solidFill>
              </a:rPr>
              <a:t>Riduzione </a:t>
            </a:r>
            <a:r>
              <a:rPr lang="it-IT" b="1" dirty="0">
                <a:solidFill>
                  <a:srgbClr val="FF0000"/>
                </a:solidFill>
              </a:rPr>
              <a:t>dei consumi energetici negli edifici e nelle strutture pubbliche o ad uso pubblico, residenziali e non residenziali e integrazione di fonti rinnovabili (RA 4.1) </a:t>
            </a:r>
            <a:endParaRPr lang="it-IT" b="1" dirty="0" smtClean="0">
              <a:solidFill>
                <a:srgbClr val="FF0000"/>
              </a:solidFill>
            </a:endParaRPr>
          </a:p>
          <a:p>
            <a:pPr marL="285750" lvl="0" indent="-285750" algn="just">
              <a:buFont typeface="Wingdings" panose="05000000000000000000" pitchFamily="2" charset="2"/>
              <a:buChar char="ü"/>
            </a:pPr>
            <a:r>
              <a:rPr lang="it-IT" b="1" dirty="0" smtClean="0">
                <a:solidFill>
                  <a:srgbClr val="002060"/>
                </a:solidFill>
              </a:rPr>
              <a:t>65 provvedimenti: </a:t>
            </a:r>
            <a:r>
              <a:rPr lang="it-IT" sz="1600" dirty="0" smtClean="0">
                <a:solidFill>
                  <a:srgbClr val="002060"/>
                </a:solidFill>
              </a:rPr>
              <a:t>edilizia </a:t>
            </a:r>
            <a:r>
              <a:rPr lang="it-IT" sz="1600" dirty="0">
                <a:solidFill>
                  <a:srgbClr val="002060"/>
                </a:solidFill>
              </a:rPr>
              <a:t>residenziale di proprietà regionale, sanitaria, socio-sanitaria, edifici scolastici, immobili siti in riserve naturali, strutture sportive e </a:t>
            </a:r>
            <a:r>
              <a:rPr lang="it-IT" sz="1600" dirty="0" smtClean="0">
                <a:solidFill>
                  <a:srgbClr val="002060"/>
                </a:solidFill>
              </a:rPr>
              <a:t>ricreative; diffusione impianti </a:t>
            </a:r>
            <a:r>
              <a:rPr lang="it-IT" sz="1600" dirty="0">
                <a:solidFill>
                  <a:srgbClr val="002060"/>
                </a:solidFill>
              </a:rPr>
              <a:t>termici alimentati a fonte rinnovabile (biomassa</a:t>
            </a:r>
            <a:r>
              <a:rPr lang="it-IT" sz="1600" dirty="0" smtClean="0">
                <a:solidFill>
                  <a:srgbClr val="002060"/>
                </a:solidFill>
              </a:rPr>
              <a:t>); progetti </a:t>
            </a:r>
            <a:r>
              <a:rPr lang="it-IT" sz="1600" dirty="0">
                <a:solidFill>
                  <a:srgbClr val="002060"/>
                </a:solidFill>
              </a:rPr>
              <a:t>di Innovazione Urbana (</a:t>
            </a:r>
            <a:r>
              <a:rPr lang="it-IT" sz="1600" dirty="0" smtClean="0">
                <a:solidFill>
                  <a:srgbClr val="002060"/>
                </a:solidFill>
              </a:rPr>
              <a:t>PIU); disposizioni su </a:t>
            </a:r>
            <a:r>
              <a:rPr lang="it-IT" sz="1600" dirty="0">
                <a:solidFill>
                  <a:srgbClr val="002060"/>
                </a:solidFill>
              </a:rPr>
              <a:t>certificazione </a:t>
            </a:r>
            <a:r>
              <a:rPr lang="it-IT" sz="1600" dirty="0" smtClean="0">
                <a:solidFill>
                  <a:srgbClr val="002060"/>
                </a:solidFill>
              </a:rPr>
              <a:t>e </a:t>
            </a:r>
            <a:r>
              <a:rPr lang="it-IT" sz="1600" dirty="0">
                <a:solidFill>
                  <a:srgbClr val="002060"/>
                </a:solidFill>
              </a:rPr>
              <a:t>definizione di requisiti minimi per </a:t>
            </a:r>
            <a:r>
              <a:rPr lang="it-IT" sz="1600" dirty="0" smtClean="0">
                <a:solidFill>
                  <a:srgbClr val="002060"/>
                </a:solidFill>
              </a:rPr>
              <a:t>attestazione prestazione </a:t>
            </a:r>
            <a:r>
              <a:rPr lang="it-IT" sz="1600" dirty="0">
                <a:solidFill>
                  <a:srgbClr val="002060"/>
                </a:solidFill>
              </a:rPr>
              <a:t>energetica (APE) </a:t>
            </a:r>
            <a:r>
              <a:rPr lang="it-IT" sz="1600" dirty="0" smtClean="0">
                <a:solidFill>
                  <a:srgbClr val="002060"/>
                </a:solidFill>
              </a:rPr>
              <a:t>degli edifici; istituiti </a:t>
            </a:r>
            <a:r>
              <a:rPr lang="it-IT" sz="1600" dirty="0">
                <a:solidFill>
                  <a:srgbClr val="002060"/>
                </a:solidFill>
              </a:rPr>
              <a:t>catasti energetici regionali e registri informatici degli </a:t>
            </a:r>
            <a:r>
              <a:rPr lang="it-IT" sz="1600" dirty="0" smtClean="0">
                <a:solidFill>
                  <a:srgbClr val="002060"/>
                </a:solidFill>
              </a:rPr>
              <a:t>APE. Contributi </a:t>
            </a:r>
            <a:r>
              <a:rPr lang="it-IT" sz="1600" dirty="0">
                <a:solidFill>
                  <a:srgbClr val="002060"/>
                </a:solidFill>
              </a:rPr>
              <a:t>o mutui per manutenzione straordinaria </a:t>
            </a:r>
            <a:r>
              <a:rPr lang="it-IT" sz="1600" dirty="0" smtClean="0">
                <a:solidFill>
                  <a:srgbClr val="002060"/>
                </a:solidFill>
              </a:rPr>
              <a:t>prima casa </a:t>
            </a:r>
            <a:r>
              <a:rPr lang="it-IT" sz="1600" dirty="0">
                <a:solidFill>
                  <a:srgbClr val="002060"/>
                </a:solidFill>
              </a:rPr>
              <a:t>o </a:t>
            </a:r>
            <a:r>
              <a:rPr lang="it-IT" sz="1600" dirty="0" smtClean="0">
                <a:solidFill>
                  <a:srgbClr val="002060"/>
                </a:solidFill>
              </a:rPr>
              <a:t>messa </a:t>
            </a:r>
            <a:r>
              <a:rPr lang="it-IT" sz="1600" dirty="0">
                <a:solidFill>
                  <a:srgbClr val="002060"/>
                </a:solidFill>
              </a:rPr>
              <a:t>a norma </a:t>
            </a:r>
            <a:r>
              <a:rPr lang="it-IT" sz="1600" dirty="0" smtClean="0">
                <a:solidFill>
                  <a:srgbClr val="002060"/>
                </a:solidFill>
              </a:rPr>
              <a:t>per </a:t>
            </a:r>
            <a:r>
              <a:rPr lang="it-IT" sz="1600" dirty="0">
                <a:solidFill>
                  <a:srgbClr val="002060"/>
                </a:solidFill>
              </a:rPr>
              <a:t>edifici </a:t>
            </a:r>
            <a:r>
              <a:rPr lang="it-IT" sz="1600" dirty="0" smtClean="0">
                <a:solidFill>
                  <a:srgbClr val="002060"/>
                </a:solidFill>
              </a:rPr>
              <a:t>nuova costruzione; introduzione standard NZEB. Programmi </a:t>
            </a:r>
            <a:r>
              <a:rPr lang="it-IT" sz="1600" dirty="0">
                <a:solidFill>
                  <a:srgbClr val="002060"/>
                </a:solidFill>
              </a:rPr>
              <a:t>di riqualificazione ed </a:t>
            </a:r>
            <a:r>
              <a:rPr lang="it-IT" sz="1600" dirty="0" err="1">
                <a:solidFill>
                  <a:srgbClr val="002060"/>
                </a:solidFill>
              </a:rPr>
              <a:t>efficientamento</a:t>
            </a:r>
            <a:r>
              <a:rPr lang="it-IT" sz="1600" dirty="0">
                <a:solidFill>
                  <a:srgbClr val="002060"/>
                </a:solidFill>
              </a:rPr>
              <a:t> energetico </a:t>
            </a:r>
            <a:r>
              <a:rPr lang="it-IT" sz="1600" dirty="0" smtClean="0">
                <a:solidFill>
                  <a:srgbClr val="002060"/>
                </a:solidFill>
              </a:rPr>
              <a:t>tramite ESCO </a:t>
            </a:r>
            <a:r>
              <a:rPr lang="it-IT" sz="1600" dirty="0">
                <a:solidFill>
                  <a:srgbClr val="002060"/>
                </a:solidFill>
              </a:rPr>
              <a:t>e accesso al conto termico (incentivi a fondo perduto in conto capitale</a:t>
            </a:r>
            <a:r>
              <a:rPr lang="it-IT" sz="1600" dirty="0" smtClean="0">
                <a:solidFill>
                  <a:srgbClr val="002060"/>
                </a:solidFill>
              </a:rPr>
              <a:t>). Disposizioni </a:t>
            </a:r>
            <a:r>
              <a:rPr lang="it-IT" sz="1600" dirty="0">
                <a:solidFill>
                  <a:srgbClr val="002060"/>
                </a:solidFill>
              </a:rPr>
              <a:t>per </a:t>
            </a:r>
            <a:r>
              <a:rPr lang="it-IT" sz="1600" dirty="0" smtClean="0">
                <a:solidFill>
                  <a:srgbClr val="002060"/>
                </a:solidFill>
              </a:rPr>
              <a:t>impianti </a:t>
            </a:r>
            <a:r>
              <a:rPr lang="it-IT" sz="1600" dirty="0">
                <a:solidFill>
                  <a:srgbClr val="002060"/>
                </a:solidFill>
              </a:rPr>
              <a:t>pubblici di illuminazione </a:t>
            </a:r>
            <a:r>
              <a:rPr lang="it-IT" sz="1600" dirty="0" smtClean="0">
                <a:solidFill>
                  <a:srgbClr val="002060"/>
                </a:solidFill>
              </a:rPr>
              <a:t>esterna. Bandi </a:t>
            </a:r>
            <a:r>
              <a:rPr lang="it-IT" sz="1600" dirty="0">
                <a:solidFill>
                  <a:srgbClr val="002060"/>
                </a:solidFill>
              </a:rPr>
              <a:t>per </a:t>
            </a:r>
            <a:r>
              <a:rPr lang="it-IT" sz="1600" dirty="0" smtClean="0">
                <a:solidFill>
                  <a:srgbClr val="002060"/>
                </a:solidFill>
              </a:rPr>
              <a:t>nomina </a:t>
            </a:r>
            <a:r>
              <a:rPr lang="it-IT" sz="1600" dirty="0">
                <a:solidFill>
                  <a:srgbClr val="002060"/>
                </a:solidFill>
              </a:rPr>
              <a:t>di </a:t>
            </a:r>
            <a:r>
              <a:rPr lang="it-IT" sz="1600" dirty="0" smtClean="0">
                <a:solidFill>
                  <a:srgbClr val="002060"/>
                </a:solidFill>
              </a:rPr>
              <a:t>staff </a:t>
            </a:r>
            <a:r>
              <a:rPr lang="it-IT" sz="1600" dirty="0">
                <a:solidFill>
                  <a:srgbClr val="002060"/>
                </a:solidFill>
              </a:rPr>
              <a:t>tecnico </a:t>
            </a:r>
            <a:r>
              <a:rPr lang="it-IT" sz="1600" dirty="0" smtClean="0">
                <a:solidFill>
                  <a:srgbClr val="002060"/>
                </a:solidFill>
              </a:rPr>
              <a:t>per realizzazione diagnosi </a:t>
            </a:r>
            <a:r>
              <a:rPr lang="it-IT" sz="1600" dirty="0">
                <a:solidFill>
                  <a:srgbClr val="002060"/>
                </a:solidFill>
              </a:rPr>
              <a:t>e certificazioni energetiche su edifici </a:t>
            </a:r>
            <a:r>
              <a:rPr lang="it-IT" sz="1600" dirty="0" smtClean="0">
                <a:solidFill>
                  <a:srgbClr val="002060"/>
                </a:solidFill>
              </a:rPr>
              <a:t>pubblici.</a:t>
            </a:r>
            <a:endParaRPr lang="it-IT" b="1" dirty="0">
              <a:solidFill>
                <a:srgbClr val="FF0000"/>
              </a:solidFill>
            </a:endParaRPr>
          </a:p>
        </p:txBody>
      </p:sp>
      <p:sp>
        <p:nvSpPr>
          <p:cNvPr id="5" name="Titolo 4"/>
          <p:cNvSpPr txBox="1">
            <a:spLocks noGrp="1"/>
          </p:cNvSpPr>
          <p:nvPr>
            <p:ph type="title"/>
          </p:nvPr>
        </p:nvSpPr>
        <p:spPr>
          <a:xfrm>
            <a:off x="1857829" y="791557"/>
            <a:ext cx="9448800" cy="830997"/>
          </a:xfrm>
          <a:prstGeom prst="rect">
            <a:avLst/>
          </a:prstGeom>
          <a:noFill/>
        </p:spPr>
        <p:txBody>
          <a:bodyPr wrap="square" rtlCol="0">
            <a:spAutoFit/>
          </a:bodyPr>
          <a:lstStyle/>
          <a:p>
            <a:pPr algn="ctr">
              <a:lnSpc>
                <a:spcPct val="100000"/>
              </a:lnSpc>
            </a:pPr>
            <a:r>
              <a:rPr lang="it-IT" sz="2400" b="1" dirty="0" smtClean="0">
                <a:solidFill>
                  <a:srgbClr val="FF0000"/>
                </a:solidFill>
              </a:rPr>
              <a:t>PNR 2017</a:t>
            </a:r>
            <a:br>
              <a:rPr lang="it-IT" sz="2400" b="1" dirty="0" smtClean="0">
                <a:solidFill>
                  <a:srgbClr val="FF0000"/>
                </a:solidFill>
              </a:rPr>
            </a:br>
            <a:r>
              <a:rPr lang="it-IT" dirty="0" smtClean="0">
                <a:solidFill>
                  <a:srgbClr val="FF0000"/>
                </a:solidFill>
              </a:rPr>
              <a:t>T5 Efficienza energetica </a:t>
            </a:r>
            <a:r>
              <a:rPr lang="it-IT" sz="2400" b="1" dirty="0" smtClean="0">
                <a:solidFill>
                  <a:srgbClr val="FF0000"/>
                </a:solidFill>
              </a:rPr>
              <a:t>- Provvedimenti 255 (1/5)</a:t>
            </a:r>
          </a:p>
        </p:txBody>
      </p:sp>
    </p:spTree>
    <p:extLst>
      <p:ext uri="{BB962C8B-B14F-4D97-AF65-F5344CB8AC3E}">
        <p14:creationId xmlns:p14="http://schemas.microsoft.com/office/powerpoint/2010/main" val="308954132"/>
      </p:ext>
    </p:extLst>
  </p:cSld>
  <p:clrMapOvr>
    <a:masterClrMapping/>
  </p:clrMapOvr>
  <p:transition spd="med" advClick="0"/>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4"/>
          <p:cNvSpPr txBox="1">
            <a:spLocks noGrp="1"/>
          </p:cNvSpPr>
          <p:nvPr>
            <p:ph type="title"/>
          </p:nvPr>
        </p:nvSpPr>
        <p:spPr>
          <a:xfrm>
            <a:off x="1719384" y="801607"/>
            <a:ext cx="9448800" cy="830997"/>
          </a:xfrm>
          <a:prstGeom prst="rect">
            <a:avLst/>
          </a:prstGeom>
          <a:noFill/>
        </p:spPr>
        <p:txBody>
          <a:bodyPr wrap="square" rtlCol="0">
            <a:spAutoFit/>
          </a:bodyPr>
          <a:lstStyle/>
          <a:p>
            <a:pPr algn="ctr">
              <a:lnSpc>
                <a:spcPct val="100000"/>
              </a:lnSpc>
            </a:pPr>
            <a:r>
              <a:rPr lang="it-IT" sz="2400" b="1" dirty="0" smtClean="0">
                <a:solidFill>
                  <a:srgbClr val="FF0000"/>
                </a:solidFill>
              </a:rPr>
              <a:t>PNR 2017</a:t>
            </a:r>
            <a:br>
              <a:rPr lang="it-IT" sz="2400" b="1" dirty="0" smtClean="0">
                <a:solidFill>
                  <a:srgbClr val="FF0000"/>
                </a:solidFill>
              </a:rPr>
            </a:br>
            <a:r>
              <a:rPr lang="it-IT" dirty="0" smtClean="0">
                <a:solidFill>
                  <a:srgbClr val="FF0000"/>
                </a:solidFill>
              </a:rPr>
              <a:t>T5 Efficienza energetica </a:t>
            </a:r>
            <a:r>
              <a:rPr lang="it-IT" sz="2400" b="1" dirty="0" smtClean="0">
                <a:solidFill>
                  <a:srgbClr val="FF0000"/>
                </a:solidFill>
              </a:rPr>
              <a:t>- Provvedimenti 255 (2/5)</a:t>
            </a:r>
          </a:p>
        </p:txBody>
      </p:sp>
      <p:sp>
        <p:nvSpPr>
          <p:cNvPr id="5" name="Rettangolo 4"/>
          <p:cNvSpPr/>
          <p:nvPr/>
        </p:nvSpPr>
        <p:spPr>
          <a:xfrm>
            <a:off x="1452544" y="1716864"/>
            <a:ext cx="9982480" cy="4955203"/>
          </a:xfrm>
          <a:prstGeom prst="rect">
            <a:avLst/>
          </a:prstGeom>
        </p:spPr>
        <p:txBody>
          <a:bodyPr wrap="square">
            <a:spAutoFit/>
          </a:bodyPr>
          <a:lstStyle/>
          <a:p>
            <a:pPr marL="285750" lvl="0" indent="-285750" algn="just">
              <a:buFont typeface="Wingdings" panose="05000000000000000000" pitchFamily="2" charset="2"/>
              <a:buChar char="ü"/>
            </a:pPr>
            <a:r>
              <a:rPr lang="it-IT" b="1" dirty="0" smtClean="0">
                <a:solidFill>
                  <a:srgbClr val="FF0000"/>
                </a:solidFill>
              </a:rPr>
              <a:t>Riduzione </a:t>
            </a:r>
            <a:r>
              <a:rPr lang="it-IT" b="1" dirty="0">
                <a:solidFill>
                  <a:srgbClr val="FF0000"/>
                </a:solidFill>
              </a:rPr>
              <a:t>di consumi energetici e di emissioni nelle imprese e integrazione di fonti rinnovabili (R.A 4.2</a:t>
            </a:r>
            <a:r>
              <a:rPr lang="it-IT" b="1" dirty="0" smtClean="0">
                <a:solidFill>
                  <a:srgbClr val="FF0000"/>
                </a:solidFill>
              </a:rPr>
              <a:t>):</a:t>
            </a:r>
            <a:r>
              <a:rPr lang="it-IT" sz="1600" dirty="0" smtClean="0">
                <a:solidFill>
                  <a:srgbClr val="002060"/>
                </a:solidFill>
              </a:rPr>
              <a:t> finanziamenti </a:t>
            </a:r>
            <a:r>
              <a:rPr lang="it-IT" sz="1600" dirty="0">
                <a:solidFill>
                  <a:srgbClr val="002060"/>
                </a:solidFill>
              </a:rPr>
              <a:t>diretti alle </a:t>
            </a:r>
            <a:r>
              <a:rPr lang="it-IT" sz="1600" dirty="0" smtClean="0">
                <a:solidFill>
                  <a:srgbClr val="002060"/>
                </a:solidFill>
              </a:rPr>
              <a:t>PMI </a:t>
            </a:r>
            <a:r>
              <a:rPr lang="it-IT" sz="1600" dirty="0">
                <a:solidFill>
                  <a:srgbClr val="002060"/>
                </a:solidFill>
              </a:rPr>
              <a:t>per interventi di riduzione dei consumi energetici, promozione ed ottimizzazione energetica e tutela del clima e dei processi produttivi e del miglioramento impianti, macchine e attrezzature </a:t>
            </a:r>
            <a:r>
              <a:rPr lang="it-IT" sz="1600" dirty="0" smtClean="0">
                <a:solidFill>
                  <a:srgbClr val="002060"/>
                </a:solidFill>
              </a:rPr>
              <a:t>industriali; </a:t>
            </a:r>
            <a:r>
              <a:rPr lang="it-IT" sz="1600" dirty="0" err="1" smtClean="0">
                <a:solidFill>
                  <a:srgbClr val="002060"/>
                </a:solidFill>
              </a:rPr>
              <a:t>efficientamento</a:t>
            </a:r>
            <a:r>
              <a:rPr lang="it-IT" sz="1600" dirty="0" smtClean="0">
                <a:solidFill>
                  <a:srgbClr val="002060"/>
                </a:solidFill>
              </a:rPr>
              <a:t> </a:t>
            </a:r>
            <a:r>
              <a:rPr lang="it-IT" sz="1600" dirty="0">
                <a:solidFill>
                  <a:srgbClr val="002060"/>
                </a:solidFill>
              </a:rPr>
              <a:t>degli immobili delle imprese colpite da calamità </a:t>
            </a:r>
            <a:r>
              <a:rPr lang="it-IT" sz="1600" dirty="0" smtClean="0">
                <a:solidFill>
                  <a:srgbClr val="002060"/>
                </a:solidFill>
              </a:rPr>
              <a:t>naturali; interventi </a:t>
            </a:r>
            <a:r>
              <a:rPr lang="it-IT" sz="1600" dirty="0">
                <a:solidFill>
                  <a:srgbClr val="002060"/>
                </a:solidFill>
              </a:rPr>
              <a:t>per realizzazione diagnosi energetiche delle PMI o adozione di sistemi di gestione dell’energia conformi alle norme ISO </a:t>
            </a:r>
            <a:r>
              <a:rPr lang="it-IT" sz="1600" dirty="0" smtClean="0">
                <a:solidFill>
                  <a:srgbClr val="002060"/>
                </a:solidFill>
              </a:rPr>
              <a:t>50001; investimenti </a:t>
            </a:r>
            <a:r>
              <a:rPr lang="it-IT" sz="1600" dirty="0">
                <a:solidFill>
                  <a:srgbClr val="002060"/>
                </a:solidFill>
              </a:rPr>
              <a:t>nel settore delle aziende agricole, finalizzati alla riduzione dei consumi energetici </a:t>
            </a:r>
            <a:r>
              <a:rPr lang="it-IT" sz="1600" dirty="0" smtClean="0">
                <a:solidFill>
                  <a:srgbClr val="002060"/>
                </a:solidFill>
              </a:rPr>
              <a:t>e </a:t>
            </a:r>
            <a:r>
              <a:rPr lang="it-IT" sz="1600" dirty="0">
                <a:solidFill>
                  <a:srgbClr val="002060"/>
                </a:solidFill>
              </a:rPr>
              <a:t>concessi contributi per realizzare impianti energetici a biomassa legnosa per imprese di utilizzazione </a:t>
            </a:r>
            <a:r>
              <a:rPr lang="it-IT" sz="1600" dirty="0" smtClean="0">
                <a:solidFill>
                  <a:srgbClr val="002060"/>
                </a:solidFill>
              </a:rPr>
              <a:t>boschiva. </a:t>
            </a:r>
            <a:endParaRPr lang="it-IT" sz="1600" dirty="0">
              <a:solidFill>
                <a:srgbClr val="002060"/>
              </a:solidFill>
            </a:endParaRPr>
          </a:p>
          <a:p>
            <a:pPr marL="285750" lvl="0" indent="-285750" algn="just">
              <a:buFont typeface="Wingdings" panose="05000000000000000000" pitchFamily="2" charset="2"/>
              <a:buChar char="ü"/>
            </a:pPr>
            <a:r>
              <a:rPr lang="it-IT" b="1" dirty="0" smtClean="0">
                <a:solidFill>
                  <a:srgbClr val="FF0000"/>
                </a:solidFill>
              </a:rPr>
              <a:t>Incremento </a:t>
            </a:r>
            <a:r>
              <a:rPr lang="it-IT" b="1" dirty="0">
                <a:solidFill>
                  <a:srgbClr val="FF0000"/>
                </a:solidFill>
              </a:rPr>
              <a:t>della quota di fabbisogno energetico coperto da generazione distributiva (RA </a:t>
            </a:r>
            <a:r>
              <a:rPr lang="it-IT" b="1" dirty="0" smtClean="0">
                <a:solidFill>
                  <a:srgbClr val="FF0000"/>
                </a:solidFill>
              </a:rPr>
              <a:t>4.3): </a:t>
            </a:r>
            <a:r>
              <a:rPr lang="it-IT" sz="1600" dirty="0" smtClean="0">
                <a:solidFill>
                  <a:srgbClr val="002060"/>
                </a:solidFill>
              </a:rPr>
              <a:t>sviluppati </a:t>
            </a:r>
            <a:r>
              <a:rPr lang="it-IT" sz="1600" dirty="0">
                <a:solidFill>
                  <a:srgbClr val="002060"/>
                </a:solidFill>
              </a:rPr>
              <a:t>e realizzati sistemi di distribuzione intelligente </a:t>
            </a:r>
            <a:r>
              <a:rPr lang="it-IT" sz="1600" dirty="0" smtClean="0">
                <a:solidFill>
                  <a:srgbClr val="002060"/>
                </a:solidFill>
              </a:rPr>
              <a:t>con interventi </a:t>
            </a:r>
            <a:r>
              <a:rPr lang="it-IT" sz="1600" dirty="0">
                <a:solidFill>
                  <a:srgbClr val="002060"/>
                </a:solidFill>
              </a:rPr>
              <a:t>per </a:t>
            </a:r>
            <a:r>
              <a:rPr lang="it-IT" sz="1600" dirty="0" smtClean="0">
                <a:solidFill>
                  <a:srgbClr val="002060"/>
                </a:solidFill>
              </a:rPr>
              <a:t>costruzione </a:t>
            </a:r>
            <a:r>
              <a:rPr lang="it-IT" sz="1600" dirty="0">
                <a:solidFill>
                  <a:srgbClr val="002060"/>
                </a:solidFill>
              </a:rPr>
              <a:t>ed esercizio delle linee e per </a:t>
            </a:r>
            <a:r>
              <a:rPr lang="it-IT" sz="1600" dirty="0" smtClean="0">
                <a:solidFill>
                  <a:srgbClr val="002060"/>
                </a:solidFill>
              </a:rPr>
              <a:t>impianti </a:t>
            </a:r>
            <a:r>
              <a:rPr lang="it-IT" sz="1600" dirty="0">
                <a:solidFill>
                  <a:srgbClr val="002060"/>
                </a:solidFill>
              </a:rPr>
              <a:t>per </a:t>
            </a:r>
            <a:r>
              <a:rPr lang="it-IT" sz="1600" dirty="0" smtClean="0">
                <a:solidFill>
                  <a:srgbClr val="002060"/>
                </a:solidFill>
              </a:rPr>
              <a:t>trasporto</a:t>
            </a:r>
            <a:r>
              <a:rPr lang="it-IT" sz="1600" dirty="0">
                <a:solidFill>
                  <a:srgbClr val="002060"/>
                </a:solidFill>
              </a:rPr>
              <a:t>, </a:t>
            </a:r>
            <a:r>
              <a:rPr lang="it-IT" sz="1600" dirty="0" smtClean="0">
                <a:solidFill>
                  <a:srgbClr val="002060"/>
                </a:solidFill>
              </a:rPr>
              <a:t>trasformazione </a:t>
            </a:r>
            <a:r>
              <a:rPr lang="it-IT" sz="1600" dirty="0">
                <a:solidFill>
                  <a:srgbClr val="002060"/>
                </a:solidFill>
              </a:rPr>
              <a:t>e </a:t>
            </a:r>
            <a:r>
              <a:rPr lang="it-IT" sz="1600" dirty="0" smtClean="0">
                <a:solidFill>
                  <a:srgbClr val="002060"/>
                </a:solidFill>
              </a:rPr>
              <a:t>distribuzione </a:t>
            </a:r>
            <a:r>
              <a:rPr lang="it-IT" sz="1600" dirty="0">
                <a:solidFill>
                  <a:srgbClr val="002060"/>
                </a:solidFill>
              </a:rPr>
              <a:t>di energia elettrica</a:t>
            </a:r>
            <a:r>
              <a:rPr lang="it-IT" sz="1600" dirty="0" smtClean="0">
                <a:solidFill>
                  <a:srgbClr val="002060"/>
                </a:solidFill>
              </a:rPr>
              <a:t>, per assicurare tutela </a:t>
            </a:r>
            <a:r>
              <a:rPr lang="it-IT" sz="1600" dirty="0">
                <a:solidFill>
                  <a:srgbClr val="002060"/>
                </a:solidFill>
              </a:rPr>
              <a:t>della salute, dell'ambiente e del paesaggio attraverso la promozione dell'innovazione </a:t>
            </a:r>
            <a:r>
              <a:rPr lang="it-IT" sz="1600" dirty="0" smtClean="0">
                <a:solidFill>
                  <a:srgbClr val="002060"/>
                </a:solidFill>
              </a:rPr>
              <a:t>tecnologica; </a:t>
            </a:r>
            <a:r>
              <a:rPr lang="it-IT" sz="1600" dirty="0">
                <a:solidFill>
                  <a:srgbClr val="002060"/>
                </a:solidFill>
              </a:rPr>
              <a:t>interventi per </a:t>
            </a:r>
            <a:r>
              <a:rPr lang="it-IT" sz="1600" dirty="0" smtClean="0">
                <a:solidFill>
                  <a:srgbClr val="002060"/>
                </a:solidFill>
              </a:rPr>
              <a:t>installazione </a:t>
            </a:r>
            <a:r>
              <a:rPr lang="it-IT" sz="1600" dirty="0">
                <a:solidFill>
                  <a:srgbClr val="002060"/>
                </a:solidFill>
              </a:rPr>
              <a:t>di sistemi intelligenti di telecontrollo, regolazione, gestione, monitoraggio e ottimizzazione dei consumi energetici e delle emissioni </a:t>
            </a:r>
            <a:r>
              <a:rPr lang="it-IT" sz="1600" dirty="0" smtClean="0">
                <a:solidFill>
                  <a:srgbClr val="002060"/>
                </a:solidFill>
              </a:rPr>
              <a:t>inquinanti; </a:t>
            </a:r>
            <a:r>
              <a:rPr lang="it-IT" sz="1600" dirty="0">
                <a:solidFill>
                  <a:srgbClr val="002060"/>
                </a:solidFill>
              </a:rPr>
              <a:t>stipula </a:t>
            </a:r>
            <a:r>
              <a:rPr lang="it-IT" sz="1600" dirty="0" smtClean="0">
                <a:solidFill>
                  <a:srgbClr val="002060"/>
                </a:solidFill>
              </a:rPr>
              <a:t>Protocolli </a:t>
            </a:r>
            <a:r>
              <a:rPr lang="it-IT" sz="1600" dirty="0">
                <a:solidFill>
                  <a:srgbClr val="002060"/>
                </a:solidFill>
              </a:rPr>
              <a:t>di intesa con Terna </a:t>
            </a:r>
            <a:r>
              <a:rPr lang="it-IT" sz="1600" dirty="0" err="1">
                <a:solidFill>
                  <a:srgbClr val="002060"/>
                </a:solidFill>
              </a:rPr>
              <a:t>S.p.A</a:t>
            </a:r>
            <a:r>
              <a:rPr lang="it-IT" sz="1600" dirty="0">
                <a:solidFill>
                  <a:srgbClr val="002060"/>
                </a:solidFill>
              </a:rPr>
              <a:t> per </a:t>
            </a:r>
            <a:r>
              <a:rPr lang="it-IT" sz="1600" dirty="0" smtClean="0">
                <a:solidFill>
                  <a:srgbClr val="002060"/>
                </a:solidFill>
              </a:rPr>
              <a:t>sviluppo </a:t>
            </a:r>
            <a:r>
              <a:rPr lang="it-IT" sz="1600" dirty="0">
                <a:solidFill>
                  <a:srgbClr val="002060"/>
                </a:solidFill>
              </a:rPr>
              <a:t>e razionalizzazione </a:t>
            </a:r>
            <a:r>
              <a:rPr lang="it-IT" sz="1600" dirty="0" smtClean="0">
                <a:solidFill>
                  <a:srgbClr val="002060"/>
                </a:solidFill>
              </a:rPr>
              <a:t>rete </a:t>
            </a:r>
            <a:r>
              <a:rPr lang="it-IT" sz="1600" dirty="0">
                <a:solidFill>
                  <a:srgbClr val="002060"/>
                </a:solidFill>
              </a:rPr>
              <a:t>elettrica di trasmissione </a:t>
            </a:r>
            <a:r>
              <a:rPr lang="it-IT" sz="1600" dirty="0" smtClean="0">
                <a:solidFill>
                  <a:srgbClr val="002060"/>
                </a:solidFill>
              </a:rPr>
              <a:t>nazionale.</a:t>
            </a:r>
          </a:p>
          <a:p>
            <a:pPr marL="285750" lvl="0" indent="-285750" algn="just">
              <a:buFont typeface="Wingdings" panose="05000000000000000000" pitchFamily="2" charset="2"/>
              <a:buChar char="ü"/>
            </a:pPr>
            <a:r>
              <a:rPr lang="it-IT" b="1" dirty="0" smtClean="0">
                <a:solidFill>
                  <a:srgbClr val="FF0000"/>
                </a:solidFill>
              </a:rPr>
              <a:t>Incremento quota </a:t>
            </a:r>
            <a:r>
              <a:rPr lang="it-IT" b="1" dirty="0">
                <a:solidFill>
                  <a:srgbClr val="FF0000"/>
                </a:solidFill>
              </a:rPr>
              <a:t>di fabbisogno energetico coperto da cogenerazione e </a:t>
            </a:r>
            <a:r>
              <a:rPr lang="it-IT" b="1" dirty="0" err="1">
                <a:solidFill>
                  <a:srgbClr val="FF0000"/>
                </a:solidFill>
              </a:rPr>
              <a:t>trigenerazione</a:t>
            </a:r>
            <a:r>
              <a:rPr lang="it-IT" b="1" dirty="0">
                <a:solidFill>
                  <a:srgbClr val="FF0000"/>
                </a:solidFill>
              </a:rPr>
              <a:t> di energia (RA 4.4</a:t>
            </a:r>
            <a:r>
              <a:rPr lang="it-IT" sz="1600" b="1" dirty="0" smtClean="0">
                <a:solidFill>
                  <a:srgbClr val="FF0000"/>
                </a:solidFill>
              </a:rPr>
              <a:t>):</a:t>
            </a:r>
            <a:r>
              <a:rPr lang="it-IT" sz="1600" dirty="0">
                <a:solidFill>
                  <a:srgbClr val="002060"/>
                </a:solidFill>
              </a:rPr>
              <a:t> </a:t>
            </a:r>
            <a:r>
              <a:rPr lang="it-IT" sz="1600" dirty="0" smtClean="0">
                <a:solidFill>
                  <a:srgbClr val="002060"/>
                </a:solidFill>
              </a:rPr>
              <a:t>interventi su </a:t>
            </a:r>
            <a:r>
              <a:rPr lang="it-IT" sz="1600" dirty="0">
                <a:solidFill>
                  <a:srgbClr val="002060"/>
                </a:solidFill>
              </a:rPr>
              <a:t>reti di distribuzione del </a:t>
            </a:r>
            <a:r>
              <a:rPr lang="it-IT" sz="1600" dirty="0" smtClean="0">
                <a:solidFill>
                  <a:srgbClr val="002060"/>
                </a:solidFill>
              </a:rPr>
              <a:t>calore da </a:t>
            </a:r>
            <a:r>
              <a:rPr lang="it-IT" sz="1600" dirty="0">
                <a:solidFill>
                  <a:srgbClr val="002060"/>
                </a:solidFill>
              </a:rPr>
              <a:t>cogenerazione </a:t>
            </a:r>
            <a:r>
              <a:rPr lang="it-IT" sz="1600" dirty="0" smtClean="0">
                <a:solidFill>
                  <a:srgbClr val="002060"/>
                </a:solidFill>
              </a:rPr>
              <a:t>per </a:t>
            </a:r>
            <a:r>
              <a:rPr lang="it-IT" sz="1600" dirty="0">
                <a:solidFill>
                  <a:srgbClr val="002060"/>
                </a:solidFill>
              </a:rPr>
              <a:t>teleriscaldamento e </a:t>
            </a:r>
            <a:r>
              <a:rPr lang="it-IT" sz="1600" dirty="0" err="1" smtClean="0">
                <a:solidFill>
                  <a:srgbClr val="002060"/>
                </a:solidFill>
              </a:rPr>
              <a:t>teleraffrescamento</a:t>
            </a:r>
            <a:r>
              <a:rPr lang="it-IT" sz="1600" dirty="0" smtClean="0">
                <a:solidFill>
                  <a:srgbClr val="002060"/>
                </a:solidFill>
              </a:rPr>
              <a:t> per impianti </a:t>
            </a:r>
            <a:r>
              <a:rPr lang="it-IT" sz="1600" dirty="0">
                <a:solidFill>
                  <a:srgbClr val="002060"/>
                </a:solidFill>
              </a:rPr>
              <a:t>esistenti</a:t>
            </a:r>
            <a:r>
              <a:rPr lang="it-IT" sz="1600" dirty="0" smtClean="0">
                <a:solidFill>
                  <a:srgbClr val="002060"/>
                </a:solidFill>
              </a:rPr>
              <a:t>. Misure di efficienza </a:t>
            </a:r>
            <a:r>
              <a:rPr lang="it-IT" sz="1600" dirty="0">
                <a:solidFill>
                  <a:srgbClr val="002060"/>
                </a:solidFill>
              </a:rPr>
              <a:t>energetica dovuta </a:t>
            </a:r>
            <a:r>
              <a:rPr lang="it-IT" sz="1600" dirty="0" smtClean="0">
                <a:solidFill>
                  <a:srgbClr val="002060"/>
                </a:solidFill>
              </a:rPr>
              <a:t>una </a:t>
            </a:r>
            <a:r>
              <a:rPr lang="it-IT" sz="1600" dirty="0">
                <a:solidFill>
                  <a:srgbClr val="002060"/>
                </a:solidFill>
              </a:rPr>
              <a:t>gestione sostenibile delle risorse </a:t>
            </a:r>
            <a:r>
              <a:rPr lang="it-IT" sz="1600" dirty="0" smtClean="0">
                <a:solidFill>
                  <a:srgbClr val="002060"/>
                </a:solidFill>
              </a:rPr>
              <a:t>naturali.</a:t>
            </a:r>
            <a:endParaRPr lang="it-IT" sz="1600" dirty="0">
              <a:solidFill>
                <a:srgbClr val="002060"/>
              </a:solidFill>
            </a:endParaRPr>
          </a:p>
        </p:txBody>
      </p:sp>
    </p:spTree>
    <p:extLst>
      <p:ext uri="{BB962C8B-B14F-4D97-AF65-F5344CB8AC3E}">
        <p14:creationId xmlns:p14="http://schemas.microsoft.com/office/powerpoint/2010/main" val="4216295683"/>
      </p:ext>
    </p:extLst>
  </p:cSld>
  <p:clrMapOvr>
    <a:masterClrMapping/>
  </p:clrMapOvr>
  <p:transition spd="med" advClick="0"/>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smtClean="0">
                <a:solidFill>
                  <a:srgbClr val="FF0000"/>
                </a:solidFill>
              </a:rPr>
              <a:t>Tecnostruttura delle Regioni per il </a:t>
            </a:r>
            <a:r>
              <a:rPr lang="it-IT" dirty="0" err="1" smtClean="0">
                <a:solidFill>
                  <a:srgbClr val="FF0000"/>
                </a:solidFill>
              </a:rPr>
              <a:t>Fse</a:t>
            </a:r>
            <a:endParaRPr lang="it-IT" dirty="0">
              <a:solidFill>
                <a:srgbClr val="FF0000"/>
              </a:solidFill>
            </a:endParaRPr>
          </a:p>
        </p:txBody>
      </p:sp>
      <p:sp>
        <p:nvSpPr>
          <p:cNvPr id="3" name="Segnaposto contenuto 2"/>
          <p:cNvSpPr>
            <a:spLocks noGrp="1"/>
          </p:cNvSpPr>
          <p:nvPr>
            <p:ph idx="1"/>
          </p:nvPr>
        </p:nvSpPr>
        <p:spPr>
          <a:xfrm>
            <a:off x="1487156" y="1524000"/>
            <a:ext cx="9998110" cy="5334000"/>
          </a:xfrm>
        </p:spPr>
        <p:txBody>
          <a:bodyPr/>
          <a:lstStyle/>
          <a:p>
            <a:pPr algn="just"/>
            <a:r>
              <a:rPr lang="it-IT" sz="1800" dirty="0"/>
              <a:t>Tecnostruttura delle Regioni per il FSE è una struttura di assistenza tecnica </a:t>
            </a:r>
            <a:r>
              <a:rPr lang="it-IT" sz="1800" dirty="0" smtClean="0"/>
              <a:t>alle </a:t>
            </a:r>
            <a:r>
              <a:rPr lang="it-IT" sz="1800" b="1" dirty="0" smtClean="0"/>
              <a:t>Regioni e Province autonome </a:t>
            </a:r>
            <a:r>
              <a:rPr lang="it-IT" sz="1800" dirty="0" smtClean="0"/>
              <a:t>e alla loro </a:t>
            </a:r>
            <a:r>
              <a:rPr lang="it-IT" sz="1800" b="1" dirty="0" smtClean="0"/>
              <a:t>Conferenza</a:t>
            </a:r>
            <a:r>
              <a:rPr lang="it-IT" sz="1800" dirty="0" smtClean="0"/>
              <a:t>;</a:t>
            </a:r>
          </a:p>
          <a:p>
            <a:pPr marL="0" indent="0" algn="just">
              <a:buNone/>
            </a:pPr>
            <a:endParaRPr lang="it-IT" sz="900" dirty="0" smtClean="0"/>
          </a:p>
          <a:p>
            <a:pPr algn="just"/>
            <a:r>
              <a:rPr lang="it-IT" sz="1800" dirty="0" smtClean="0"/>
              <a:t>Supporta principalmente la </a:t>
            </a:r>
            <a:r>
              <a:rPr lang="it-IT" sz="1800" i="1" dirty="0"/>
              <a:t>IX Commissione </a:t>
            </a:r>
            <a:r>
              <a:rPr lang="it-IT" sz="1800" i="1" dirty="0" smtClean="0"/>
              <a:t>Istruzione, </a:t>
            </a:r>
            <a:r>
              <a:rPr lang="it-IT" sz="1800" i="1" dirty="0"/>
              <a:t>Lavoro Innovazione e </a:t>
            </a:r>
            <a:r>
              <a:rPr lang="it-IT" sz="1800" i="1" dirty="0" smtClean="0"/>
              <a:t>Ricerca </a:t>
            </a:r>
            <a:r>
              <a:rPr lang="it-IT" sz="1800" dirty="0" smtClean="0"/>
              <a:t>della Conferenza </a:t>
            </a:r>
            <a:r>
              <a:rPr lang="it-IT" sz="1800" dirty="0"/>
              <a:t>delle Regioni </a:t>
            </a:r>
            <a:r>
              <a:rPr lang="it-IT" sz="1800" dirty="0" smtClean="0"/>
              <a:t>e delle Province autonome (</a:t>
            </a:r>
            <a:r>
              <a:rPr lang="it-IT" sz="1800" dirty="0" err="1" smtClean="0"/>
              <a:t>CdR</a:t>
            </a:r>
            <a:r>
              <a:rPr lang="it-IT" sz="1800" dirty="0" smtClean="0"/>
              <a:t>) sui </a:t>
            </a:r>
            <a:r>
              <a:rPr lang="it-IT" sz="1800" dirty="0"/>
              <a:t>temi ad essa afferenti finanziati col F</a:t>
            </a:r>
            <a:r>
              <a:rPr lang="it-IT" sz="1800" dirty="0" smtClean="0"/>
              <a:t>ondo </a:t>
            </a:r>
            <a:r>
              <a:rPr lang="it-IT" sz="1800" dirty="0"/>
              <a:t>sociale europeo (FSE</a:t>
            </a:r>
            <a:r>
              <a:rPr lang="it-IT" sz="1800" dirty="0" smtClean="0"/>
              <a:t>);</a:t>
            </a:r>
          </a:p>
          <a:p>
            <a:pPr algn="just"/>
            <a:endParaRPr lang="it-IT" sz="900" dirty="0" smtClean="0"/>
          </a:p>
          <a:p>
            <a:pPr algn="just"/>
            <a:r>
              <a:rPr lang="it-IT" sz="1800" dirty="0" smtClean="0"/>
              <a:t>Lavora in </a:t>
            </a:r>
            <a:r>
              <a:rPr lang="it-IT" sz="1800" dirty="0"/>
              <a:t>sinergia col Centro interregionale </a:t>
            </a:r>
            <a:r>
              <a:rPr lang="it-IT" sz="1800" dirty="0" smtClean="0"/>
              <a:t>di Studi e documentazione (CINSEDO) della </a:t>
            </a:r>
            <a:r>
              <a:rPr lang="it-IT" sz="1800" dirty="0"/>
              <a:t>Segreteria generale </a:t>
            </a:r>
            <a:r>
              <a:rPr lang="it-IT" sz="1800" dirty="0" smtClean="0"/>
              <a:t>della </a:t>
            </a:r>
            <a:r>
              <a:rPr lang="it-IT" sz="1800" dirty="0" err="1" smtClean="0"/>
              <a:t>CdR</a:t>
            </a:r>
            <a:r>
              <a:rPr lang="it-IT" sz="1800" dirty="0" smtClean="0"/>
              <a:t> e </a:t>
            </a:r>
            <a:r>
              <a:rPr lang="it-IT" sz="1800" dirty="0" smtClean="0"/>
              <a:t>quindi </a:t>
            </a:r>
            <a:r>
              <a:rPr lang="it-IT" sz="1800" dirty="0"/>
              <a:t>in generale anche </a:t>
            </a:r>
            <a:r>
              <a:rPr lang="it-IT" sz="1800" dirty="0" smtClean="0"/>
              <a:t>rispetto </a:t>
            </a:r>
            <a:r>
              <a:rPr lang="it-IT" sz="1800" dirty="0"/>
              <a:t>a temi strategici trasversali in sinergia tra varie </a:t>
            </a:r>
            <a:r>
              <a:rPr lang="it-IT" sz="1800" dirty="0" smtClean="0"/>
              <a:t>Commissioni (come su temi afferenti alla </a:t>
            </a:r>
            <a:r>
              <a:rPr lang="it-IT" sz="1800" i="1" dirty="0"/>
              <a:t>Commissione Ambiente ed </a:t>
            </a:r>
            <a:r>
              <a:rPr lang="it-IT" sz="1800" i="1" dirty="0" smtClean="0"/>
              <a:t>Energia </a:t>
            </a:r>
            <a:r>
              <a:rPr lang="it-IT" sz="1800" dirty="0"/>
              <a:t>della </a:t>
            </a:r>
            <a:r>
              <a:rPr lang="it-IT" sz="1800" dirty="0" err="1" smtClean="0"/>
              <a:t>CdR</a:t>
            </a:r>
            <a:r>
              <a:rPr lang="it-IT" sz="1800" dirty="0" smtClean="0"/>
              <a:t> sulla </a:t>
            </a:r>
            <a:r>
              <a:rPr lang="it-IT" sz="1800" b="1" dirty="0"/>
              <a:t>conservazione del </a:t>
            </a:r>
            <a:r>
              <a:rPr lang="it-IT" sz="1800" b="1" dirty="0" smtClean="0"/>
              <a:t>clima</a:t>
            </a:r>
            <a:r>
              <a:rPr lang="it-IT" sz="1800" dirty="0" smtClean="0"/>
              <a:t>, nonché la </a:t>
            </a:r>
            <a:r>
              <a:rPr lang="it-IT" sz="1800" i="1" dirty="0" smtClean="0"/>
              <a:t>Commissione Infrastrutture e Governo del territorio </a:t>
            </a:r>
            <a:r>
              <a:rPr lang="it-IT" sz="1800" dirty="0" smtClean="0"/>
              <a:t>sui temi della </a:t>
            </a:r>
            <a:r>
              <a:rPr lang="it-IT" sz="1800" b="1" dirty="0" smtClean="0"/>
              <a:t>mobilità e tutela </a:t>
            </a:r>
            <a:r>
              <a:rPr lang="it-IT" sz="1800" b="1" dirty="0"/>
              <a:t>paesaggistica</a:t>
            </a:r>
            <a:r>
              <a:rPr lang="it-IT" sz="1800" dirty="0"/>
              <a:t>, e </a:t>
            </a:r>
            <a:r>
              <a:rPr lang="it-IT" sz="1800" i="1" dirty="0" smtClean="0"/>
              <a:t>Commissione Politiche agricole </a:t>
            </a:r>
            <a:r>
              <a:rPr lang="it-IT" sz="1800" b="1" dirty="0" smtClean="0"/>
              <a:t>in </a:t>
            </a:r>
            <a:r>
              <a:rPr lang="it-IT" sz="1800" b="1" dirty="0"/>
              <a:t>generale sullo sviluppo </a:t>
            </a:r>
            <a:r>
              <a:rPr lang="it-IT" sz="1800" b="1" dirty="0" smtClean="0"/>
              <a:t>sostenibile</a:t>
            </a:r>
            <a:r>
              <a:rPr lang="it-IT" sz="1800" dirty="0" smtClean="0"/>
              <a:t>, </a:t>
            </a:r>
            <a:r>
              <a:rPr lang="it-IT" sz="1800" b="1" dirty="0" err="1" smtClean="0"/>
              <a:t>smart</a:t>
            </a:r>
            <a:r>
              <a:rPr lang="it-IT" sz="1800" b="1" dirty="0" smtClean="0"/>
              <a:t> </a:t>
            </a:r>
            <a:r>
              <a:rPr lang="it-IT" sz="1800" b="1" dirty="0" err="1" smtClean="0"/>
              <a:t>cities</a:t>
            </a:r>
            <a:r>
              <a:rPr lang="it-IT" sz="1800" b="1" dirty="0" smtClean="0"/>
              <a:t> </a:t>
            </a:r>
            <a:r>
              <a:rPr lang="it-IT" sz="1800" dirty="0" err="1" smtClean="0"/>
              <a:t>ecc</a:t>
            </a:r>
            <a:r>
              <a:rPr lang="it-IT" sz="1800" dirty="0" smtClean="0"/>
              <a:t>);</a:t>
            </a:r>
          </a:p>
          <a:p>
            <a:pPr algn="just"/>
            <a:endParaRPr lang="it-IT" sz="900" dirty="0"/>
          </a:p>
          <a:p>
            <a:pPr algn="just"/>
            <a:r>
              <a:rPr lang="it-IT" sz="1800" dirty="0" smtClean="0"/>
              <a:t>Tecnostruttura compone </a:t>
            </a:r>
            <a:r>
              <a:rPr lang="it-IT" sz="1800" dirty="0"/>
              <a:t>ogni anno </a:t>
            </a:r>
            <a:r>
              <a:rPr lang="it-IT" sz="1800" dirty="0" smtClean="0"/>
              <a:t>col </a:t>
            </a:r>
            <a:r>
              <a:rPr lang="it-IT" sz="1800" dirty="0"/>
              <a:t>Cinsedo per la </a:t>
            </a:r>
            <a:r>
              <a:rPr lang="it-IT" sz="1800" i="1" dirty="0"/>
              <a:t>Commissione III Affari europei e internazionali </a:t>
            </a:r>
            <a:r>
              <a:rPr lang="it-IT" sz="1800" dirty="0" smtClean="0"/>
              <a:t>il </a:t>
            </a:r>
            <a:r>
              <a:rPr lang="it-IT" sz="1800" b="1" dirty="0" smtClean="0"/>
              <a:t>Contributo delle Regioni e delle Province autonome al Programma </a:t>
            </a:r>
            <a:r>
              <a:rPr lang="it-IT" sz="1800" b="1" dirty="0"/>
              <a:t>Nazionale di </a:t>
            </a:r>
            <a:r>
              <a:rPr lang="it-IT" sz="1800" b="1" dirty="0" smtClean="0"/>
              <a:t>Riforma</a:t>
            </a:r>
            <a:r>
              <a:rPr lang="it-IT" sz="1800" dirty="0" smtClean="0"/>
              <a:t>, nell’ambito del progetto </a:t>
            </a:r>
            <a:r>
              <a:rPr lang="it-IT" sz="1800" b="1" dirty="0" err="1" smtClean="0"/>
              <a:t>Re.Te</a:t>
            </a:r>
            <a:r>
              <a:rPr lang="it-IT" sz="1800" b="1" dirty="0" smtClean="0"/>
              <a:t> PNR </a:t>
            </a:r>
            <a:r>
              <a:rPr lang="it-IT" sz="1800" dirty="0" smtClean="0"/>
              <a:t>(</a:t>
            </a:r>
            <a:r>
              <a:rPr lang="it-IT" sz="1800" b="1" dirty="0" err="1" smtClean="0"/>
              <a:t>Regional</a:t>
            </a:r>
            <a:r>
              <a:rPr lang="it-IT" sz="1800" b="1" dirty="0" smtClean="0"/>
              <a:t> Team per il PNR</a:t>
            </a:r>
            <a:r>
              <a:rPr lang="it-IT" sz="1800" dirty="0" smtClean="0"/>
              <a:t>), a supporto di un </a:t>
            </a:r>
            <a:r>
              <a:rPr lang="it-IT" sz="1800" i="1" dirty="0" smtClean="0"/>
              <a:t>network</a:t>
            </a:r>
            <a:r>
              <a:rPr lang="it-IT" sz="1800" dirty="0" smtClean="0"/>
              <a:t> di referenti delle Amministrazioni regionali che devono restituire informazioni sulle attività regionali da inviare annualmente alle Amministrazioni centrali.</a:t>
            </a:r>
            <a:endParaRPr lang="it-IT" sz="1800" dirty="0"/>
          </a:p>
          <a:p>
            <a:endParaRPr lang="it-IT" dirty="0"/>
          </a:p>
        </p:txBody>
      </p:sp>
    </p:spTree>
    <p:extLst>
      <p:ext uri="{BB962C8B-B14F-4D97-AF65-F5344CB8AC3E}">
        <p14:creationId xmlns:p14="http://schemas.microsoft.com/office/powerpoint/2010/main" val="1895426354"/>
      </p:ext>
    </p:extLst>
  </p:cSld>
  <p:clrMapOvr>
    <a:masterClrMapping/>
  </p:clrMapOvr>
  <p:transition spd="med" advClick="0"/>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1457569" y="1793380"/>
            <a:ext cx="9827287" cy="4862870"/>
          </a:xfrm>
          <a:prstGeom prst="rect">
            <a:avLst/>
          </a:prstGeom>
        </p:spPr>
        <p:txBody>
          <a:bodyPr wrap="square">
            <a:spAutoFit/>
          </a:bodyPr>
          <a:lstStyle/>
          <a:p>
            <a:pPr marL="285750" indent="-285750" algn="just">
              <a:buFont typeface="Wingdings" panose="05000000000000000000" pitchFamily="2" charset="2"/>
              <a:buChar char="ü"/>
            </a:pPr>
            <a:r>
              <a:rPr lang="it-IT" b="1" dirty="0" smtClean="0">
                <a:solidFill>
                  <a:srgbClr val="FF0000"/>
                </a:solidFill>
              </a:rPr>
              <a:t>Miglioramento </a:t>
            </a:r>
            <a:r>
              <a:rPr lang="it-IT" b="1" dirty="0">
                <a:solidFill>
                  <a:srgbClr val="FF0000"/>
                </a:solidFill>
              </a:rPr>
              <a:t>dell’efficienza energetica nel settore della pesca e nelle imprese acquicole (RA 4.8</a:t>
            </a:r>
            <a:r>
              <a:rPr lang="it-IT" b="1" dirty="0" smtClean="0">
                <a:solidFill>
                  <a:srgbClr val="FF0000"/>
                </a:solidFill>
              </a:rPr>
              <a:t>)</a:t>
            </a:r>
            <a:r>
              <a:rPr lang="it-IT" sz="1600" dirty="0" smtClean="0">
                <a:solidFill>
                  <a:srgbClr val="002060"/>
                </a:solidFill>
              </a:rPr>
              <a:t>: </a:t>
            </a:r>
            <a:r>
              <a:rPr lang="it-IT" sz="1600" dirty="0">
                <a:solidFill>
                  <a:srgbClr val="002060"/>
                </a:solidFill>
              </a:rPr>
              <a:t>pesca </a:t>
            </a:r>
            <a:r>
              <a:rPr lang="it-IT" sz="1600" dirty="0" smtClean="0">
                <a:solidFill>
                  <a:srgbClr val="002060"/>
                </a:solidFill>
              </a:rPr>
              <a:t>sostenibile </a:t>
            </a:r>
            <a:r>
              <a:rPr lang="it-IT" sz="1600" dirty="0">
                <a:solidFill>
                  <a:srgbClr val="002060"/>
                </a:solidFill>
              </a:rPr>
              <a:t>attraverso </a:t>
            </a:r>
            <a:r>
              <a:rPr lang="it-IT" sz="1600" dirty="0" smtClean="0">
                <a:solidFill>
                  <a:srgbClr val="002060"/>
                </a:solidFill>
              </a:rPr>
              <a:t>finanziamenti </a:t>
            </a:r>
            <a:r>
              <a:rPr lang="it-IT" sz="1600" dirty="0">
                <a:solidFill>
                  <a:srgbClr val="002060"/>
                </a:solidFill>
              </a:rPr>
              <a:t>per </a:t>
            </a:r>
            <a:r>
              <a:rPr lang="it-IT" sz="1600" dirty="0" smtClean="0">
                <a:solidFill>
                  <a:srgbClr val="002060"/>
                </a:solidFill>
              </a:rPr>
              <a:t>sostituzione </a:t>
            </a:r>
            <a:r>
              <a:rPr lang="it-IT" sz="1600" dirty="0">
                <a:solidFill>
                  <a:srgbClr val="002060"/>
                </a:solidFill>
              </a:rPr>
              <a:t>e </a:t>
            </a:r>
            <a:r>
              <a:rPr lang="it-IT" sz="1600" dirty="0" smtClean="0">
                <a:solidFill>
                  <a:srgbClr val="002060"/>
                </a:solidFill>
              </a:rPr>
              <a:t>ammodernamento di </a:t>
            </a:r>
            <a:r>
              <a:rPr lang="it-IT" sz="1600" dirty="0">
                <a:solidFill>
                  <a:srgbClr val="002060"/>
                </a:solidFill>
              </a:rPr>
              <a:t>motori e </a:t>
            </a:r>
            <a:r>
              <a:rPr lang="it-IT" sz="1600" dirty="0" smtClean="0">
                <a:solidFill>
                  <a:srgbClr val="002060"/>
                </a:solidFill>
              </a:rPr>
              <a:t>attrezzature </a:t>
            </a:r>
            <a:r>
              <a:rPr lang="it-IT" sz="1600" dirty="0">
                <a:solidFill>
                  <a:srgbClr val="002060"/>
                </a:solidFill>
              </a:rPr>
              <a:t>di bordo dei </a:t>
            </a:r>
            <a:r>
              <a:rPr lang="it-IT" sz="1600" dirty="0" smtClean="0">
                <a:solidFill>
                  <a:srgbClr val="002060"/>
                </a:solidFill>
              </a:rPr>
              <a:t>pescherecci, finanziamenti </a:t>
            </a:r>
            <a:r>
              <a:rPr lang="it-IT" sz="1600" dirty="0">
                <a:solidFill>
                  <a:srgbClr val="002060"/>
                </a:solidFill>
              </a:rPr>
              <a:t>volti al sostegno e </a:t>
            </a:r>
            <a:r>
              <a:rPr lang="it-IT" sz="1600" dirty="0" smtClean="0">
                <a:solidFill>
                  <a:srgbClr val="002060"/>
                </a:solidFill>
              </a:rPr>
              <a:t>mitigazione </a:t>
            </a:r>
            <a:r>
              <a:rPr lang="it-IT" sz="1600" dirty="0">
                <a:solidFill>
                  <a:srgbClr val="002060"/>
                </a:solidFill>
              </a:rPr>
              <a:t>dei cambiamenti climatici e </a:t>
            </a:r>
            <a:r>
              <a:rPr lang="it-IT" sz="1600" dirty="0" smtClean="0">
                <a:solidFill>
                  <a:srgbClr val="002060"/>
                </a:solidFill>
              </a:rPr>
              <a:t>tutela </a:t>
            </a:r>
            <a:r>
              <a:rPr lang="it-IT" sz="1600" dirty="0">
                <a:solidFill>
                  <a:srgbClr val="002060"/>
                </a:solidFill>
              </a:rPr>
              <a:t>dell’ambiente per imprese agricole e </a:t>
            </a:r>
            <a:r>
              <a:rPr lang="it-IT" sz="1600" dirty="0" smtClean="0">
                <a:solidFill>
                  <a:srgbClr val="002060"/>
                </a:solidFill>
              </a:rPr>
              <a:t>acquicole. Incentivi per introduzione </a:t>
            </a:r>
            <a:r>
              <a:rPr lang="it-IT" sz="1600" dirty="0">
                <a:solidFill>
                  <a:srgbClr val="002060"/>
                </a:solidFill>
              </a:rPr>
              <a:t>di metodi di pesca selettivi, </a:t>
            </a:r>
            <a:r>
              <a:rPr lang="it-IT" sz="1600" dirty="0" smtClean="0">
                <a:solidFill>
                  <a:srgbClr val="002060"/>
                </a:solidFill>
              </a:rPr>
              <a:t>creazione </a:t>
            </a:r>
            <a:r>
              <a:rPr lang="it-IT" sz="1600" dirty="0">
                <a:solidFill>
                  <a:srgbClr val="002060"/>
                </a:solidFill>
              </a:rPr>
              <a:t>di zone vietate alla pesca </a:t>
            </a:r>
            <a:r>
              <a:rPr lang="it-IT" sz="1600" dirty="0" smtClean="0">
                <a:solidFill>
                  <a:srgbClr val="002060"/>
                </a:solidFill>
              </a:rPr>
              <a:t>per favorire conservazione </a:t>
            </a:r>
            <a:r>
              <a:rPr lang="it-IT" sz="1600" dirty="0">
                <a:solidFill>
                  <a:srgbClr val="002060"/>
                </a:solidFill>
              </a:rPr>
              <a:t>e </a:t>
            </a:r>
            <a:r>
              <a:rPr lang="it-IT" sz="1600" dirty="0" smtClean="0">
                <a:solidFill>
                  <a:srgbClr val="002060"/>
                </a:solidFill>
              </a:rPr>
              <a:t>mantenimento </a:t>
            </a:r>
            <a:r>
              <a:rPr lang="it-IT" sz="1600" dirty="0">
                <a:solidFill>
                  <a:srgbClr val="002060"/>
                </a:solidFill>
              </a:rPr>
              <a:t>dell’equilibrio tra </a:t>
            </a:r>
            <a:r>
              <a:rPr lang="it-IT" sz="1600" dirty="0" smtClean="0">
                <a:solidFill>
                  <a:srgbClr val="002060"/>
                </a:solidFill>
              </a:rPr>
              <a:t>capacità </a:t>
            </a:r>
            <a:r>
              <a:rPr lang="it-IT" sz="1600" dirty="0">
                <a:solidFill>
                  <a:srgbClr val="002060"/>
                </a:solidFill>
              </a:rPr>
              <a:t>di pesca e </a:t>
            </a:r>
            <a:r>
              <a:rPr lang="it-IT" sz="1600" dirty="0" smtClean="0">
                <a:solidFill>
                  <a:srgbClr val="002060"/>
                </a:solidFill>
              </a:rPr>
              <a:t>possibilità </a:t>
            </a:r>
            <a:r>
              <a:rPr lang="it-IT" sz="1600" dirty="0">
                <a:solidFill>
                  <a:srgbClr val="002060"/>
                </a:solidFill>
              </a:rPr>
              <a:t>di pesca disponibili, l’insediamento e lo sviluppo della fauna e della flora </a:t>
            </a:r>
            <a:r>
              <a:rPr lang="it-IT" sz="1600" dirty="0" smtClean="0">
                <a:solidFill>
                  <a:srgbClr val="002060"/>
                </a:solidFill>
              </a:rPr>
              <a:t>marina; attuazione </a:t>
            </a:r>
            <a:r>
              <a:rPr lang="it-IT" sz="1600" dirty="0">
                <a:solidFill>
                  <a:srgbClr val="002060"/>
                </a:solidFill>
              </a:rPr>
              <a:t>di piani di gestione </a:t>
            </a:r>
            <a:r>
              <a:rPr lang="it-IT" sz="1600" dirty="0" smtClean="0">
                <a:solidFill>
                  <a:srgbClr val="002060"/>
                </a:solidFill>
              </a:rPr>
              <a:t>per favorire conservazione </a:t>
            </a:r>
            <a:r>
              <a:rPr lang="it-IT" sz="1600" dirty="0">
                <a:solidFill>
                  <a:srgbClr val="002060"/>
                </a:solidFill>
              </a:rPr>
              <a:t>delle specie, e </a:t>
            </a:r>
            <a:r>
              <a:rPr lang="it-IT" sz="1600" dirty="0" smtClean="0">
                <a:solidFill>
                  <a:srgbClr val="002060"/>
                </a:solidFill>
              </a:rPr>
              <a:t>ripristino </a:t>
            </a:r>
            <a:r>
              <a:rPr lang="it-IT" sz="1600" dirty="0">
                <a:solidFill>
                  <a:srgbClr val="002060"/>
                </a:solidFill>
              </a:rPr>
              <a:t>della </a:t>
            </a:r>
            <a:r>
              <a:rPr lang="it-IT" sz="1600" dirty="0" smtClean="0">
                <a:solidFill>
                  <a:srgbClr val="002060"/>
                </a:solidFill>
              </a:rPr>
              <a:t>biodiversità; interventi </a:t>
            </a:r>
            <a:r>
              <a:rPr lang="it-IT" sz="1600" dirty="0">
                <a:solidFill>
                  <a:srgbClr val="002060"/>
                </a:solidFill>
              </a:rPr>
              <a:t>di adeguamento della pesca alla protezione della specie, </a:t>
            </a:r>
            <a:r>
              <a:rPr lang="it-IT" sz="1600" dirty="0" smtClean="0">
                <a:solidFill>
                  <a:srgbClr val="002060"/>
                </a:solidFill>
              </a:rPr>
              <a:t>interventi </a:t>
            </a:r>
            <a:r>
              <a:rPr lang="it-IT" sz="1600" dirty="0">
                <a:solidFill>
                  <a:srgbClr val="002060"/>
                </a:solidFill>
              </a:rPr>
              <a:t>di incentivazione della diminuzione della capacità di cattura, anche con forme di esclusione dal finanziamento pubblico di interventi che comportino l’incremento della capacità di </a:t>
            </a:r>
            <a:r>
              <a:rPr lang="it-IT" sz="1600" dirty="0" smtClean="0">
                <a:solidFill>
                  <a:srgbClr val="002060"/>
                </a:solidFill>
              </a:rPr>
              <a:t>cattura. (</a:t>
            </a:r>
            <a:r>
              <a:rPr lang="it-IT" sz="1600" b="1" dirty="0" smtClean="0">
                <a:solidFill>
                  <a:srgbClr val="00B050"/>
                </a:solidFill>
              </a:rPr>
              <a:t>SDG14.14.1, 14.14.2, 14.14.6 e 15.15.1</a:t>
            </a:r>
            <a:r>
              <a:rPr lang="it-IT" sz="1600" dirty="0" smtClean="0">
                <a:solidFill>
                  <a:srgbClr val="002060"/>
                </a:solidFill>
              </a:rPr>
              <a:t>)</a:t>
            </a:r>
          </a:p>
          <a:p>
            <a:pPr marL="285750" indent="-285750" algn="just">
              <a:buFont typeface="Wingdings" panose="05000000000000000000" pitchFamily="2" charset="2"/>
              <a:buChar char="ü"/>
            </a:pPr>
            <a:r>
              <a:rPr lang="it-IT" b="1" dirty="0">
                <a:solidFill>
                  <a:srgbClr val="FF0000"/>
                </a:solidFill>
              </a:rPr>
              <a:t>Efficienza contro il cambiamento </a:t>
            </a:r>
            <a:r>
              <a:rPr lang="it-IT" b="1" dirty="0" smtClean="0">
                <a:solidFill>
                  <a:srgbClr val="FF0000"/>
                </a:solidFill>
              </a:rPr>
              <a:t>climatico</a:t>
            </a:r>
            <a:r>
              <a:rPr lang="it-IT" sz="1600" b="1" dirty="0" smtClean="0">
                <a:solidFill>
                  <a:srgbClr val="FF0000"/>
                </a:solidFill>
              </a:rPr>
              <a:t>:</a:t>
            </a:r>
            <a:r>
              <a:rPr lang="it-IT" sz="1600" dirty="0">
                <a:solidFill>
                  <a:srgbClr val="002060"/>
                </a:solidFill>
              </a:rPr>
              <a:t> </a:t>
            </a:r>
            <a:r>
              <a:rPr lang="it-IT" sz="1600" dirty="0" smtClean="0">
                <a:solidFill>
                  <a:srgbClr val="002060"/>
                </a:solidFill>
              </a:rPr>
              <a:t>realizzazione </a:t>
            </a:r>
            <a:r>
              <a:rPr lang="it-IT" sz="1600" dirty="0">
                <a:solidFill>
                  <a:srgbClr val="002060"/>
                </a:solidFill>
              </a:rPr>
              <a:t>di politiche integrate e piani tesi all’inclusione, alla gestione e all’efficienza delle risorse all’adattamento ai cambiamenti </a:t>
            </a:r>
            <a:r>
              <a:rPr lang="it-IT" sz="1600" dirty="0" smtClean="0">
                <a:solidFill>
                  <a:srgbClr val="002060"/>
                </a:solidFill>
              </a:rPr>
              <a:t>climatici; cofinanziati progetti di cooperazione </a:t>
            </a:r>
            <a:r>
              <a:rPr lang="it-IT" sz="1600" dirty="0">
                <a:solidFill>
                  <a:srgbClr val="002060"/>
                </a:solidFill>
              </a:rPr>
              <a:t>internazionale </a:t>
            </a:r>
            <a:r>
              <a:rPr lang="it-IT" sz="1600" dirty="0" smtClean="0">
                <a:solidFill>
                  <a:srgbClr val="002060"/>
                </a:solidFill>
              </a:rPr>
              <a:t>nell’ambito </a:t>
            </a:r>
            <a:r>
              <a:rPr lang="it-IT" sz="1600" dirty="0">
                <a:solidFill>
                  <a:srgbClr val="002060"/>
                </a:solidFill>
              </a:rPr>
              <a:t>dello sviluppo sostenibile e della tutela delle risorse ambientali e degli ecosistemi </a:t>
            </a:r>
            <a:r>
              <a:rPr lang="it-IT" sz="1600" dirty="0" smtClean="0">
                <a:solidFill>
                  <a:srgbClr val="002060"/>
                </a:solidFill>
              </a:rPr>
              <a:t>e </a:t>
            </a:r>
            <a:r>
              <a:rPr lang="it-IT" sz="1600" dirty="0">
                <a:solidFill>
                  <a:srgbClr val="002060"/>
                </a:solidFill>
              </a:rPr>
              <a:t>predisposti documenti </a:t>
            </a:r>
            <a:r>
              <a:rPr lang="it-IT" sz="1600" dirty="0" smtClean="0">
                <a:solidFill>
                  <a:srgbClr val="002060"/>
                </a:solidFill>
              </a:rPr>
              <a:t>di </a:t>
            </a:r>
            <a:r>
              <a:rPr lang="it-IT" sz="1600" dirty="0">
                <a:solidFill>
                  <a:srgbClr val="002060"/>
                </a:solidFill>
              </a:rPr>
              <a:t>azione regionale per </a:t>
            </a:r>
            <a:r>
              <a:rPr lang="it-IT" sz="1600" dirty="0" smtClean="0">
                <a:solidFill>
                  <a:srgbClr val="002060"/>
                </a:solidFill>
              </a:rPr>
              <a:t>adattamento </a:t>
            </a:r>
            <a:r>
              <a:rPr lang="it-IT" sz="1600" dirty="0">
                <a:solidFill>
                  <a:srgbClr val="002060"/>
                </a:solidFill>
              </a:rPr>
              <a:t>al cambiamento </a:t>
            </a:r>
            <a:r>
              <a:rPr lang="it-IT" sz="1600" dirty="0" smtClean="0">
                <a:solidFill>
                  <a:srgbClr val="002060"/>
                </a:solidFill>
              </a:rPr>
              <a:t>climatico; nell’ambito del miglioramento dell’istruzione</a:t>
            </a:r>
            <a:r>
              <a:rPr lang="it-IT" sz="1600" dirty="0">
                <a:solidFill>
                  <a:srgbClr val="002060"/>
                </a:solidFill>
              </a:rPr>
              <a:t>, sensibilizzazione, capacità umana e </a:t>
            </a:r>
            <a:r>
              <a:rPr lang="it-IT" sz="1600" dirty="0" smtClean="0">
                <a:solidFill>
                  <a:srgbClr val="002060"/>
                </a:solidFill>
              </a:rPr>
              <a:t>istituzionale, nell’ambito della formazione </a:t>
            </a:r>
            <a:r>
              <a:rPr lang="it-IT" sz="1600" dirty="0">
                <a:solidFill>
                  <a:srgbClr val="002060"/>
                </a:solidFill>
              </a:rPr>
              <a:t>professionale ed acquisizione </a:t>
            </a:r>
            <a:r>
              <a:rPr lang="it-IT" sz="1600" dirty="0" smtClean="0">
                <a:solidFill>
                  <a:srgbClr val="002060"/>
                </a:solidFill>
              </a:rPr>
              <a:t>competenze; azioni </a:t>
            </a:r>
            <a:r>
              <a:rPr lang="it-IT" sz="1600" dirty="0">
                <a:solidFill>
                  <a:srgbClr val="002060"/>
                </a:solidFill>
              </a:rPr>
              <a:t>di agricoltura sociale in aziende agricole in cooperazione con i </a:t>
            </a:r>
            <a:r>
              <a:rPr lang="it-IT" sz="1600" dirty="0" smtClean="0">
                <a:solidFill>
                  <a:srgbClr val="002060"/>
                </a:solidFill>
              </a:rPr>
              <a:t>comuni.</a:t>
            </a:r>
            <a:r>
              <a:rPr lang="it-IT" sz="1600" dirty="0">
                <a:solidFill>
                  <a:srgbClr val="002060"/>
                </a:solidFill>
              </a:rPr>
              <a:t> (</a:t>
            </a:r>
            <a:r>
              <a:rPr lang="it-IT" sz="1600" b="1" dirty="0">
                <a:solidFill>
                  <a:srgbClr val="00B050"/>
                </a:solidFill>
              </a:rPr>
              <a:t>SDG </a:t>
            </a:r>
            <a:r>
              <a:rPr lang="it-IT" sz="1600" b="1" dirty="0" smtClean="0">
                <a:solidFill>
                  <a:srgbClr val="00B050"/>
                </a:solidFill>
              </a:rPr>
              <a:t>11.11.b,12.12.2 e 13.13.3</a:t>
            </a:r>
            <a:r>
              <a:rPr lang="it-IT" sz="1600" dirty="0" smtClean="0">
                <a:solidFill>
                  <a:srgbClr val="002060"/>
                </a:solidFill>
              </a:rPr>
              <a:t>); </a:t>
            </a:r>
          </a:p>
          <a:p>
            <a:pPr marL="285750" indent="-285750" algn="just">
              <a:buFont typeface="Wingdings" panose="05000000000000000000" pitchFamily="2" charset="2"/>
              <a:buChar char="ü"/>
            </a:pPr>
            <a:endParaRPr lang="it-IT" sz="1600" dirty="0">
              <a:solidFill>
                <a:srgbClr val="002060"/>
              </a:solidFill>
            </a:endParaRPr>
          </a:p>
        </p:txBody>
      </p:sp>
      <p:sp>
        <p:nvSpPr>
          <p:cNvPr id="5" name="Titolo 4"/>
          <p:cNvSpPr txBox="1">
            <a:spLocks noGrp="1"/>
          </p:cNvSpPr>
          <p:nvPr>
            <p:ph type="title"/>
          </p:nvPr>
        </p:nvSpPr>
        <p:spPr>
          <a:xfrm>
            <a:off x="1727200" y="841802"/>
            <a:ext cx="9448800" cy="830997"/>
          </a:xfrm>
          <a:prstGeom prst="rect">
            <a:avLst/>
          </a:prstGeom>
          <a:noFill/>
        </p:spPr>
        <p:txBody>
          <a:bodyPr wrap="square" rtlCol="0">
            <a:spAutoFit/>
          </a:bodyPr>
          <a:lstStyle/>
          <a:p>
            <a:pPr algn="ctr">
              <a:lnSpc>
                <a:spcPct val="100000"/>
              </a:lnSpc>
            </a:pPr>
            <a:r>
              <a:rPr lang="it-IT" sz="2400" b="1" dirty="0" smtClean="0">
                <a:solidFill>
                  <a:srgbClr val="FF0000"/>
                </a:solidFill>
              </a:rPr>
              <a:t>PNR 2017</a:t>
            </a:r>
            <a:br>
              <a:rPr lang="it-IT" sz="2400" b="1" dirty="0" smtClean="0">
                <a:solidFill>
                  <a:srgbClr val="FF0000"/>
                </a:solidFill>
              </a:rPr>
            </a:br>
            <a:r>
              <a:rPr lang="it-IT" dirty="0" smtClean="0">
                <a:solidFill>
                  <a:srgbClr val="FF0000"/>
                </a:solidFill>
              </a:rPr>
              <a:t>T5 Efficienza energetica </a:t>
            </a:r>
            <a:r>
              <a:rPr lang="it-IT" sz="2400" b="1" dirty="0" smtClean="0">
                <a:solidFill>
                  <a:srgbClr val="FF0000"/>
                </a:solidFill>
              </a:rPr>
              <a:t>- Provvedimenti 255 (3/5)</a:t>
            </a:r>
          </a:p>
        </p:txBody>
      </p:sp>
    </p:spTree>
    <p:extLst>
      <p:ext uri="{BB962C8B-B14F-4D97-AF65-F5344CB8AC3E}">
        <p14:creationId xmlns:p14="http://schemas.microsoft.com/office/powerpoint/2010/main" val="1782520982"/>
      </p:ext>
    </p:extLst>
  </p:cSld>
  <p:clrMapOvr>
    <a:masterClrMapping/>
  </p:clrMapOvr>
  <p:transition spd="med" advClick="0"/>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1517859" y="1672799"/>
            <a:ext cx="9867481" cy="5539978"/>
          </a:xfrm>
          <a:prstGeom prst="rect">
            <a:avLst/>
          </a:prstGeom>
        </p:spPr>
        <p:txBody>
          <a:bodyPr wrap="square">
            <a:spAutoFit/>
          </a:bodyPr>
          <a:lstStyle/>
          <a:p>
            <a:pPr marL="285750" indent="-285750" algn="just">
              <a:buFont typeface="Wingdings" panose="05000000000000000000" pitchFamily="2" charset="2"/>
              <a:buChar char="ü"/>
            </a:pPr>
            <a:r>
              <a:rPr lang="it-IT" b="1" dirty="0" smtClean="0">
                <a:solidFill>
                  <a:srgbClr val="FF0000"/>
                </a:solidFill>
              </a:rPr>
              <a:t>Infrastrutture verdi </a:t>
            </a:r>
            <a:r>
              <a:rPr lang="it-IT" b="1" dirty="0" smtClean="0">
                <a:solidFill>
                  <a:srgbClr val="002060"/>
                </a:solidFill>
              </a:rPr>
              <a:t>64 provvedimenti</a:t>
            </a:r>
            <a:r>
              <a:rPr lang="it-IT" sz="1600" dirty="0" smtClean="0">
                <a:solidFill>
                  <a:srgbClr val="002060"/>
                </a:solidFill>
              </a:rPr>
              <a:t>: azioni </a:t>
            </a:r>
            <a:r>
              <a:rPr lang="it-IT" sz="1600" dirty="0">
                <a:solidFill>
                  <a:srgbClr val="002060"/>
                </a:solidFill>
              </a:rPr>
              <a:t>di prevenzione e mitigazione dei </a:t>
            </a:r>
            <a:r>
              <a:rPr lang="it-IT" sz="1600" dirty="0" smtClean="0">
                <a:solidFill>
                  <a:srgbClr val="002060"/>
                </a:solidFill>
              </a:rPr>
              <a:t>rischi per contenere </a:t>
            </a:r>
            <a:r>
              <a:rPr lang="it-IT" sz="1600" dirty="0">
                <a:solidFill>
                  <a:srgbClr val="002060"/>
                </a:solidFill>
              </a:rPr>
              <a:t>ed evitare dispersione di risorsa </a:t>
            </a:r>
            <a:r>
              <a:rPr lang="it-IT" sz="1600" dirty="0" smtClean="0">
                <a:solidFill>
                  <a:srgbClr val="002060"/>
                </a:solidFill>
              </a:rPr>
              <a:t>naturali; interventi </a:t>
            </a:r>
            <a:r>
              <a:rPr lang="it-IT" sz="1600" dirty="0">
                <a:solidFill>
                  <a:srgbClr val="002060"/>
                </a:solidFill>
              </a:rPr>
              <a:t>relativi alla </a:t>
            </a:r>
            <a:r>
              <a:rPr lang="it-IT" sz="1600" b="1" dirty="0">
                <a:solidFill>
                  <a:srgbClr val="002060"/>
                </a:solidFill>
              </a:rPr>
              <a:t>riduzione del rischio idrogeologico e di erosione costiera (RA 5.1): </a:t>
            </a:r>
            <a:r>
              <a:rPr lang="it-IT" sz="1600" dirty="0">
                <a:solidFill>
                  <a:srgbClr val="002060"/>
                </a:solidFill>
              </a:rPr>
              <a:t>sviluppo di sistemi innovativi previsionali multirischio attraverso meccanismi e reti digitali interoperabili di allerta </a:t>
            </a:r>
            <a:r>
              <a:rPr lang="it-IT" sz="1600" dirty="0" smtClean="0">
                <a:solidFill>
                  <a:srgbClr val="002060"/>
                </a:solidFill>
              </a:rPr>
              <a:t>precoce e attraverso riqualificazione </a:t>
            </a:r>
            <a:r>
              <a:rPr lang="it-IT" sz="1600" dirty="0">
                <a:solidFill>
                  <a:srgbClr val="002060"/>
                </a:solidFill>
              </a:rPr>
              <a:t>dei </a:t>
            </a:r>
            <a:r>
              <a:rPr lang="it-IT" sz="1600" dirty="0" smtClean="0">
                <a:solidFill>
                  <a:srgbClr val="002060"/>
                </a:solidFill>
              </a:rPr>
              <a:t>fiumi; </a:t>
            </a:r>
            <a:r>
              <a:rPr lang="it-IT" sz="1600" dirty="0">
                <a:solidFill>
                  <a:srgbClr val="002060"/>
                </a:solidFill>
              </a:rPr>
              <a:t>realizzazione di opere di difesa da eventi </a:t>
            </a:r>
            <a:r>
              <a:rPr lang="it-IT" sz="1600" dirty="0" smtClean="0">
                <a:solidFill>
                  <a:srgbClr val="002060"/>
                </a:solidFill>
              </a:rPr>
              <a:t>franosi; </a:t>
            </a:r>
            <a:r>
              <a:rPr lang="it-IT" sz="1600" dirty="0">
                <a:solidFill>
                  <a:srgbClr val="002060"/>
                </a:solidFill>
              </a:rPr>
              <a:t>interventi di difesa a favore di zone soggette a vincoli </a:t>
            </a:r>
            <a:r>
              <a:rPr lang="it-IT" sz="1600" dirty="0" smtClean="0">
                <a:solidFill>
                  <a:srgbClr val="002060"/>
                </a:solidFill>
              </a:rPr>
              <a:t>specifici; </a:t>
            </a:r>
            <a:r>
              <a:rPr lang="it-IT" sz="1600" dirty="0">
                <a:solidFill>
                  <a:srgbClr val="002060"/>
                </a:solidFill>
              </a:rPr>
              <a:t>predisposizione di Piani di gestione del rischio alluvioni, piani di tutela e gestione dei distretti </a:t>
            </a:r>
            <a:r>
              <a:rPr lang="it-IT" sz="1600" dirty="0" smtClean="0">
                <a:solidFill>
                  <a:srgbClr val="002060"/>
                </a:solidFill>
              </a:rPr>
              <a:t>idrografici, </a:t>
            </a:r>
            <a:r>
              <a:rPr lang="it-IT" sz="1600" dirty="0">
                <a:solidFill>
                  <a:srgbClr val="002060"/>
                </a:solidFill>
              </a:rPr>
              <a:t>Piani per la gestione delle </a:t>
            </a:r>
            <a:r>
              <a:rPr lang="it-IT" sz="1600" dirty="0" smtClean="0">
                <a:solidFill>
                  <a:srgbClr val="002060"/>
                </a:solidFill>
              </a:rPr>
              <a:t>coste </a:t>
            </a:r>
            <a:r>
              <a:rPr lang="it-IT" sz="1600" dirty="0">
                <a:solidFill>
                  <a:srgbClr val="002060"/>
                </a:solidFill>
              </a:rPr>
              <a:t>e piani attuativi di </a:t>
            </a:r>
            <a:r>
              <a:rPr lang="it-IT" sz="1600" dirty="0" smtClean="0">
                <a:solidFill>
                  <a:srgbClr val="002060"/>
                </a:solidFill>
              </a:rPr>
              <a:t>forestazione; </a:t>
            </a:r>
            <a:r>
              <a:rPr lang="it-IT" sz="1600" dirty="0">
                <a:solidFill>
                  <a:srgbClr val="002060"/>
                </a:solidFill>
              </a:rPr>
              <a:t>interventi </a:t>
            </a:r>
            <a:r>
              <a:rPr lang="it-IT" sz="1600" dirty="0" smtClean="0">
                <a:solidFill>
                  <a:srgbClr val="002060"/>
                </a:solidFill>
              </a:rPr>
              <a:t>di </a:t>
            </a:r>
            <a:r>
              <a:rPr lang="it-IT" sz="1600" dirty="0">
                <a:solidFill>
                  <a:srgbClr val="002060"/>
                </a:solidFill>
              </a:rPr>
              <a:t>tutela della costa e </a:t>
            </a:r>
            <a:r>
              <a:rPr lang="it-IT" sz="1600" dirty="0" smtClean="0">
                <a:solidFill>
                  <a:srgbClr val="002060"/>
                </a:solidFill>
              </a:rPr>
              <a:t>abitati </a:t>
            </a:r>
            <a:r>
              <a:rPr lang="it-IT" sz="1600" dirty="0">
                <a:solidFill>
                  <a:srgbClr val="002060"/>
                </a:solidFill>
              </a:rPr>
              <a:t>costieri per </a:t>
            </a:r>
            <a:r>
              <a:rPr lang="it-IT" sz="1600" dirty="0" smtClean="0">
                <a:solidFill>
                  <a:srgbClr val="002060"/>
                </a:solidFill>
              </a:rPr>
              <a:t>recupero </a:t>
            </a:r>
            <a:r>
              <a:rPr lang="it-IT" sz="1600" dirty="0">
                <a:solidFill>
                  <a:srgbClr val="002060"/>
                </a:solidFill>
              </a:rPr>
              <a:t>e </a:t>
            </a:r>
            <a:r>
              <a:rPr lang="it-IT" sz="1600" dirty="0" smtClean="0">
                <a:solidFill>
                  <a:srgbClr val="002060"/>
                </a:solidFill>
              </a:rPr>
              <a:t>riequilibrio </a:t>
            </a:r>
            <a:r>
              <a:rPr lang="it-IT" sz="1600" dirty="0">
                <a:solidFill>
                  <a:srgbClr val="002060"/>
                </a:solidFill>
              </a:rPr>
              <a:t>della fascia </a:t>
            </a:r>
            <a:r>
              <a:rPr lang="it-IT" sz="1600" dirty="0" smtClean="0">
                <a:solidFill>
                  <a:srgbClr val="002060"/>
                </a:solidFill>
              </a:rPr>
              <a:t>costiera. </a:t>
            </a:r>
            <a:r>
              <a:rPr lang="it-IT" sz="1600" b="1" dirty="0" smtClean="0">
                <a:solidFill>
                  <a:srgbClr val="002060"/>
                </a:solidFill>
              </a:rPr>
              <a:t>Riduzione </a:t>
            </a:r>
            <a:r>
              <a:rPr lang="it-IT" sz="1600" b="1" dirty="0">
                <a:solidFill>
                  <a:srgbClr val="002060"/>
                </a:solidFill>
              </a:rPr>
              <a:t>del rischio di desertificazione (RA 5.2 e </a:t>
            </a:r>
            <a:r>
              <a:rPr lang="it-IT" sz="1600" b="1" dirty="0">
                <a:solidFill>
                  <a:srgbClr val="00B050"/>
                </a:solidFill>
              </a:rPr>
              <a:t>SDG15.15.3</a:t>
            </a:r>
            <a:r>
              <a:rPr lang="it-IT" sz="1600" b="1" dirty="0" smtClean="0">
                <a:solidFill>
                  <a:srgbClr val="002060"/>
                </a:solidFill>
              </a:rPr>
              <a:t>):</a:t>
            </a:r>
            <a:r>
              <a:rPr lang="it-IT" sz="1600" dirty="0" smtClean="0">
                <a:solidFill>
                  <a:srgbClr val="002060"/>
                </a:solidFill>
              </a:rPr>
              <a:t> </a:t>
            </a:r>
            <a:r>
              <a:rPr lang="it-IT" sz="1600" dirty="0">
                <a:solidFill>
                  <a:srgbClr val="002060"/>
                </a:solidFill>
              </a:rPr>
              <a:t>bandi per </a:t>
            </a:r>
            <a:r>
              <a:rPr lang="it-IT" sz="1600" dirty="0" smtClean="0">
                <a:solidFill>
                  <a:srgbClr val="002060"/>
                </a:solidFill>
              </a:rPr>
              <a:t>assegnazione premi </a:t>
            </a:r>
            <a:r>
              <a:rPr lang="it-IT" sz="1600" dirty="0">
                <a:solidFill>
                  <a:srgbClr val="002060"/>
                </a:solidFill>
              </a:rPr>
              <a:t>agli agricoltori e gestori del territorio che hanno adottato tecniche di tutela e conservazione delle risorse ambientali e degli </a:t>
            </a:r>
            <a:r>
              <a:rPr lang="it-IT" sz="1600" dirty="0" smtClean="0">
                <a:solidFill>
                  <a:srgbClr val="002060"/>
                </a:solidFill>
              </a:rPr>
              <a:t>ecosistemi e </a:t>
            </a:r>
            <a:r>
              <a:rPr lang="it-IT" sz="1600" dirty="0">
                <a:solidFill>
                  <a:srgbClr val="002060"/>
                </a:solidFill>
              </a:rPr>
              <a:t>di valorizzazione della dimensione sociale turistica e culturale delle </a:t>
            </a:r>
            <a:r>
              <a:rPr lang="it-IT" sz="1600" dirty="0" smtClean="0">
                <a:solidFill>
                  <a:srgbClr val="002060"/>
                </a:solidFill>
              </a:rPr>
              <a:t>foreste. </a:t>
            </a:r>
            <a:r>
              <a:rPr lang="it-IT" sz="1600" b="1" dirty="0" smtClean="0">
                <a:solidFill>
                  <a:srgbClr val="002060"/>
                </a:solidFill>
              </a:rPr>
              <a:t>Riduzione </a:t>
            </a:r>
            <a:r>
              <a:rPr lang="it-IT" sz="1600" b="1" dirty="0">
                <a:solidFill>
                  <a:srgbClr val="002060"/>
                </a:solidFill>
              </a:rPr>
              <a:t>del rischio incendi e del rischio sismico (RA 5.3</a:t>
            </a:r>
            <a:r>
              <a:rPr lang="it-IT" sz="1600" b="1" dirty="0" smtClean="0">
                <a:solidFill>
                  <a:srgbClr val="002060"/>
                </a:solidFill>
              </a:rPr>
              <a:t>): </a:t>
            </a:r>
            <a:r>
              <a:rPr lang="it-IT" sz="1600" dirty="0" smtClean="0">
                <a:solidFill>
                  <a:srgbClr val="002060"/>
                </a:solidFill>
              </a:rPr>
              <a:t>indennità </a:t>
            </a:r>
            <a:r>
              <a:rPr lang="it-IT" sz="1600" dirty="0">
                <a:solidFill>
                  <a:srgbClr val="002060"/>
                </a:solidFill>
              </a:rPr>
              <a:t>a favore delle zone soggette a vincoli naturali o altri vincoli </a:t>
            </a:r>
            <a:r>
              <a:rPr lang="it-IT" sz="1600" dirty="0" smtClean="0">
                <a:solidFill>
                  <a:srgbClr val="002060"/>
                </a:solidFill>
              </a:rPr>
              <a:t>specifici, </a:t>
            </a:r>
            <a:r>
              <a:rPr lang="it-IT" sz="1600" dirty="0">
                <a:solidFill>
                  <a:srgbClr val="002060"/>
                </a:solidFill>
              </a:rPr>
              <a:t>azioni di prevenzione e repressione degli incendi </a:t>
            </a:r>
            <a:r>
              <a:rPr lang="it-IT" sz="1600" dirty="0" smtClean="0">
                <a:solidFill>
                  <a:srgbClr val="002060"/>
                </a:solidFill>
              </a:rPr>
              <a:t>boschivi, </a:t>
            </a:r>
            <a:r>
              <a:rPr lang="it-IT" sz="1600" dirty="0">
                <a:solidFill>
                  <a:srgbClr val="002060"/>
                </a:solidFill>
              </a:rPr>
              <a:t>interventi strutturali di messa in sicurezza e miglioramento sismico di edifici </a:t>
            </a:r>
            <a:r>
              <a:rPr lang="it-IT" sz="1600" dirty="0" smtClean="0">
                <a:solidFill>
                  <a:srgbClr val="002060"/>
                </a:solidFill>
              </a:rPr>
              <a:t>pubblici, </a:t>
            </a:r>
            <a:r>
              <a:rPr lang="it-IT" sz="1600" dirty="0">
                <a:solidFill>
                  <a:srgbClr val="002060"/>
                </a:solidFill>
              </a:rPr>
              <a:t>promozione di studi, analisi e indagini di censimento dei territori (</a:t>
            </a:r>
            <a:r>
              <a:rPr lang="it-IT" sz="1600" dirty="0" err="1">
                <a:solidFill>
                  <a:srgbClr val="002060"/>
                </a:solidFill>
              </a:rPr>
              <a:t>microzonizzazione</a:t>
            </a:r>
            <a:r>
              <a:rPr lang="it-IT" sz="1600" dirty="0">
                <a:solidFill>
                  <a:srgbClr val="002060"/>
                </a:solidFill>
              </a:rPr>
              <a:t> sismica) </a:t>
            </a:r>
            <a:r>
              <a:rPr lang="it-IT" sz="1600" dirty="0" smtClean="0">
                <a:solidFill>
                  <a:srgbClr val="002060"/>
                </a:solidFill>
              </a:rPr>
              <a:t>e </a:t>
            </a:r>
            <a:r>
              <a:rPr lang="it-IT" sz="1600" dirty="0">
                <a:solidFill>
                  <a:srgbClr val="002060"/>
                </a:solidFill>
              </a:rPr>
              <a:t>azioni di ampliamento e potenziamento delle rete regionale di comunicazione in situazioni di </a:t>
            </a:r>
            <a:r>
              <a:rPr lang="it-IT" sz="1600" dirty="0" smtClean="0">
                <a:solidFill>
                  <a:srgbClr val="002060"/>
                </a:solidFill>
              </a:rPr>
              <a:t>emergenza. </a:t>
            </a:r>
            <a:r>
              <a:rPr lang="it-IT" sz="1600" b="1" dirty="0" smtClean="0">
                <a:solidFill>
                  <a:srgbClr val="002060"/>
                </a:solidFill>
              </a:rPr>
              <a:t>Protezione </a:t>
            </a:r>
            <a:r>
              <a:rPr lang="it-IT" sz="1600" b="1" dirty="0">
                <a:solidFill>
                  <a:srgbClr val="002060"/>
                </a:solidFill>
              </a:rPr>
              <a:t>degli ecosistemi e capacità di adattamento ai cambiamenti climatici garantendo sistemi di produzione sostenibili e implementando pratiche agricole resilienti (</a:t>
            </a:r>
            <a:r>
              <a:rPr lang="it-IT" sz="1600" b="1" dirty="0">
                <a:solidFill>
                  <a:srgbClr val="00B050"/>
                </a:solidFill>
              </a:rPr>
              <a:t>SDG 2.2.4 e </a:t>
            </a:r>
            <a:r>
              <a:rPr lang="it-IT" sz="1600" b="1" dirty="0" smtClean="0">
                <a:solidFill>
                  <a:srgbClr val="00B050"/>
                </a:solidFill>
              </a:rPr>
              <a:t>6.6.6</a:t>
            </a:r>
            <a:r>
              <a:rPr lang="it-IT" sz="1600" b="1" dirty="0" smtClean="0">
                <a:solidFill>
                  <a:srgbClr val="002060"/>
                </a:solidFill>
              </a:rPr>
              <a:t>): </a:t>
            </a:r>
            <a:r>
              <a:rPr lang="it-IT" sz="1600" dirty="0" smtClean="0">
                <a:solidFill>
                  <a:srgbClr val="002060"/>
                </a:solidFill>
              </a:rPr>
              <a:t>erogazione </a:t>
            </a:r>
            <a:r>
              <a:rPr lang="it-IT" sz="1600" dirty="0">
                <a:solidFill>
                  <a:srgbClr val="002060"/>
                </a:solidFill>
              </a:rPr>
              <a:t>di finanziamenti per </a:t>
            </a:r>
            <a:r>
              <a:rPr lang="it-IT" sz="1600" dirty="0" smtClean="0">
                <a:solidFill>
                  <a:srgbClr val="002060"/>
                </a:solidFill>
              </a:rPr>
              <a:t>attività </a:t>
            </a:r>
            <a:r>
              <a:rPr lang="it-IT" sz="1600" dirty="0">
                <a:solidFill>
                  <a:srgbClr val="002060"/>
                </a:solidFill>
              </a:rPr>
              <a:t>agricole con tecniche di produzione integrata, pratiche agricole resilienti, e tutela della diversità </a:t>
            </a:r>
            <a:r>
              <a:rPr lang="it-IT" sz="1600" dirty="0" smtClean="0">
                <a:solidFill>
                  <a:srgbClr val="002060"/>
                </a:solidFill>
              </a:rPr>
              <a:t>biologica, </a:t>
            </a:r>
            <a:r>
              <a:rPr lang="it-IT" sz="1600" dirty="0">
                <a:solidFill>
                  <a:srgbClr val="002060"/>
                </a:solidFill>
              </a:rPr>
              <a:t>istituito riserve naturali </a:t>
            </a:r>
            <a:r>
              <a:rPr lang="it-IT" sz="1600" dirty="0" smtClean="0">
                <a:solidFill>
                  <a:srgbClr val="002060"/>
                </a:solidFill>
              </a:rPr>
              <a:t>come </a:t>
            </a:r>
            <a:r>
              <a:rPr lang="it-IT" sz="1600" dirty="0">
                <a:solidFill>
                  <a:srgbClr val="002060"/>
                </a:solidFill>
              </a:rPr>
              <a:t>sistema di protezione degli ecosistemi </a:t>
            </a:r>
            <a:r>
              <a:rPr lang="it-IT" sz="1600" dirty="0" smtClean="0">
                <a:solidFill>
                  <a:srgbClr val="002060"/>
                </a:solidFill>
              </a:rPr>
              <a:t>hanno. </a:t>
            </a:r>
            <a:endParaRPr lang="it-IT" sz="1600" dirty="0">
              <a:solidFill>
                <a:srgbClr val="002060"/>
              </a:solidFill>
            </a:endParaRPr>
          </a:p>
          <a:p>
            <a:pPr lvl="0" algn="just"/>
            <a:endParaRPr lang="it-IT" sz="1600" dirty="0" smtClean="0">
              <a:solidFill>
                <a:srgbClr val="002060"/>
              </a:solidFill>
            </a:endParaRPr>
          </a:p>
          <a:p>
            <a:pPr lvl="0" algn="just"/>
            <a:endParaRPr lang="it-IT" sz="1600" dirty="0">
              <a:solidFill>
                <a:srgbClr val="002060"/>
              </a:solidFill>
            </a:endParaRPr>
          </a:p>
        </p:txBody>
      </p:sp>
      <p:sp>
        <p:nvSpPr>
          <p:cNvPr id="5" name="Titolo 4"/>
          <p:cNvSpPr txBox="1">
            <a:spLocks noGrp="1"/>
          </p:cNvSpPr>
          <p:nvPr>
            <p:ph type="title"/>
          </p:nvPr>
        </p:nvSpPr>
        <p:spPr>
          <a:xfrm>
            <a:off x="1727200" y="841802"/>
            <a:ext cx="9448800" cy="830997"/>
          </a:xfrm>
          <a:prstGeom prst="rect">
            <a:avLst/>
          </a:prstGeom>
          <a:noFill/>
        </p:spPr>
        <p:txBody>
          <a:bodyPr wrap="square" rtlCol="0">
            <a:spAutoFit/>
          </a:bodyPr>
          <a:lstStyle/>
          <a:p>
            <a:pPr algn="ctr">
              <a:lnSpc>
                <a:spcPct val="100000"/>
              </a:lnSpc>
            </a:pPr>
            <a:r>
              <a:rPr lang="it-IT" sz="2400" b="1" dirty="0" smtClean="0">
                <a:solidFill>
                  <a:srgbClr val="FF0000"/>
                </a:solidFill>
              </a:rPr>
              <a:t>PNR 2017</a:t>
            </a:r>
            <a:br>
              <a:rPr lang="it-IT" sz="2400" b="1" dirty="0" smtClean="0">
                <a:solidFill>
                  <a:srgbClr val="FF0000"/>
                </a:solidFill>
              </a:rPr>
            </a:br>
            <a:r>
              <a:rPr lang="it-IT" dirty="0" smtClean="0">
                <a:solidFill>
                  <a:srgbClr val="FF0000"/>
                </a:solidFill>
              </a:rPr>
              <a:t>T5 Efficienza energetica </a:t>
            </a:r>
            <a:r>
              <a:rPr lang="it-IT" sz="2400" b="1" dirty="0" smtClean="0">
                <a:solidFill>
                  <a:srgbClr val="FF0000"/>
                </a:solidFill>
              </a:rPr>
              <a:t>- Provvedimenti 255 (4/5)</a:t>
            </a:r>
          </a:p>
        </p:txBody>
      </p:sp>
    </p:spTree>
    <p:extLst>
      <p:ext uri="{BB962C8B-B14F-4D97-AF65-F5344CB8AC3E}">
        <p14:creationId xmlns:p14="http://schemas.microsoft.com/office/powerpoint/2010/main" val="1139275710"/>
      </p:ext>
    </p:extLst>
  </p:cSld>
  <p:clrMapOvr>
    <a:masterClrMapping/>
  </p:clrMapOvr>
  <p:transition spd="med" advClick="0"/>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1497762" y="1574071"/>
            <a:ext cx="9907675" cy="5293757"/>
          </a:xfrm>
          <a:prstGeom prst="rect">
            <a:avLst/>
          </a:prstGeom>
        </p:spPr>
        <p:txBody>
          <a:bodyPr wrap="square">
            <a:spAutoFit/>
          </a:bodyPr>
          <a:lstStyle/>
          <a:p>
            <a:pPr marL="285750" lvl="0" indent="-285750" algn="just">
              <a:buFont typeface="Wingdings" panose="05000000000000000000" pitchFamily="2" charset="2"/>
              <a:buChar char="ü"/>
            </a:pPr>
            <a:r>
              <a:rPr lang="it-IT" b="1" dirty="0" smtClean="0">
                <a:solidFill>
                  <a:srgbClr val="FF0000"/>
                </a:solidFill>
              </a:rPr>
              <a:t>Efficienza </a:t>
            </a:r>
            <a:r>
              <a:rPr lang="it-IT" b="1" dirty="0">
                <a:solidFill>
                  <a:srgbClr val="FF0000"/>
                </a:solidFill>
              </a:rPr>
              <a:t>delle </a:t>
            </a:r>
            <a:r>
              <a:rPr lang="it-IT" b="1" dirty="0" smtClean="0">
                <a:solidFill>
                  <a:srgbClr val="FF0000"/>
                </a:solidFill>
              </a:rPr>
              <a:t>risorse:</a:t>
            </a:r>
            <a:r>
              <a:rPr lang="it-IT" sz="1600" dirty="0" smtClean="0">
                <a:solidFill>
                  <a:srgbClr val="002060"/>
                </a:solidFill>
              </a:rPr>
              <a:t> </a:t>
            </a:r>
            <a:r>
              <a:rPr lang="it-IT" sz="1600" b="1" dirty="0" smtClean="0">
                <a:solidFill>
                  <a:srgbClr val="002060"/>
                </a:solidFill>
              </a:rPr>
              <a:t>Accesso </a:t>
            </a:r>
            <a:r>
              <a:rPr lang="it-IT" sz="1600" b="1" dirty="0">
                <a:solidFill>
                  <a:srgbClr val="002060"/>
                </a:solidFill>
              </a:rPr>
              <a:t>universale all’acqua potabile (</a:t>
            </a:r>
            <a:r>
              <a:rPr lang="it-IT" sz="1600" b="1" dirty="0">
                <a:solidFill>
                  <a:srgbClr val="00B050"/>
                </a:solidFill>
              </a:rPr>
              <a:t>SDG 6.6.1</a:t>
            </a:r>
            <a:r>
              <a:rPr lang="it-IT" sz="1600" b="1" dirty="0">
                <a:solidFill>
                  <a:srgbClr val="002060"/>
                </a:solidFill>
              </a:rPr>
              <a:t>) </a:t>
            </a:r>
            <a:r>
              <a:rPr lang="it-IT" sz="1600" dirty="0" smtClean="0">
                <a:solidFill>
                  <a:srgbClr val="002060"/>
                </a:solidFill>
              </a:rPr>
              <a:t>progetti </a:t>
            </a:r>
            <a:r>
              <a:rPr lang="it-IT" sz="1600" dirty="0">
                <a:solidFill>
                  <a:srgbClr val="002060"/>
                </a:solidFill>
              </a:rPr>
              <a:t>di cooperazione internazionale </a:t>
            </a:r>
            <a:r>
              <a:rPr lang="it-IT" sz="1600" dirty="0" smtClean="0">
                <a:solidFill>
                  <a:srgbClr val="002060"/>
                </a:solidFill>
              </a:rPr>
              <a:t>per gestione </a:t>
            </a:r>
            <a:r>
              <a:rPr lang="it-IT" sz="1600" dirty="0">
                <a:solidFill>
                  <a:srgbClr val="002060"/>
                </a:solidFill>
              </a:rPr>
              <a:t>sostenibile della risorsa </a:t>
            </a:r>
            <a:r>
              <a:rPr lang="it-IT" sz="1600" dirty="0" smtClean="0">
                <a:solidFill>
                  <a:srgbClr val="002060"/>
                </a:solidFill>
              </a:rPr>
              <a:t>acqua </a:t>
            </a:r>
            <a:r>
              <a:rPr lang="it-IT" sz="1600" dirty="0">
                <a:solidFill>
                  <a:srgbClr val="002060"/>
                </a:solidFill>
              </a:rPr>
              <a:t>e </a:t>
            </a:r>
            <a:r>
              <a:rPr lang="it-IT" sz="1600" dirty="0" smtClean="0">
                <a:solidFill>
                  <a:srgbClr val="002060"/>
                </a:solidFill>
              </a:rPr>
              <a:t>azioni </a:t>
            </a:r>
            <a:r>
              <a:rPr lang="it-IT" sz="1600" dirty="0">
                <a:solidFill>
                  <a:srgbClr val="002060"/>
                </a:solidFill>
              </a:rPr>
              <a:t>di diffusione di tecniche e comportamenti volti alla riduzione del consumo di acqua da parte degli </a:t>
            </a:r>
            <a:r>
              <a:rPr lang="it-IT" sz="1600" dirty="0" smtClean="0">
                <a:solidFill>
                  <a:srgbClr val="002060"/>
                </a:solidFill>
              </a:rPr>
              <a:t>utenti. </a:t>
            </a:r>
            <a:r>
              <a:rPr lang="it-IT" sz="1600" b="1" dirty="0" smtClean="0">
                <a:solidFill>
                  <a:srgbClr val="002060"/>
                </a:solidFill>
              </a:rPr>
              <a:t>Miglioramento </a:t>
            </a:r>
            <a:r>
              <a:rPr lang="it-IT" sz="1600" b="1" dirty="0">
                <a:solidFill>
                  <a:srgbClr val="002060"/>
                </a:solidFill>
              </a:rPr>
              <a:t>della qualità dell’acqua </a:t>
            </a:r>
            <a:r>
              <a:rPr lang="it-IT" sz="1600" dirty="0">
                <a:solidFill>
                  <a:srgbClr val="002060"/>
                </a:solidFill>
              </a:rPr>
              <a:t>eliminando discariche, riducendo l’inquinamento </a:t>
            </a:r>
            <a:r>
              <a:rPr lang="it-IT" sz="1600" b="1" dirty="0">
                <a:solidFill>
                  <a:srgbClr val="002060"/>
                </a:solidFill>
              </a:rPr>
              <a:t>(</a:t>
            </a:r>
            <a:r>
              <a:rPr lang="it-IT" sz="1600" b="1" dirty="0">
                <a:solidFill>
                  <a:srgbClr val="00B050"/>
                </a:solidFill>
              </a:rPr>
              <a:t>SDG 6.6.3</a:t>
            </a:r>
            <a:r>
              <a:rPr lang="it-IT" sz="1600" dirty="0">
                <a:solidFill>
                  <a:srgbClr val="002060"/>
                </a:solidFill>
              </a:rPr>
              <a:t>), </a:t>
            </a:r>
            <a:r>
              <a:rPr lang="it-IT" sz="1600" dirty="0" smtClean="0">
                <a:solidFill>
                  <a:srgbClr val="002060"/>
                </a:solidFill>
              </a:rPr>
              <a:t>adeguamenti </a:t>
            </a:r>
            <a:r>
              <a:rPr lang="it-IT" sz="1600" dirty="0">
                <a:solidFill>
                  <a:srgbClr val="002060"/>
                </a:solidFill>
              </a:rPr>
              <a:t>del sistema fognario-depurativo degli agglomerati e </a:t>
            </a:r>
            <a:r>
              <a:rPr lang="it-IT" sz="1600" dirty="0" smtClean="0">
                <a:solidFill>
                  <a:srgbClr val="002060"/>
                </a:solidFill>
              </a:rPr>
              <a:t>adozione </a:t>
            </a:r>
            <a:r>
              <a:rPr lang="it-IT" sz="1600" dirty="0">
                <a:solidFill>
                  <a:srgbClr val="002060"/>
                </a:solidFill>
              </a:rPr>
              <a:t>di sistemi per </a:t>
            </a:r>
            <a:r>
              <a:rPr lang="it-IT" sz="1600" dirty="0" smtClean="0">
                <a:solidFill>
                  <a:srgbClr val="002060"/>
                </a:solidFill>
              </a:rPr>
              <a:t>raccolta </a:t>
            </a:r>
            <a:r>
              <a:rPr lang="it-IT" sz="1600" dirty="0">
                <a:solidFill>
                  <a:srgbClr val="002060"/>
                </a:solidFill>
              </a:rPr>
              <a:t>e </a:t>
            </a:r>
            <a:r>
              <a:rPr lang="it-IT" sz="1600" dirty="0" smtClean="0">
                <a:solidFill>
                  <a:srgbClr val="002060"/>
                </a:solidFill>
              </a:rPr>
              <a:t>trattamento </a:t>
            </a:r>
            <a:r>
              <a:rPr lang="it-IT" sz="1600" dirty="0">
                <a:solidFill>
                  <a:srgbClr val="002060"/>
                </a:solidFill>
              </a:rPr>
              <a:t>delle acque di prima pioggia e delle acque reflue di dilavamento originate dal dilavamento delle aree urbane ed </a:t>
            </a:r>
            <a:r>
              <a:rPr lang="it-IT" sz="1600" dirty="0" smtClean="0">
                <a:solidFill>
                  <a:srgbClr val="002060"/>
                </a:solidFill>
              </a:rPr>
              <a:t>industriali; adeguamento </a:t>
            </a:r>
            <a:r>
              <a:rPr lang="it-IT" sz="1600" dirty="0">
                <a:solidFill>
                  <a:srgbClr val="002060"/>
                </a:solidFill>
              </a:rPr>
              <a:t>e </a:t>
            </a:r>
            <a:r>
              <a:rPr lang="it-IT" sz="1600" dirty="0" smtClean="0">
                <a:solidFill>
                  <a:srgbClr val="002060"/>
                </a:solidFill>
              </a:rPr>
              <a:t>aggiornamento </a:t>
            </a:r>
            <a:r>
              <a:rPr lang="it-IT" sz="1600" dirty="0">
                <a:solidFill>
                  <a:srgbClr val="002060"/>
                </a:solidFill>
              </a:rPr>
              <a:t>dei piani di tutela delle </a:t>
            </a:r>
            <a:r>
              <a:rPr lang="it-IT" sz="1600" dirty="0" smtClean="0">
                <a:solidFill>
                  <a:srgbClr val="002060"/>
                </a:solidFill>
              </a:rPr>
              <a:t>acque </a:t>
            </a:r>
            <a:r>
              <a:rPr lang="it-IT" sz="1600" dirty="0">
                <a:solidFill>
                  <a:srgbClr val="002060"/>
                </a:solidFill>
              </a:rPr>
              <a:t>e </a:t>
            </a:r>
            <a:r>
              <a:rPr lang="it-IT" sz="1600" dirty="0" smtClean="0">
                <a:solidFill>
                  <a:srgbClr val="002060"/>
                </a:solidFill>
              </a:rPr>
              <a:t>piani </a:t>
            </a:r>
            <a:r>
              <a:rPr lang="it-IT" sz="1600" dirty="0">
                <a:solidFill>
                  <a:srgbClr val="002060"/>
                </a:solidFill>
              </a:rPr>
              <a:t>regionali delle </a:t>
            </a:r>
            <a:r>
              <a:rPr lang="it-IT" sz="1600" dirty="0" smtClean="0">
                <a:solidFill>
                  <a:srgbClr val="002060"/>
                </a:solidFill>
              </a:rPr>
              <a:t>bonifiche. </a:t>
            </a:r>
            <a:r>
              <a:rPr lang="it-IT" sz="1600" b="1" dirty="0" smtClean="0">
                <a:solidFill>
                  <a:srgbClr val="002060"/>
                </a:solidFill>
              </a:rPr>
              <a:t>Gestione </a:t>
            </a:r>
            <a:r>
              <a:rPr lang="it-IT" sz="1600" b="1" dirty="0">
                <a:solidFill>
                  <a:srgbClr val="002060"/>
                </a:solidFill>
              </a:rPr>
              <a:t>integrata delle risorse idriche (</a:t>
            </a:r>
            <a:r>
              <a:rPr lang="it-IT" sz="1600" b="1" dirty="0">
                <a:solidFill>
                  <a:srgbClr val="00B050"/>
                </a:solidFill>
              </a:rPr>
              <a:t>SDG 6.6.5</a:t>
            </a:r>
            <a:r>
              <a:rPr lang="it-IT" sz="1600" dirty="0">
                <a:solidFill>
                  <a:srgbClr val="002060"/>
                </a:solidFill>
              </a:rPr>
              <a:t>) </a:t>
            </a:r>
            <a:r>
              <a:rPr lang="it-IT" sz="1600" dirty="0" smtClean="0">
                <a:solidFill>
                  <a:srgbClr val="002060"/>
                </a:solidFill>
              </a:rPr>
              <a:t>aggiornamento </a:t>
            </a:r>
            <a:r>
              <a:rPr lang="it-IT" sz="1600" dirty="0">
                <a:solidFill>
                  <a:srgbClr val="002060"/>
                </a:solidFill>
              </a:rPr>
              <a:t>e revisione </a:t>
            </a:r>
            <a:r>
              <a:rPr lang="it-IT" sz="1600" dirty="0" smtClean="0">
                <a:solidFill>
                  <a:srgbClr val="002060"/>
                </a:solidFill>
              </a:rPr>
              <a:t>piani </a:t>
            </a:r>
            <a:r>
              <a:rPr lang="it-IT" sz="1600" dirty="0">
                <a:solidFill>
                  <a:srgbClr val="002060"/>
                </a:solidFill>
              </a:rPr>
              <a:t>di tutela e gestione dei distretti idrografici, piani per </a:t>
            </a:r>
            <a:r>
              <a:rPr lang="it-IT" sz="1600" dirty="0" smtClean="0">
                <a:solidFill>
                  <a:srgbClr val="002060"/>
                </a:solidFill>
              </a:rPr>
              <a:t>gestione </a:t>
            </a:r>
            <a:r>
              <a:rPr lang="it-IT" sz="1600" dirty="0">
                <a:solidFill>
                  <a:srgbClr val="002060"/>
                </a:solidFill>
              </a:rPr>
              <a:t>dei rifiuti e bonifica dei siti inquinati, piani d’ambito, piani per </a:t>
            </a:r>
            <a:r>
              <a:rPr lang="it-IT" sz="1600" dirty="0" smtClean="0">
                <a:solidFill>
                  <a:srgbClr val="002060"/>
                </a:solidFill>
              </a:rPr>
              <a:t>gestione </a:t>
            </a:r>
            <a:r>
              <a:rPr lang="it-IT" sz="1600" dirty="0">
                <a:solidFill>
                  <a:srgbClr val="002060"/>
                </a:solidFill>
              </a:rPr>
              <a:t>delle aree costiere, piani per </a:t>
            </a:r>
            <a:r>
              <a:rPr lang="it-IT" sz="1600" dirty="0" smtClean="0">
                <a:solidFill>
                  <a:srgbClr val="002060"/>
                </a:solidFill>
              </a:rPr>
              <a:t>gestione </a:t>
            </a:r>
            <a:r>
              <a:rPr lang="it-IT" sz="1600" dirty="0">
                <a:solidFill>
                  <a:srgbClr val="002060"/>
                </a:solidFill>
              </a:rPr>
              <a:t>del rischio </a:t>
            </a:r>
            <a:r>
              <a:rPr lang="it-IT" sz="1600" dirty="0" smtClean="0">
                <a:solidFill>
                  <a:srgbClr val="002060"/>
                </a:solidFill>
              </a:rPr>
              <a:t>alluvioni; progetti per gestione </a:t>
            </a:r>
            <a:r>
              <a:rPr lang="it-IT" sz="1600" dirty="0">
                <a:solidFill>
                  <a:srgbClr val="002060"/>
                </a:solidFill>
              </a:rPr>
              <a:t>della risorsa idrica </a:t>
            </a:r>
            <a:r>
              <a:rPr lang="it-IT" sz="1600" dirty="0" smtClean="0">
                <a:solidFill>
                  <a:srgbClr val="002060"/>
                </a:solidFill>
              </a:rPr>
              <a:t>in </a:t>
            </a:r>
            <a:r>
              <a:rPr lang="it-IT" sz="1600" dirty="0">
                <a:solidFill>
                  <a:srgbClr val="002060"/>
                </a:solidFill>
              </a:rPr>
              <a:t>ambito </a:t>
            </a:r>
            <a:r>
              <a:rPr lang="it-IT" sz="1600" dirty="0" smtClean="0">
                <a:solidFill>
                  <a:srgbClr val="002060"/>
                </a:solidFill>
              </a:rPr>
              <a:t>agricolo e per risanamento </a:t>
            </a:r>
            <a:r>
              <a:rPr lang="it-IT" sz="1600" dirty="0">
                <a:solidFill>
                  <a:srgbClr val="002060"/>
                </a:solidFill>
              </a:rPr>
              <a:t>ambientale dei corpi idrici in aree interne con </a:t>
            </a:r>
            <a:r>
              <a:rPr lang="it-IT" sz="1600" dirty="0" smtClean="0">
                <a:solidFill>
                  <a:srgbClr val="002060"/>
                </a:solidFill>
              </a:rPr>
              <a:t>potenziamento </a:t>
            </a:r>
            <a:r>
              <a:rPr lang="it-IT" sz="1600" dirty="0">
                <a:solidFill>
                  <a:srgbClr val="002060"/>
                </a:solidFill>
              </a:rPr>
              <a:t>di infrastrutture fognarie e </a:t>
            </a:r>
            <a:r>
              <a:rPr lang="it-IT" sz="1600" dirty="0" smtClean="0">
                <a:solidFill>
                  <a:srgbClr val="002060"/>
                </a:solidFill>
              </a:rPr>
              <a:t>depurative. </a:t>
            </a:r>
            <a:r>
              <a:rPr lang="it-IT" sz="1600" b="1" dirty="0" smtClean="0">
                <a:solidFill>
                  <a:srgbClr val="002060"/>
                </a:solidFill>
              </a:rPr>
              <a:t>Gestione </a:t>
            </a:r>
            <a:r>
              <a:rPr lang="it-IT" sz="1600" b="1" dirty="0">
                <a:solidFill>
                  <a:srgbClr val="002060"/>
                </a:solidFill>
              </a:rPr>
              <a:t>efficiente </a:t>
            </a:r>
            <a:r>
              <a:rPr lang="it-IT" sz="1600" b="1" dirty="0" smtClean="0">
                <a:solidFill>
                  <a:srgbClr val="002060"/>
                </a:solidFill>
              </a:rPr>
              <a:t>dei </a:t>
            </a:r>
            <a:r>
              <a:rPr lang="it-IT" sz="1600" b="1" dirty="0">
                <a:solidFill>
                  <a:srgbClr val="002060"/>
                </a:solidFill>
              </a:rPr>
              <a:t>rifiuti, in termini di prevenzione, riduzione, riciclo e </a:t>
            </a:r>
            <a:r>
              <a:rPr lang="it-IT" sz="1600" b="1" dirty="0" smtClean="0">
                <a:solidFill>
                  <a:srgbClr val="002060"/>
                </a:solidFill>
              </a:rPr>
              <a:t>riutilizzo </a:t>
            </a:r>
            <a:r>
              <a:rPr lang="it-IT" sz="1600" dirty="0" smtClean="0">
                <a:solidFill>
                  <a:srgbClr val="002060"/>
                </a:solidFill>
              </a:rPr>
              <a:t>(economia </a:t>
            </a:r>
            <a:r>
              <a:rPr lang="it-IT" sz="1600" dirty="0">
                <a:solidFill>
                  <a:srgbClr val="002060"/>
                </a:solidFill>
              </a:rPr>
              <a:t>circolare </a:t>
            </a:r>
            <a:r>
              <a:rPr lang="it-IT" sz="1600" b="1" dirty="0" smtClean="0">
                <a:solidFill>
                  <a:srgbClr val="00B050"/>
                </a:solidFill>
              </a:rPr>
              <a:t>SDG 12.12.5</a:t>
            </a:r>
            <a:r>
              <a:rPr lang="it-IT" sz="1600" dirty="0" smtClean="0">
                <a:solidFill>
                  <a:srgbClr val="002060"/>
                </a:solidFill>
              </a:rPr>
              <a:t>): piani </a:t>
            </a:r>
            <a:r>
              <a:rPr lang="it-IT" sz="1600" dirty="0">
                <a:solidFill>
                  <a:srgbClr val="002060"/>
                </a:solidFill>
              </a:rPr>
              <a:t>regionali per </a:t>
            </a:r>
            <a:r>
              <a:rPr lang="it-IT" sz="1600" dirty="0" smtClean="0">
                <a:solidFill>
                  <a:srgbClr val="002060"/>
                </a:solidFill>
              </a:rPr>
              <a:t>gestione </a:t>
            </a:r>
            <a:r>
              <a:rPr lang="it-IT" sz="1600" dirty="0">
                <a:solidFill>
                  <a:srgbClr val="002060"/>
                </a:solidFill>
              </a:rPr>
              <a:t>dei rifiuti, </a:t>
            </a:r>
            <a:r>
              <a:rPr lang="it-IT" sz="1600" dirty="0" smtClean="0">
                <a:solidFill>
                  <a:srgbClr val="002060"/>
                </a:solidFill>
              </a:rPr>
              <a:t>istituite </a:t>
            </a:r>
            <a:r>
              <a:rPr lang="it-IT" sz="1600" dirty="0">
                <a:solidFill>
                  <a:srgbClr val="002060"/>
                </a:solidFill>
              </a:rPr>
              <a:t>Agenzie territoriali per </a:t>
            </a:r>
            <a:r>
              <a:rPr lang="it-IT" sz="1600" dirty="0" smtClean="0">
                <a:solidFill>
                  <a:srgbClr val="002060"/>
                </a:solidFill>
              </a:rPr>
              <a:t>servizio </a:t>
            </a:r>
            <a:r>
              <a:rPr lang="it-IT" sz="1600" dirty="0">
                <a:solidFill>
                  <a:srgbClr val="002060"/>
                </a:solidFill>
              </a:rPr>
              <a:t>di gestione dei </a:t>
            </a:r>
            <a:r>
              <a:rPr lang="it-IT" sz="1600" dirty="0" smtClean="0">
                <a:solidFill>
                  <a:srgbClr val="002060"/>
                </a:solidFill>
              </a:rPr>
              <a:t>rifiuti, linee </a:t>
            </a:r>
            <a:r>
              <a:rPr lang="it-IT" sz="1600" dirty="0">
                <a:solidFill>
                  <a:srgbClr val="002060"/>
                </a:solidFill>
              </a:rPr>
              <a:t>guida per </a:t>
            </a:r>
            <a:r>
              <a:rPr lang="it-IT" sz="1600" dirty="0" smtClean="0">
                <a:solidFill>
                  <a:srgbClr val="002060"/>
                </a:solidFill>
              </a:rPr>
              <a:t>regolamenti </a:t>
            </a:r>
            <a:r>
              <a:rPr lang="it-IT" sz="1600" dirty="0">
                <a:solidFill>
                  <a:srgbClr val="002060"/>
                </a:solidFill>
              </a:rPr>
              <a:t>comunali di gestione dei rifiuti urbani e assimilazione rifiuti </a:t>
            </a:r>
            <a:r>
              <a:rPr lang="it-IT" sz="1600" dirty="0" smtClean="0">
                <a:solidFill>
                  <a:srgbClr val="002060"/>
                </a:solidFill>
              </a:rPr>
              <a:t>speciali, sperimentazione </a:t>
            </a:r>
            <a:r>
              <a:rPr lang="it-IT" sz="1600" dirty="0">
                <a:solidFill>
                  <a:srgbClr val="002060"/>
                </a:solidFill>
              </a:rPr>
              <a:t>reti territoriali virtuose contro </a:t>
            </a:r>
            <a:r>
              <a:rPr lang="it-IT" sz="1600" dirty="0" smtClean="0">
                <a:solidFill>
                  <a:srgbClr val="002060"/>
                </a:solidFill>
              </a:rPr>
              <a:t>spreco </a:t>
            </a:r>
            <a:r>
              <a:rPr lang="it-IT" sz="1600" dirty="0">
                <a:solidFill>
                  <a:srgbClr val="002060"/>
                </a:solidFill>
              </a:rPr>
              <a:t>alimentare (comuni, Grande Distribuzione Organizzata, enti no profit</a:t>
            </a:r>
            <a:r>
              <a:rPr lang="it-IT" sz="1600" dirty="0" smtClean="0">
                <a:solidFill>
                  <a:srgbClr val="002060"/>
                </a:solidFill>
              </a:rPr>
              <a:t>) </a:t>
            </a:r>
            <a:r>
              <a:rPr lang="it-IT" sz="1600" dirty="0">
                <a:solidFill>
                  <a:srgbClr val="002060"/>
                </a:solidFill>
              </a:rPr>
              <a:t>e sistemi e modelli di gestione sostenibile e di </a:t>
            </a:r>
            <a:r>
              <a:rPr lang="it-IT" sz="1600" dirty="0" smtClean="0">
                <a:solidFill>
                  <a:srgbClr val="002060"/>
                </a:solidFill>
              </a:rPr>
              <a:t>riciclo. </a:t>
            </a:r>
          </a:p>
          <a:p>
            <a:pPr marL="285750" indent="-285750" algn="just">
              <a:buFont typeface="Wingdings" panose="05000000000000000000" pitchFamily="2" charset="2"/>
              <a:buChar char="ü"/>
            </a:pPr>
            <a:r>
              <a:rPr lang="it-IT" sz="1600" b="1" dirty="0">
                <a:solidFill>
                  <a:srgbClr val="FF0000"/>
                </a:solidFill>
              </a:rPr>
              <a:t>Cooperazione allo sviluppo: </a:t>
            </a:r>
            <a:r>
              <a:rPr lang="it-IT" sz="1600" dirty="0">
                <a:solidFill>
                  <a:srgbClr val="002060"/>
                </a:solidFill>
              </a:rPr>
              <a:t>cofinanziati progetti nella gestione e approvvigionamento sostenibile della risorsa acqua; cofinanziati progetti nel trasferimento tecnologico per la tutela delle risorse ambientali e l’utilizzo delle fonti energetiche e approvvigionamento idrico sostenibile nei Paesi in Via di Sviluppo, investimenti per ricorso ad energie rinnovabili da parte delle aziende </a:t>
            </a:r>
            <a:r>
              <a:rPr lang="it-IT" sz="1600" dirty="0" smtClean="0">
                <a:solidFill>
                  <a:srgbClr val="002060"/>
                </a:solidFill>
              </a:rPr>
              <a:t>agricole (</a:t>
            </a:r>
            <a:r>
              <a:rPr lang="it-IT" sz="1600" b="1" dirty="0" smtClean="0">
                <a:solidFill>
                  <a:srgbClr val="00B050"/>
                </a:solidFill>
              </a:rPr>
              <a:t>SDG 6.6.a e 7.7.b</a:t>
            </a:r>
            <a:r>
              <a:rPr lang="it-IT" sz="1600" dirty="0" smtClean="0">
                <a:solidFill>
                  <a:srgbClr val="002060"/>
                </a:solidFill>
              </a:rPr>
              <a:t>).</a:t>
            </a:r>
            <a:endParaRPr lang="it-IT" sz="1600" dirty="0"/>
          </a:p>
        </p:txBody>
      </p:sp>
      <p:sp>
        <p:nvSpPr>
          <p:cNvPr id="5" name="Titolo 4"/>
          <p:cNvSpPr txBox="1">
            <a:spLocks noGrp="1"/>
          </p:cNvSpPr>
          <p:nvPr>
            <p:ph type="title"/>
          </p:nvPr>
        </p:nvSpPr>
        <p:spPr>
          <a:xfrm>
            <a:off x="1727200" y="821706"/>
            <a:ext cx="9448800" cy="830997"/>
          </a:xfrm>
          <a:prstGeom prst="rect">
            <a:avLst/>
          </a:prstGeom>
          <a:noFill/>
        </p:spPr>
        <p:txBody>
          <a:bodyPr wrap="square" rtlCol="0">
            <a:spAutoFit/>
          </a:bodyPr>
          <a:lstStyle/>
          <a:p>
            <a:pPr algn="ctr">
              <a:lnSpc>
                <a:spcPct val="100000"/>
              </a:lnSpc>
            </a:pPr>
            <a:r>
              <a:rPr lang="it-IT" sz="2400" b="1" dirty="0" smtClean="0">
                <a:solidFill>
                  <a:srgbClr val="FF0000"/>
                </a:solidFill>
              </a:rPr>
              <a:t>PNR 2017</a:t>
            </a:r>
            <a:br>
              <a:rPr lang="it-IT" sz="2400" b="1" dirty="0" smtClean="0">
                <a:solidFill>
                  <a:srgbClr val="FF0000"/>
                </a:solidFill>
              </a:rPr>
            </a:br>
            <a:r>
              <a:rPr lang="it-IT" dirty="0" smtClean="0">
                <a:solidFill>
                  <a:srgbClr val="FF0000"/>
                </a:solidFill>
              </a:rPr>
              <a:t>T5 Efficienza energetica </a:t>
            </a:r>
            <a:r>
              <a:rPr lang="it-IT" sz="2400" b="1" dirty="0" smtClean="0">
                <a:solidFill>
                  <a:srgbClr val="FF0000"/>
                </a:solidFill>
              </a:rPr>
              <a:t>- Provvedimenti 255 (5/5)</a:t>
            </a:r>
          </a:p>
        </p:txBody>
      </p:sp>
    </p:spTree>
    <p:extLst>
      <p:ext uri="{BB962C8B-B14F-4D97-AF65-F5344CB8AC3E}">
        <p14:creationId xmlns:p14="http://schemas.microsoft.com/office/powerpoint/2010/main" val="3381083814"/>
      </p:ext>
    </p:extLst>
  </p:cSld>
  <p:clrMapOvr>
    <a:masterClrMapping/>
  </p:clrMapOvr>
  <p:transition spd="med" advClick="0"/>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smtClean="0">
                <a:solidFill>
                  <a:srgbClr val="FF0000"/>
                </a:solidFill>
              </a:rPr>
              <a:t>Il Programma Nazionale di Riforma (PNR</a:t>
            </a:r>
            <a:r>
              <a:rPr lang="it-IT" sz="2800" dirty="0" smtClean="0">
                <a:solidFill>
                  <a:srgbClr val="FF0000"/>
                </a:solidFill>
              </a:rPr>
              <a:t>)</a:t>
            </a:r>
            <a:endParaRPr lang="it-IT" sz="2800" dirty="0">
              <a:solidFill>
                <a:srgbClr val="FF0000"/>
              </a:solidFill>
            </a:endParaRPr>
          </a:p>
        </p:txBody>
      </p:sp>
      <p:sp>
        <p:nvSpPr>
          <p:cNvPr id="3" name="Segnaposto contenuto 2"/>
          <p:cNvSpPr>
            <a:spLocks noGrp="1"/>
          </p:cNvSpPr>
          <p:nvPr>
            <p:ph idx="1"/>
          </p:nvPr>
        </p:nvSpPr>
        <p:spPr>
          <a:xfrm>
            <a:off x="1513840" y="1860290"/>
            <a:ext cx="9875520" cy="5068054"/>
          </a:xfrm>
        </p:spPr>
        <p:txBody>
          <a:bodyPr/>
          <a:lstStyle/>
          <a:p>
            <a:pPr algn="just">
              <a:spcAft>
                <a:spcPts val="600"/>
              </a:spcAft>
              <a:buFont typeface="Wingdings" panose="05000000000000000000" pitchFamily="2" charset="2"/>
              <a:buChar char="Ø"/>
            </a:pPr>
            <a:r>
              <a:rPr lang="it-IT" sz="1800" b="1" dirty="0" smtClean="0"/>
              <a:t>Il PNR </a:t>
            </a:r>
            <a:r>
              <a:rPr lang="it-IT" sz="1800" b="1" dirty="0"/>
              <a:t>confluisce</a:t>
            </a:r>
            <a:r>
              <a:rPr lang="it-IT" sz="1800" dirty="0"/>
              <a:t>, insieme al Programma di Stabilità e Crescita (</a:t>
            </a:r>
            <a:r>
              <a:rPr lang="it-IT" sz="1800" dirty="0" err="1"/>
              <a:t>PdS</a:t>
            </a:r>
            <a:r>
              <a:rPr lang="it-IT" sz="1800" dirty="0"/>
              <a:t>), </a:t>
            </a:r>
            <a:r>
              <a:rPr lang="it-IT" sz="1800" b="1" dirty="0"/>
              <a:t>nel Documento di Economia e Finanza (DEF) </a:t>
            </a:r>
            <a:r>
              <a:rPr lang="it-IT" sz="1800" dirty="0"/>
              <a:t>di cui ne costituisce la </a:t>
            </a:r>
            <a:r>
              <a:rPr lang="it-IT" sz="1800" dirty="0">
                <a:solidFill>
                  <a:srgbClr val="002060"/>
                </a:solidFill>
              </a:rPr>
              <a:t>sezione III, </a:t>
            </a:r>
            <a:r>
              <a:rPr lang="it-IT" sz="1800" dirty="0"/>
              <a:t>da presentare alla Commissione europea entro il 15 aprile di ogni anno</a:t>
            </a:r>
            <a:r>
              <a:rPr lang="it-IT" sz="1800" dirty="0">
                <a:solidFill>
                  <a:srgbClr val="002060"/>
                </a:solidFill>
              </a:rPr>
              <a:t>(L.7/4/2011 n.39</a:t>
            </a:r>
            <a:r>
              <a:rPr lang="it-IT" sz="1800" dirty="0" smtClean="0">
                <a:solidFill>
                  <a:srgbClr val="002060"/>
                </a:solidFill>
              </a:rPr>
              <a:t>) nell’ambito del </a:t>
            </a:r>
            <a:r>
              <a:rPr lang="it-IT" sz="1800" b="1" dirty="0" smtClean="0">
                <a:solidFill>
                  <a:srgbClr val="002060"/>
                </a:solidFill>
              </a:rPr>
              <a:t>Semestre europeo </a:t>
            </a:r>
            <a:endParaRPr lang="it-IT" sz="1800" b="1" dirty="0" smtClean="0">
              <a:solidFill>
                <a:srgbClr val="FF0000"/>
              </a:solidFill>
            </a:endParaRPr>
          </a:p>
          <a:p>
            <a:pPr algn="just">
              <a:spcAft>
                <a:spcPts val="600"/>
              </a:spcAft>
              <a:buFont typeface="Wingdings" panose="05000000000000000000" pitchFamily="2" charset="2"/>
              <a:buChar char="Ø"/>
            </a:pPr>
            <a:r>
              <a:rPr lang="it-IT" sz="1800" b="1" dirty="0" smtClean="0">
                <a:solidFill>
                  <a:srgbClr val="FF0000"/>
                </a:solidFill>
              </a:rPr>
              <a:t>È l’unico documento con cui ogni Stato membro (SM) </a:t>
            </a:r>
            <a:r>
              <a:rPr lang="it-IT" sz="1800" dirty="0" smtClean="0">
                <a:solidFill>
                  <a:srgbClr val="002060"/>
                </a:solidFill>
              </a:rPr>
              <a:t>presenta </a:t>
            </a:r>
            <a:r>
              <a:rPr lang="it-IT" sz="1800" dirty="0">
                <a:solidFill>
                  <a:srgbClr val="002060"/>
                </a:solidFill>
              </a:rPr>
              <a:t>alla </a:t>
            </a:r>
            <a:r>
              <a:rPr lang="it-IT" sz="1800" dirty="0" smtClean="0">
                <a:solidFill>
                  <a:srgbClr val="002060"/>
                </a:solidFill>
              </a:rPr>
              <a:t>UE le </a:t>
            </a:r>
            <a:r>
              <a:rPr lang="it-IT" sz="1800" b="1" dirty="0" smtClean="0">
                <a:solidFill>
                  <a:srgbClr val="002060"/>
                </a:solidFill>
              </a:rPr>
              <a:t>specifiche politiche </a:t>
            </a:r>
            <a:r>
              <a:rPr lang="it-IT" sz="1800" dirty="0" smtClean="0">
                <a:solidFill>
                  <a:srgbClr val="002060"/>
                </a:solidFill>
              </a:rPr>
              <a:t>che intende realizzare </a:t>
            </a:r>
            <a:r>
              <a:rPr lang="it-IT" sz="1800" b="1" dirty="0" smtClean="0">
                <a:solidFill>
                  <a:srgbClr val="002060"/>
                </a:solidFill>
              </a:rPr>
              <a:t>per conseguire finalità comuni, sostenibilità delle finanze pubbliche, riforme strutturali</a:t>
            </a:r>
            <a:r>
              <a:rPr lang="it-IT" sz="1800" dirty="0" smtClean="0">
                <a:solidFill>
                  <a:srgbClr val="002060"/>
                </a:solidFill>
              </a:rPr>
              <a:t>, programmi per </a:t>
            </a:r>
            <a:r>
              <a:rPr lang="it-IT" sz="1800" b="1" dirty="0" smtClean="0">
                <a:solidFill>
                  <a:srgbClr val="002060"/>
                </a:solidFill>
              </a:rPr>
              <a:t>realizzare gli obiettivi di crescita ed occupazione, in osservanza alle CSR e ai decennali obiettivi (</a:t>
            </a:r>
            <a:r>
              <a:rPr lang="it-IT" sz="1800" b="1" i="1" dirty="0" smtClean="0">
                <a:solidFill>
                  <a:srgbClr val="002060"/>
                </a:solidFill>
              </a:rPr>
              <a:t>Target</a:t>
            </a:r>
            <a:r>
              <a:rPr lang="it-IT" sz="1800" b="1" dirty="0" smtClean="0">
                <a:solidFill>
                  <a:srgbClr val="002060"/>
                </a:solidFill>
              </a:rPr>
              <a:t>) della </a:t>
            </a:r>
            <a:r>
              <a:rPr lang="it-IT" sz="1800" b="1" dirty="0" smtClean="0">
                <a:solidFill>
                  <a:srgbClr val="FF0000"/>
                </a:solidFill>
              </a:rPr>
              <a:t>Strategia Europa 2020</a:t>
            </a:r>
            <a:r>
              <a:rPr lang="it-IT" sz="1800" dirty="0" smtClean="0">
                <a:solidFill>
                  <a:srgbClr val="FF0000"/>
                </a:solidFill>
              </a:rPr>
              <a:t>. </a:t>
            </a:r>
          </a:p>
          <a:p>
            <a:pPr algn="just">
              <a:spcAft>
                <a:spcPts val="600"/>
              </a:spcAft>
              <a:buFont typeface="Wingdings" panose="05000000000000000000" pitchFamily="2" charset="2"/>
              <a:buChar char="Ø"/>
            </a:pPr>
            <a:r>
              <a:rPr lang="it-IT" sz="1800" b="1" dirty="0">
                <a:solidFill>
                  <a:srgbClr val="FF0000"/>
                </a:solidFill>
              </a:rPr>
              <a:t>F</a:t>
            </a:r>
            <a:r>
              <a:rPr lang="it-IT" sz="1800" b="1" dirty="0" smtClean="0">
                <a:solidFill>
                  <a:srgbClr val="FF0000"/>
                </a:solidFill>
              </a:rPr>
              <a:t>unzione consuntiva</a:t>
            </a:r>
            <a:r>
              <a:rPr lang="it-IT" sz="1800" dirty="0" smtClean="0">
                <a:solidFill>
                  <a:schemeClr val="tx2">
                    <a:lumMod val="10000"/>
                  </a:schemeClr>
                </a:solidFill>
              </a:rPr>
              <a:t>:</a:t>
            </a:r>
            <a:r>
              <a:rPr lang="it-IT" sz="1800" dirty="0" smtClean="0">
                <a:solidFill>
                  <a:srgbClr val="002060"/>
                </a:solidFill>
              </a:rPr>
              <a:t> illustra</a:t>
            </a:r>
            <a:r>
              <a:rPr lang="it-IT" sz="1800" b="1" dirty="0" smtClean="0">
                <a:solidFill>
                  <a:srgbClr val="002060"/>
                </a:solidFill>
              </a:rPr>
              <a:t> annualmente </a:t>
            </a:r>
            <a:r>
              <a:rPr lang="it-IT" sz="1800" dirty="0" smtClean="0">
                <a:solidFill>
                  <a:srgbClr val="002060"/>
                </a:solidFill>
              </a:rPr>
              <a:t>la portata degli interventi </a:t>
            </a:r>
            <a:r>
              <a:rPr lang="it-IT" sz="1800" b="1" dirty="0" smtClean="0">
                <a:solidFill>
                  <a:srgbClr val="002060"/>
                </a:solidFill>
              </a:rPr>
              <a:t>strategici</a:t>
            </a:r>
            <a:r>
              <a:rPr lang="it-IT" sz="1800" dirty="0" smtClean="0">
                <a:solidFill>
                  <a:srgbClr val="002060"/>
                </a:solidFill>
              </a:rPr>
              <a:t> messi in atto dalle amministrazioni nazionali e regionali, la loro </a:t>
            </a:r>
            <a:r>
              <a:rPr lang="it-IT" sz="1800" b="1" dirty="0" smtClean="0">
                <a:solidFill>
                  <a:srgbClr val="002060"/>
                </a:solidFill>
              </a:rPr>
              <a:t>coerenza con gli orientamenti dell'Unione europea </a:t>
            </a:r>
            <a:r>
              <a:rPr lang="it-IT" sz="1800" dirty="0" smtClean="0">
                <a:solidFill>
                  <a:srgbClr val="002060"/>
                </a:solidFill>
              </a:rPr>
              <a:t>e il loro impatto atteso. </a:t>
            </a:r>
            <a:endParaRPr lang="it-IT" sz="1800" dirty="0" smtClean="0">
              <a:solidFill>
                <a:schemeClr val="tx2">
                  <a:lumMod val="10000"/>
                </a:schemeClr>
              </a:solidFill>
            </a:endParaRPr>
          </a:p>
          <a:p>
            <a:pPr algn="just">
              <a:buFont typeface="Wingdings" panose="05000000000000000000" pitchFamily="2" charset="2"/>
              <a:buChar char="Ø"/>
            </a:pPr>
            <a:r>
              <a:rPr lang="it-IT" sz="1800" b="1" dirty="0">
                <a:solidFill>
                  <a:srgbClr val="FF0000"/>
                </a:solidFill>
              </a:rPr>
              <a:t>F</a:t>
            </a:r>
            <a:r>
              <a:rPr lang="it-IT" sz="1800" b="1" dirty="0" smtClean="0">
                <a:solidFill>
                  <a:srgbClr val="FF0000"/>
                </a:solidFill>
              </a:rPr>
              <a:t>unzione programmatoria</a:t>
            </a:r>
            <a:r>
              <a:rPr lang="it-IT" sz="1800" dirty="0" smtClean="0">
                <a:solidFill>
                  <a:schemeClr val="tx2">
                    <a:lumMod val="10000"/>
                  </a:schemeClr>
                </a:solidFill>
              </a:rPr>
              <a:t>: </a:t>
            </a:r>
            <a:r>
              <a:rPr lang="it-IT" sz="1800" dirty="0" smtClean="0">
                <a:solidFill>
                  <a:srgbClr val="002060"/>
                </a:solidFill>
              </a:rPr>
              <a:t>presenta </a:t>
            </a:r>
            <a:r>
              <a:rPr lang="it-IT" sz="1800" b="1" dirty="0" smtClean="0">
                <a:solidFill>
                  <a:srgbClr val="002060"/>
                </a:solidFill>
              </a:rPr>
              <a:t>un’agenda di interventi</a:t>
            </a:r>
            <a:r>
              <a:rPr lang="it-IT" sz="1800" dirty="0" smtClean="0">
                <a:solidFill>
                  <a:srgbClr val="002060"/>
                </a:solidFill>
              </a:rPr>
              <a:t>, previsti per i mesi successivi, con cui </a:t>
            </a:r>
            <a:r>
              <a:rPr lang="it-IT" sz="1800" b="1" dirty="0" smtClean="0">
                <a:solidFill>
                  <a:srgbClr val="002060"/>
                </a:solidFill>
              </a:rPr>
              <a:t>si definisce il percorso </a:t>
            </a:r>
            <a:r>
              <a:rPr lang="it-IT" sz="1800" dirty="0" smtClean="0">
                <a:solidFill>
                  <a:srgbClr val="002060"/>
                </a:solidFill>
              </a:rPr>
              <a:t>attraverso il quale lo SM intende conseguire gli obiettivi definiti a livello europeo, garantendo la stabilità delle finanze pubbliche</a:t>
            </a:r>
            <a:r>
              <a:rPr lang="it-IT" sz="1800" dirty="0" smtClean="0">
                <a:solidFill>
                  <a:srgbClr val="4F320B"/>
                </a:solidFill>
              </a:rPr>
              <a:t>. </a:t>
            </a:r>
          </a:p>
        </p:txBody>
      </p:sp>
    </p:spTree>
    <p:extLst>
      <p:ext uri="{BB962C8B-B14F-4D97-AF65-F5344CB8AC3E}">
        <p14:creationId xmlns:p14="http://schemas.microsoft.com/office/powerpoint/2010/main" val="2386459904"/>
      </p:ext>
    </p:extLst>
  </p:cSld>
  <p:clrMapOvr>
    <a:masterClrMapping/>
  </p:clrMapOvr>
  <p:transition spd="med" advClick="0"/>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727200" y="1034980"/>
            <a:ext cx="9448800" cy="351859"/>
          </a:xfrm>
        </p:spPr>
        <p:txBody>
          <a:bodyPr/>
          <a:lstStyle/>
          <a:p>
            <a:pPr algn="ctr"/>
            <a:r>
              <a:rPr lang="it-IT" dirty="0" smtClean="0">
                <a:solidFill>
                  <a:srgbClr val="FF0000"/>
                </a:solidFill>
              </a:rPr>
              <a:t>Le tappe del contributo delle Regioni al PNR</a:t>
            </a:r>
            <a:endParaRPr lang="it-IT" dirty="0">
              <a:solidFill>
                <a:srgbClr val="FF0000"/>
              </a:solidFill>
            </a:endParaRPr>
          </a:p>
        </p:txBody>
      </p:sp>
      <p:sp>
        <p:nvSpPr>
          <p:cNvPr id="3" name="Segnaposto contenuto 2"/>
          <p:cNvSpPr>
            <a:spLocks noGrp="1"/>
          </p:cNvSpPr>
          <p:nvPr>
            <p:ph idx="1"/>
          </p:nvPr>
        </p:nvSpPr>
        <p:spPr>
          <a:xfrm>
            <a:off x="1478280" y="1386839"/>
            <a:ext cx="9936480" cy="5471161"/>
          </a:xfrm>
        </p:spPr>
        <p:txBody>
          <a:bodyPr/>
          <a:lstStyle/>
          <a:p>
            <a:pPr algn="just">
              <a:buNone/>
            </a:pPr>
            <a:r>
              <a:rPr lang="it-IT" sz="1800" b="1" dirty="0" smtClean="0">
                <a:solidFill>
                  <a:srgbClr val="FF0000"/>
                </a:solidFill>
              </a:rPr>
              <a:t>dal 2012</a:t>
            </a:r>
            <a:r>
              <a:rPr lang="it-IT" sz="1800" dirty="0" smtClean="0">
                <a:solidFill>
                  <a:srgbClr val="002060"/>
                </a:solidFill>
              </a:rPr>
              <a:t>: le Regioni e Province autonome partecipano annualmente alla composizione del PNR, in ambito di </a:t>
            </a:r>
            <a:r>
              <a:rPr lang="it-IT" sz="1800" b="1" dirty="0" smtClean="0">
                <a:solidFill>
                  <a:srgbClr val="002060"/>
                </a:solidFill>
              </a:rPr>
              <a:t>Comitato Interministeriale per gli Affari Europei (CIAE</a:t>
            </a:r>
            <a:r>
              <a:rPr lang="it-IT" sz="1800" dirty="0" smtClean="0">
                <a:solidFill>
                  <a:srgbClr val="002060"/>
                </a:solidFill>
              </a:rPr>
              <a:t>), su alcuni temi relativi a crescita ed occupazione.</a:t>
            </a:r>
          </a:p>
          <a:p>
            <a:pPr algn="just">
              <a:buNone/>
            </a:pPr>
            <a:r>
              <a:rPr lang="it-IT" sz="1800" b="1" dirty="0" smtClean="0">
                <a:solidFill>
                  <a:srgbClr val="FF0000"/>
                </a:solidFill>
              </a:rPr>
              <a:t>2013: </a:t>
            </a:r>
            <a:r>
              <a:rPr lang="it-IT" sz="1800" dirty="0" smtClean="0">
                <a:solidFill>
                  <a:srgbClr val="002060"/>
                </a:solidFill>
              </a:rPr>
              <a:t>nasce la </a:t>
            </a:r>
            <a:r>
              <a:rPr lang="it-IT" sz="1800" b="1" dirty="0" err="1" smtClean="0">
                <a:solidFill>
                  <a:srgbClr val="FF0000"/>
                </a:solidFill>
              </a:rPr>
              <a:t>Re.Te</a:t>
            </a:r>
            <a:r>
              <a:rPr lang="it-IT" sz="1800" b="1" dirty="0" smtClean="0">
                <a:solidFill>
                  <a:srgbClr val="FF0000"/>
                </a:solidFill>
              </a:rPr>
              <a:t> PNR </a:t>
            </a:r>
            <a:r>
              <a:rPr lang="it-IT" sz="1800" dirty="0" smtClean="0">
                <a:solidFill>
                  <a:srgbClr val="002060"/>
                </a:solidFill>
              </a:rPr>
              <a:t>(</a:t>
            </a:r>
            <a:r>
              <a:rPr lang="it-IT" sz="1800" dirty="0" err="1">
                <a:solidFill>
                  <a:srgbClr val="002060"/>
                </a:solidFill>
              </a:rPr>
              <a:t>R</a:t>
            </a:r>
            <a:r>
              <a:rPr lang="it-IT" sz="1800" dirty="0" err="1" smtClean="0">
                <a:solidFill>
                  <a:srgbClr val="002060"/>
                </a:solidFill>
              </a:rPr>
              <a:t>egional</a:t>
            </a:r>
            <a:r>
              <a:rPr lang="it-IT" sz="1800" dirty="0" smtClean="0">
                <a:solidFill>
                  <a:srgbClr val="002060"/>
                </a:solidFill>
              </a:rPr>
              <a:t> Team per il Programma Nazionale di Riforma).</a:t>
            </a:r>
          </a:p>
          <a:p>
            <a:pPr algn="just">
              <a:buNone/>
            </a:pPr>
            <a:r>
              <a:rPr lang="it-IT" sz="1800" b="1" dirty="0" smtClean="0">
                <a:solidFill>
                  <a:srgbClr val="FF0000"/>
                </a:solidFill>
              </a:rPr>
              <a:t>PNR 2013</a:t>
            </a:r>
            <a:r>
              <a:rPr lang="it-IT" sz="1800" dirty="0">
                <a:solidFill>
                  <a:srgbClr val="002060"/>
                </a:solidFill>
              </a:rPr>
              <a:t>: </a:t>
            </a:r>
            <a:r>
              <a:rPr lang="it-IT" sz="1800" dirty="0" smtClean="0">
                <a:solidFill>
                  <a:srgbClr val="002060"/>
                </a:solidFill>
              </a:rPr>
              <a:t>le Regioni elaborano </a:t>
            </a:r>
            <a:r>
              <a:rPr lang="it-IT" sz="1800" b="1" dirty="0">
                <a:solidFill>
                  <a:srgbClr val="002060"/>
                </a:solidFill>
              </a:rPr>
              <a:t>un documento regionale tecnico-programmatico</a:t>
            </a:r>
            <a:r>
              <a:rPr lang="it-IT" sz="1800" dirty="0">
                <a:solidFill>
                  <a:srgbClr val="002060"/>
                </a:solidFill>
              </a:rPr>
              <a:t>, richiesto dal MEF ed approvato dalla </a:t>
            </a:r>
            <a:r>
              <a:rPr lang="it-IT" sz="1800" dirty="0" err="1" smtClean="0">
                <a:solidFill>
                  <a:srgbClr val="002060"/>
                </a:solidFill>
              </a:rPr>
              <a:t>CdR</a:t>
            </a:r>
            <a:r>
              <a:rPr lang="it-IT" sz="1800" dirty="0" smtClean="0">
                <a:solidFill>
                  <a:srgbClr val="002060"/>
                </a:solidFill>
              </a:rPr>
              <a:t>, </a:t>
            </a:r>
            <a:r>
              <a:rPr lang="it-IT" sz="1800" dirty="0">
                <a:solidFill>
                  <a:srgbClr val="002060"/>
                </a:solidFill>
              </a:rPr>
              <a:t>insieme a </a:t>
            </a:r>
            <a:r>
              <a:rPr lang="it-IT" sz="1800" b="1" dirty="0">
                <a:solidFill>
                  <a:srgbClr val="002060"/>
                </a:solidFill>
              </a:rPr>
              <a:t>quadri sinottici </a:t>
            </a:r>
            <a:r>
              <a:rPr lang="it-IT" sz="1800" b="1" dirty="0" smtClean="0">
                <a:solidFill>
                  <a:srgbClr val="002060"/>
                </a:solidFill>
              </a:rPr>
              <a:t>(Griglie </a:t>
            </a:r>
            <a:r>
              <a:rPr lang="it-IT" sz="1800" b="1" dirty="0">
                <a:solidFill>
                  <a:srgbClr val="002060"/>
                </a:solidFill>
              </a:rPr>
              <a:t>delle misure </a:t>
            </a:r>
            <a:r>
              <a:rPr lang="it-IT" sz="1800" b="1" dirty="0" smtClean="0">
                <a:solidFill>
                  <a:srgbClr val="002060"/>
                </a:solidFill>
              </a:rPr>
              <a:t>regionali), </a:t>
            </a:r>
            <a:r>
              <a:rPr lang="it-IT" sz="1800" dirty="0">
                <a:solidFill>
                  <a:srgbClr val="002060"/>
                </a:solidFill>
              </a:rPr>
              <a:t>che danno conto nel dettaglio degli interventi di riforma normativi, regolamentari e attuativi realizzati dalle Regioni nell’anno precedente, su tutti i temi oggetto di indagine. </a:t>
            </a:r>
            <a:endParaRPr lang="it-IT" sz="1800" dirty="0" smtClean="0">
              <a:solidFill>
                <a:srgbClr val="002060"/>
              </a:solidFill>
            </a:endParaRPr>
          </a:p>
          <a:p>
            <a:pPr algn="just">
              <a:buNone/>
            </a:pPr>
            <a:r>
              <a:rPr lang="it-IT" sz="1800" dirty="0">
                <a:solidFill>
                  <a:srgbClr val="002060"/>
                </a:solidFill>
              </a:rPr>
              <a:t>	</a:t>
            </a:r>
            <a:r>
              <a:rPr lang="it-IT" sz="1800" dirty="0" smtClean="0">
                <a:solidFill>
                  <a:srgbClr val="002060"/>
                </a:solidFill>
              </a:rPr>
              <a:t>Nei </a:t>
            </a:r>
            <a:r>
              <a:rPr lang="it-IT" sz="1800" b="1" dirty="0" smtClean="0">
                <a:solidFill>
                  <a:srgbClr val="002060"/>
                </a:solidFill>
              </a:rPr>
              <a:t>tre </a:t>
            </a:r>
            <a:r>
              <a:rPr lang="it-IT" sz="1800" b="1" dirty="0">
                <a:solidFill>
                  <a:srgbClr val="002060"/>
                </a:solidFill>
              </a:rPr>
              <a:t>T</a:t>
            </a:r>
            <a:r>
              <a:rPr lang="it-IT" sz="1800" b="1" dirty="0" smtClean="0">
                <a:solidFill>
                  <a:srgbClr val="002060"/>
                </a:solidFill>
              </a:rPr>
              <a:t>arget </a:t>
            </a:r>
            <a:r>
              <a:rPr lang="it-IT" sz="1800" b="1" dirty="0">
                <a:solidFill>
                  <a:srgbClr val="002060"/>
                </a:solidFill>
              </a:rPr>
              <a:t>di Europa 2020 </a:t>
            </a:r>
            <a:r>
              <a:rPr lang="it-IT" sz="1800" dirty="0">
                <a:solidFill>
                  <a:srgbClr val="002060"/>
                </a:solidFill>
              </a:rPr>
              <a:t>le Regioni </a:t>
            </a:r>
            <a:r>
              <a:rPr lang="it-IT" sz="1800" dirty="0" smtClean="0">
                <a:solidFill>
                  <a:srgbClr val="002060"/>
                </a:solidFill>
              </a:rPr>
              <a:t>resocontano anche le misure di intervento di riforma che ricadono sotto i </a:t>
            </a:r>
            <a:r>
              <a:rPr lang="it-IT" sz="1800" b="1" dirty="0">
                <a:solidFill>
                  <a:srgbClr val="002060"/>
                </a:solidFill>
              </a:rPr>
              <a:t>temi </a:t>
            </a:r>
            <a:r>
              <a:rPr lang="it-IT" sz="1800" b="1" dirty="0" smtClean="0">
                <a:solidFill>
                  <a:srgbClr val="002060"/>
                </a:solidFill>
              </a:rPr>
              <a:t>ambientali</a:t>
            </a:r>
            <a:r>
              <a:rPr lang="it-IT" sz="1800" dirty="0" smtClean="0">
                <a:solidFill>
                  <a:srgbClr val="002060"/>
                </a:solidFill>
              </a:rPr>
              <a:t>, specialmente a tutela del cambiamento climatico.</a:t>
            </a:r>
          </a:p>
          <a:p>
            <a:pPr algn="just">
              <a:buNone/>
            </a:pPr>
            <a:r>
              <a:rPr lang="it-IT" sz="1800" b="1" dirty="0" smtClean="0">
                <a:solidFill>
                  <a:srgbClr val="FF0000"/>
                </a:solidFill>
              </a:rPr>
              <a:t>dal 2015</a:t>
            </a:r>
            <a:r>
              <a:rPr lang="it-IT" sz="1800" dirty="0" smtClean="0">
                <a:solidFill>
                  <a:srgbClr val="002060"/>
                </a:solidFill>
              </a:rPr>
              <a:t>:</a:t>
            </a:r>
            <a:r>
              <a:rPr lang="it-IT" sz="1800" b="1" dirty="0" smtClean="0">
                <a:solidFill>
                  <a:srgbClr val="FF0000"/>
                </a:solidFill>
              </a:rPr>
              <a:t>  </a:t>
            </a:r>
            <a:r>
              <a:rPr lang="it-IT" sz="1800" b="1" dirty="0">
                <a:solidFill>
                  <a:srgbClr val="002060"/>
                </a:solidFill>
              </a:rPr>
              <a:t>in campo </a:t>
            </a:r>
            <a:r>
              <a:rPr lang="it-IT" sz="1800" b="1" dirty="0" smtClean="0">
                <a:solidFill>
                  <a:srgbClr val="002060"/>
                </a:solidFill>
              </a:rPr>
              <a:t>ambientale </a:t>
            </a:r>
            <a:r>
              <a:rPr lang="it-IT" sz="1800" dirty="0" smtClean="0">
                <a:solidFill>
                  <a:srgbClr val="002060"/>
                </a:solidFill>
              </a:rPr>
              <a:t>le </a:t>
            </a:r>
            <a:r>
              <a:rPr lang="it-IT" sz="1800" dirty="0">
                <a:solidFill>
                  <a:srgbClr val="002060"/>
                </a:solidFill>
              </a:rPr>
              <a:t>Regioni hanno consolidato il loro </a:t>
            </a:r>
            <a:r>
              <a:rPr lang="it-IT" sz="1800" dirty="0" smtClean="0">
                <a:solidFill>
                  <a:srgbClr val="002060"/>
                </a:solidFill>
              </a:rPr>
              <a:t>impegno, </a:t>
            </a:r>
            <a:r>
              <a:rPr lang="it-IT" sz="1800" dirty="0">
                <a:solidFill>
                  <a:srgbClr val="002060"/>
                </a:solidFill>
              </a:rPr>
              <a:t>partecipando ai processi di rafforzamento e di coesione nazionale per il perseguimento degli obiettivi europei e internazionali. In ambito </a:t>
            </a:r>
            <a:r>
              <a:rPr lang="it-IT" sz="1800" b="1" dirty="0" smtClean="0">
                <a:solidFill>
                  <a:srgbClr val="002060"/>
                </a:solidFill>
              </a:rPr>
              <a:t>CIAE</a:t>
            </a:r>
            <a:r>
              <a:rPr lang="it-IT" sz="1800" dirty="0" smtClean="0">
                <a:solidFill>
                  <a:srgbClr val="002060"/>
                </a:solidFill>
              </a:rPr>
              <a:t> </a:t>
            </a:r>
            <a:r>
              <a:rPr lang="it-IT" sz="1800" dirty="0">
                <a:solidFill>
                  <a:srgbClr val="002060"/>
                </a:solidFill>
              </a:rPr>
              <a:t>le Regioni hanno condiviso l’assetto della posizione italiana rispetto </a:t>
            </a:r>
            <a:r>
              <a:rPr lang="it-IT" sz="1800" b="1" dirty="0">
                <a:solidFill>
                  <a:srgbClr val="002060"/>
                </a:solidFill>
              </a:rPr>
              <a:t>all’attuazione del Protocollo di Kyoto</a:t>
            </a:r>
            <a:r>
              <a:rPr lang="it-IT" sz="1800" dirty="0">
                <a:solidFill>
                  <a:srgbClr val="002060"/>
                </a:solidFill>
              </a:rPr>
              <a:t>, coll’impegno parallelo di assicurare, per la loro parte, il raggiungimento dei target post-2020 in seguito all’accordo globale sui cambiamenti climatici di fine 2015 (COP 21). Hanno quindi coadiuvato il sistema nazionale nella proposta di revisione del sistema di scambio delle emissioni, nonché rispetto alle varie mozioni finalizzate a semplificare la legislazione ambientale </a:t>
            </a:r>
            <a:r>
              <a:rPr lang="it-IT" sz="1800" dirty="0" smtClean="0">
                <a:solidFill>
                  <a:srgbClr val="002060"/>
                </a:solidFill>
              </a:rPr>
              <a:t>dell’UE</a:t>
            </a:r>
          </a:p>
        </p:txBody>
      </p:sp>
    </p:spTree>
    <p:extLst>
      <p:ext uri="{BB962C8B-B14F-4D97-AF65-F5344CB8AC3E}">
        <p14:creationId xmlns:p14="http://schemas.microsoft.com/office/powerpoint/2010/main" val="2779284895"/>
      </p:ext>
    </p:extLst>
  </p:cSld>
  <p:clrMapOvr>
    <a:masterClrMapping/>
  </p:clrMapOvr>
  <p:transition spd="med" advClick="0"/>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727200" y="1055076"/>
            <a:ext cx="9448800" cy="452177"/>
          </a:xfrm>
        </p:spPr>
        <p:txBody>
          <a:bodyPr/>
          <a:lstStyle/>
          <a:p>
            <a:pPr algn="ctr"/>
            <a:r>
              <a:rPr lang="it-IT" dirty="0" smtClean="0">
                <a:solidFill>
                  <a:srgbClr val="FF0000"/>
                </a:solidFill>
              </a:rPr>
              <a:t>Obiettivi del contributo regionale al PNR</a:t>
            </a:r>
            <a:endParaRPr lang="it-IT" i="1" dirty="0">
              <a:solidFill>
                <a:srgbClr val="FF0000"/>
              </a:solidFill>
            </a:endParaRPr>
          </a:p>
        </p:txBody>
      </p:sp>
      <p:sp>
        <p:nvSpPr>
          <p:cNvPr id="3" name="Segnaposto contenuto 2"/>
          <p:cNvSpPr>
            <a:spLocks noGrp="1"/>
          </p:cNvSpPr>
          <p:nvPr>
            <p:ph idx="1"/>
          </p:nvPr>
        </p:nvSpPr>
        <p:spPr>
          <a:xfrm>
            <a:off x="1507755" y="1507253"/>
            <a:ext cx="9887076" cy="5255287"/>
          </a:xfrm>
        </p:spPr>
        <p:txBody>
          <a:bodyPr/>
          <a:lstStyle/>
          <a:p>
            <a:pPr algn="just"/>
            <a:r>
              <a:rPr lang="it-IT" sz="2000" dirty="0" smtClean="0"/>
              <a:t>Evidenziare le </a:t>
            </a:r>
            <a:r>
              <a:rPr lang="it-IT" sz="2000" b="1" dirty="0" smtClean="0"/>
              <a:t>priorità di investimenti regionali</a:t>
            </a:r>
            <a:r>
              <a:rPr lang="it-IT" sz="2000" dirty="0" smtClean="0"/>
              <a:t> a ricaduta locale, </a:t>
            </a:r>
            <a:r>
              <a:rPr lang="it-IT" sz="2000" b="1" dirty="0" smtClean="0"/>
              <a:t>valorizzandone </a:t>
            </a:r>
            <a:r>
              <a:rPr lang="it-IT" sz="2000" dirty="0" smtClean="0"/>
              <a:t>le </a:t>
            </a:r>
            <a:r>
              <a:rPr lang="it-IT" sz="2000" b="1" dirty="0"/>
              <a:t>scelte strategiche </a:t>
            </a:r>
            <a:r>
              <a:rPr lang="it-IT" sz="2000" dirty="0"/>
              <a:t>e </a:t>
            </a:r>
            <a:r>
              <a:rPr lang="it-IT" sz="2000" dirty="0" smtClean="0"/>
              <a:t>le motivazioni di contesto.</a:t>
            </a:r>
          </a:p>
          <a:p>
            <a:pPr marL="0" indent="0" algn="just">
              <a:buNone/>
            </a:pPr>
            <a:endParaRPr lang="it-IT" sz="900" dirty="0" smtClean="0"/>
          </a:p>
          <a:p>
            <a:pPr algn="just"/>
            <a:r>
              <a:rPr lang="it-IT" sz="2000" dirty="0" smtClean="0">
                <a:solidFill>
                  <a:srgbClr val="002060"/>
                </a:solidFill>
              </a:rPr>
              <a:t>Testimoniare </a:t>
            </a:r>
            <a:r>
              <a:rPr lang="it-IT" sz="2000" dirty="0" smtClean="0"/>
              <a:t>non interventi spot, quanto piuttosto </a:t>
            </a:r>
            <a:r>
              <a:rPr lang="it-IT" sz="2000" b="1" dirty="0" smtClean="0"/>
              <a:t>interventi incisivi nell’arco di un’annualità e del tutto in continuità o in rafforzamento di azioni durature ed incisive </a:t>
            </a:r>
            <a:r>
              <a:rPr lang="it-IT" sz="2000" dirty="0" smtClean="0"/>
              <a:t>a favore dello sviluppo economico, sociale e occupazionale, in un processo di progresso sostenibile a favore di ciascun territorio regionale.</a:t>
            </a:r>
          </a:p>
          <a:p>
            <a:pPr algn="just"/>
            <a:endParaRPr lang="it-IT" sz="900" dirty="0" smtClean="0"/>
          </a:p>
          <a:p>
            <a:pPr algn="just"/>
            <a:r>
              <a:rPr lang="it-IT" sz="2000" b="1" dirty="0"/>
              <a:t>Consolidare la collaborazione istituzionale </a:t>
            </a:r>
            <a:r>
              <a:rPr lang="it-IT" sz="2000" dirty="0"/>
              <a:t>attuata in seno al PNR italiano  rappresenta il criterio con cui è improntata l’azione della </a:t>
            </a:r>
            <a:r>
              <a:rPr lang="it-IT" sz="2000" dirty="0" err="1" smtClean="0"/>
              <a:t>CdR</a:t>
            </a:r>
            <a:r>
              <a:rPr lang="it-IT" sz="2000" dirty="0" smtClean="0"/>
              <a:t>.</a:t>
            </a:r>
            <a:endParaRPr lang="it-IT" sz="900" dirty="0"/>
          </a:p>
          <a:p>
            <a:pPr algn="just"/>
            <a:r>
              <a:rPr lang="it-IT" sz="2000" b="1" dirty="0" smtClean="0"/>
              <a:t>Promuovere </a:t>
            </a:r>
            <a:r>
              <a:rPr lang="it-IT" sz="2000" b="1" dirty="0"/>
              <a:t>la </a:t>
            </a:r>
            <a:r>
              <a:rPr lang="it-IT" sz="2000" b="1" i="1" dirty="0" err="1"/>
              <a:t>Governance</a:t>
            </a:r>
            <a:r>
              <a:rPr lang="it-IT" sz="2000" b="1" i="1" dirty="0"/>
              <a:t> multilivello</a:t>
            </a:r>
            <a:r>
              <a:rPr lang="it-IT" sz="2000" dirty="0"/>
              <a:t>: La </a:t>
            </a:r>
            <a:r>
              <a:rPr lang="it-IT" sz="2000" dirty="0" err="1" smtClean="0"/>
              <a:t>CdR</a:t>
            </a:r>
            <a:r>
              <a:rPr lang="it-IT" sz="2000" dirty="0" smtClean="0"/>
              <a:t> </a:t>
            </a:r>
            <a:r>
              <a:rPr lang="it-IT" sz="2000" dirty="0" smtClean="0"/>
              <a:t>ritiene </a:t>
            </a:r>
            <a:r>
              <a:rPr lang="it-IT" sz="2000" dirty="0"/>
              <a:t>che l’apporto delle Regioni e delle Province autonome sia indispensabile per rendere il PNR uno strumento di </a:t>
            </a:r>
            <a:r>
              <a:rPr lang="it-IT" sz="2000" i="1" dirty="0" err="1"/>
              <a:t>governance</a:t>
            </a:r>
            <a:r>
              <a:rPr lang="it-IT" sz="2000" i="1" dirty="0"/>
              <a:t> multilivello</a:t>
            </a:r>
            <a:r>
              <a:rPr lang="it-IT" sz="2000" dirty="0"/>
              <a:t>, richiesto come standard europeo</a:t>
            </a:r>
            <a:r>
              <a:rPr lang="it-IT" sz="2000" dirty="0" smtClean="0"/>
              <a:t>.</a:t>
            </a:r>
            <a:r>
              <a:rPr lang="it-IT" sz="2000" dirty="0"/>
              <a:t> Per tale motivo, questo esercizio è divenuto riferimento costante nelle sedi del </a:t>
            </a:r>
            <a:r>
              <a:rPr lang="it-IT" sz="2000" b="1" dirty="0"/>
              <a:t>Comitato europeo delle Regioni</a:t>
            </a:r>
            <a:r>
              <a:rPr lang="it-IT" sz="2000" dirty="0"/>
              <a:t>, come </a:t>
            </a:r>
            <a:r>
              <a:rPr lang="it-IT" sz="2000" b="1" i="1" dirty="0"/>
              <a:t>best</a:t>
            </a:r>
            <a:r>
              <a:rPr lang="it-IT" sz="2000" i="1" dirty="0"/>
              <a:t> </a:t>
            </a:r>
            <a:r>
              <a:rPr lang="it-IT" sz="2000" b="1" i="1" dirty="0" err="1"/>
              <a:t>practice</a:t>
            </a:r>
            <a:r>
              <a:rPr lang="it-IT" sz="2000" dirty="0"/>
              <a:t> del sistema regionale italiano.</a:t>
            </a:r>
            <a:endParaRPr lang="it-IT" sz="2000" i="1" dirty="0">
              <a:solidFill>
                <a:srgbClr val="0070C0"/>
              </a:solidFill>
            </a:endParaRPr>
          </a:p>
          <a:p>
            <a:pPr algn="just"/>
            <a:endParaRPr lang="it-IT" sz="2000" dirty="0"/>
          </a:p>
          <a:p>
            <a:pPr algn="just">
              <a:buNone/>
            </a:pPr>
            <a:endParaRPr lang="it-IT" sz="900" dirty="0"/>
          </a:p>
        </p:txBody>
      </p:sp>
    </p:spTree>
    <p:extLst>
      <p:ext uri="{BB962C8B-B14F-4D97-AF65-F5344CB8AC3E}">
        <p14:creationId xmlns:p14="http://schemas.microsoft.com/office/powerpoint/2010/main" val="4115329828"/>
      </p:ext>
    </p:extLst>
  </p:cSld>
  <p:clrMapOvr>
    <a:masterClrMapping/>
  </p:clrMapOvr>
  <p:transition spd="med" advClick="0"/>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smtClean="0">
                <a:solidFill>
                  <a:srgbClr val="FF0000"/>
                </a:solidFill>
                <a:latin typeface="+mn-lt"/>
                <a:ea typeface="Calibri" panose="020F0502020204030204" pitchFamily="34" charset="0"/>
                <a:cs typeface="Times New Roman" panose="02020603050405020304" pitchFamily="18" charset="0"/>
              </a:rPr>
              <a:t>I target </a:t>
            </a:r>
            <a:r>
              <a:rPr lang="it-IT" dirty="0">
                <a:solidFill>
                  <a:srgbClr val="FF0000"/>
                </a:solidFill>
                <a:latin typeface="+mn-lt"/>
                <a:ea typeface="Calibri" panose="020F0502020204030204" pitchFamily="34" charset="0"/>
                <a:cs typeface="Times New Roman" panose="02020603050405020304" pitchFamily="18" charset="0"/>
              </a:rPr>
              <a:t>ambientali 3, 4 e 5</a:t>
            </a:r>
            <a:endParaRPr lang="it-IT" dirty="0">
              <a:solidFill>
                <a:srgbClr val="FF0000"/>
              </a:solidFill>
              <a:latin typeface="+mn-lt"/>
            </a:endParaRPr>
          </a:p>
        </p:txBody>
      </p:sp>
      <p:sp>
        <p:nvSpPr>
          <p:cNvPr id="4" name="Rettangolo 3"/>
          <p:cNvSpPr/>
          <p:nvPr/>
        </p:nvSpPr>
        <p:spPr>
          <a:xfrm>
            <a:off x="1647930" y="1802905"/>
            <a:ext cx="9736852" cy="5078313"/>
          </a:xfrm>
          <a:prstGeom prst="rect">
            <a:avLst/>
          </a:prstGeom>
        </p:spPr>
        <p:txBody>
          <a:bodyPr wrap="square">
            <a:spAutoFit/>
          </a:bodyPr>
          <a:lstStyle/>
          <a:p>
            <a:pPr algn="just"/>
            <a:r>
              <a:rPr lang="it-IT" dirty="0" smtClean="0">
                <a:solidFill>
                  <a:srgbClr val="002060"/>
                </a:solidFill>
                <a:ea typeface="Calibri" panose="020F0502020204030204" pitchFamily="34" charset="0"/>
                <a:cs typeface="Times New Roman" panose="02020603050405020304" pitchFamily="18" charset="0"/>
              </a:rPr>
              <a:t>Con la funzione </a:t>
            </a:r>
            <a:r>
              <a:rPr lang="it-IT" dirty="0">
                <a:solidFill>
                  <a:srgbClr val="002060"/>
                </a:solidFill>
                <a:ea typeface="Calibri" panose="020F0502020204030204" pitchFamily="34" charset="0"/>
                <a:cs typeface="Times New Roman" panose="02020603050405020304" pitchFamily="18" charset="0"/>
              </a:rPr>
              <a:t>primaria della conservazione del clima, della tutela del paesaggio, del territorio e </a:t>
            </a:r>
            <a:r>
              <a:rPr lang="it-IT" dirty="0" smtClean="0">
                <a:solidFill>
                  <a:srgbClr val="002060"/>
                </a:solidFill>
                <a:ea typeface="Calibri" panose="020F0502020204030204" pitchFamily="34" charset="0"/>
                <a:cs typeface="Times New Roman" panose="02020603050405020304" pitchFamily="18" charset="0"/>
              </a:rPr>
              <a:t>dell’ambiente, le </a:t>
            </a:r>
            <a:r>
              <a:rPr lang="it-IT" dirty="0">
                <a:solidFill>
                  <a:srgbClr val="002060"/>
                </a:solidFill>
                <a:ea typeface="Calibri" panose="020F0502020204030204" pitchFamily="34" charset="0"/>
                <a:cs typeface="Times New Roman" panose="02020603050405020304" pitchFamily="18" charset="0"/>
              </a:rPr>
              <a:t>Regioni si sono attivate </a:t>
            </a:r>
            <a:r>
              <a:rPr lang="it-IT" dirty="0" smtClean="0">
                <a:solidFill>
                  <a:srgbClr val="002060"/>
                </a:solidFill>
                <a:ea typeface="Calibri" panose="020F0502020204030204" pitchFamily="34" charset="0"/>
                <a:cs typeface="Times New Roman" panose="02020603050405020304" pitchFamily="18" charset="0"/>
              </a:rPr>
              <a:t>per :</a:t>
            </a:r>
          </a:p>
          <a:p>
            <a:pPr marL="800100" lvl="1" indent="-342900" algn="just">
              <a:buFont typeface="Wingdings" panose="05000000000000000000" pitchFamily="2" charset="2"/>
              <a:buChar char="ü"/>
            </a:pPr>
            <a:r>
              <a:rPr lang="it-IT" b="1" dirty="0" smtClean="0">
                <a:solidFill>
                  <a:srgbClr val="002060"/>
                </a:solidFill>
                <a:ea typeface="Calibri" panose="020F0502020204030204" pitchFamily="34" charset="0"/>
                <a:cs typeface="Times New Roman" panose="02020603050405020304" pitchFamily="18" charset="0"/>
              </a:rPr>
              <a:t>Ridurre i </a:t>
            </a:r>
            <a:r>
              <a:rPr lang="it-IT" b="1" dirty="0">
                <a:solidFill>
                  <a:srgbClr val="002060"/>
                </a:solidFill>
                <a:ea typeface="Calibri" panose="020F0502020204030204" pitchFamily="34" charset="0"/>
                <a:cs typeface="Times New Roman" panose="02020603050405020304" pitchFamily="18" charset="0"/>
              </a:rPr>
              <a:t>propri consumi energetici</a:t>
            </a:r>
            <a:r>
              <a:rPr lang="it-IT" dirty="0">
                <a:solidFill>
                  <a:srgbClr val="002060"/>
                </a:solidFill>
                <a:ea typeface="Calibri" panose="020F0502020204030204" pitchFamily="34" charset="0"/>
                <a:cs typeface="Times New Roman" panose="02020603050405020304" pitchFamily="18" charset="0"/>
              </a:rPr>
              <a:t>, </a:t>
            </a:r>
            <a:endParaRPr lang="it-IT" dirty="0" smtClean="0">
              <a:solidFill>
                <a:srgbClr val="002060"/>
              </a:solidFill>
              <a:ea typeface="Calibri" panose="020F0502020204030204" pitchFamily="34" charset="0"/>
              <a:cs typeface="Times New Roman" panose="02020603050405020304" pitchFamily="18" charset="0"/>
            </a:endParaRPr>
          </a:p>
          <a:p>
            <a:pPr marL="800100" lvl="1" indent="-342900" algn="just">
              <a:buFont typeface="Wingdings" panose="05000000000000000000" pitchFamily="2" charset="2"/>
              <a:buChar char="ü"/>
            </a:pPr>
            <a:r>
              <a:rPr lang="it-IT" b="1" dirty="0" smtClean="0">
                <a:solidFill>
                  <a:srgbClr val="002060"/>
                </a:solidFill>
                <a:ea typeface="Calibri" panose="020F0502020204030204" pitchFamily="34" charset="0"/>
                <a:cs typeface="Times New Roman" panose="02020603050405020304" pitchFamily="18" charset="0"/>
              </a:rPr>
              <a:t>Ridurre le </a:t>
            </a:r>
            <a:r>
              <a:rPr lang="it-IT" b="1" dirty="0">
                <a:solidFill>
                  <a:srgbClr val="002060"/>
                </a:solidFill>
                <a:ea typeface="Calibri" panose="020F0502020204030204" pitchFamily="34" charset="0"/>
                <a:cs typeface="Times New Roman" panose="02020603050405020304" pitchFamily="18" charset="0"/>
              </a:rPr>
              <a:t>emissioni </a:t>
            </a:r>
            <a:r>
              <a:rPr lang="it-IT" b="1" dirty="0" smtClean="0">
                <a:solidFill>
                  <a:srgbClr val="002060"/>
                </a:solidFill>
                <a:ea typeface="Calibri" panose="020F0502020204030204" pitchFamily="34" charset="0"/>
                <a:cs typeface="Times New Roman" panose="02020603050405020304" pitchFamily="18" charset="0"/>
              </a:rPr>
              <a:t>climalteranti</a:t>
            </a:r>
            <a:r>
              <a:rPr lang="it-IT" dirty="0" smtClean="0">
                <a:solidFill>
                  <a:srgbClr val="002060"/>
                </a:solidFill>
                <a:ea typeface="Calibri" panose="020F0502020204030204" pitchFamily="34" charset="0"/>
                <a:cs typeface="Times New Roman" panose="02020603050405020304" pitchFamily="18" charset="0"/>
              </a:rPr>
              <a:t>, </a:t>
            </a:r>
          </a:p>
          <a:p>
            <a:pPr marL="800100" lvl="1" indent="-342900" algn="just">
              <a:buFont typeface="Wingdings" panose="05000000000000000000" pitchFamily="2" charset="2"/>
              <a:buChar char="ü"/>
            </a:pPr>
            <a:r>
              <a:rPr lang="it-IT" dirty="0" smtClean="0">
                <a:solidFill>
                  <a:srgbClr val="002060"/>
                </a:solidFill>
                <a:ea typeface="Calibri" panose="020F0502020204030204" pitchFamily="34" charset="0"/>
                <a:cs typeface="Times New Roman" panose="02020603050405020304" pitchFamily="18" charset="0"/>
              </a:rPr>
              <a:t>Ridurre la </a:t>
            </a:r>
            <a:r>
              <a:rPr lang="it-IT" dirty="0">
                <a:solidFill>
                  <a:srgbClr val="002060"/>
                </a:solidFill>
                <a:ea typeface="Calibri" panose="020F0502020204030204" pitchFamily="34" charset="0"/>
                <a:cs typeface="Times New Roman" panose="02020603050405020304" pitchFamily="18" charset="0"/>
              </a:rPr>
              <a:t>dipendenza dalle fonti tradizionali di energia attraverso la </a:t>
            </a:r>
            <a:r>
              <a:rPr lang="it-IT" b="1" dirty="0">
                <a:solidFill>
                  <a:srgbClr val="002060"/>
                </a:solidFill>
                <a:ea typeface="Calibri" panose="020F0502020204030204" pitchFamily="34" charset="0"/>
                <a:cs typeface="Times New Roman" panose="02020603050405020304" pitchFamily="18" charset="0"/>
              </a:rPr>
              <a:t>promozione del risparmio e dell’efficienza energetica </a:t>
            </a:r>
            <a:r>
              <a:rPr lang="it-IT" dirty="0">
                <a:solidFill>
                  <a:srgbClr val="002060"/>
                </a:solidFill>
                <a:ea typeface="Calibri" panose="020F0502020204030204" pitchFamily="34" charset="0"/>
                <a:cs typeface="Times New Roman" panose="02020603050405020304" pitchFamily="18" charset="0"/>
              </a:rPr>
              <a:t>ed il sostegno al </a:t>
            </a:r>
            <a:r>
              <a:rPr lang="it-IT" dirty="0" smtClean="0">
                <a:solidFill>
                  <a:srgbClr val="002060"/>
                </a:solidFill>
                <a:ea typeface="Calibri" panose="020F0502020204030204" pitchFamily="34" charset="0"/>
                <a:cs typeface="Times New Roman" panose="02020603050405020304" pitchFamily="18" charset="0"/>
              </a:rPr>
              <a:t>ricorso </a:t>
            </a:r>
            <a:r>
              <a:rPr lang="it-IT" dirty="0">
                <a:solidFill>
                  <a:srgbClr val="002060"/>
                </a:solidFill>
                <a:ea typeface="Calibri" panose="020F0502020204030204" pitchFamily="34" charset="0"/>
                <a:cs typeface="Times New Roman" panose="02020603050405020304" pitchFamily="18" charset="0"/>
              </a:rPr>
              <a:t>alle fonti </a:t>
            </a:r>
            <a:r>
              <a:rPr lang="it-IT" dirty="0" smtClean="0">
                <a:solidFill>
                  <a:srgbClr val="002060"/>
                </a:solidFill>
                <a:ea typeface="Calibri" panose="020F0502020204030204" pitchFamily="34" charset="0"/>
                <a:cs typeface="Times New Roman" panose="02020603050405020304" pitchFamily="18" charset="0"/>
              </a:rPr>
              <a:t>rinnovabili,</a:t>
            </a:r>
          </a:p>
          <a:p>
            <a:pPr marL="800100" lvl="1" indent="-342900" algn="just">
              <a:buFont typeface="Wingdings" panose="05000000000000000000" pitchFamily="2" charset="2"/>
              <a:buChar char="ü"/>
            </a:pPr>
            <a:r>
              <a:rPr lang="it-IT" dirty="0" smtClean="0">
                <a:solidFill>
                  <a:srgbClr val="002060"/>
                </a:solidFill>
                <a:ea typeface="Calibri" panose="020F0502020204030204" pitchFamily="34" charset="0"/>
                <a:cs typeface="Times New Roman" panose="02020603050405020304" pitchFamily="18" charset="0"/>
              </a:rPr>
              <a:t>Incrementare </a:t>
            </a:r>
            <a:r>
              <a:rPr lang="it-IT" dirty="0">
                <a:solidFill>
                  <a:srgbClr val="002060"/>
                </a:solidFill>
                <a:ea typeface="Calibri" panose="020F0502020204030204" pitchFamily="34" charset="0"/>
                <a:cs typeface="Times New Roman" panose="02020603050405020304" pitchFamily="18" charset="0"/>
              </a:rPr>
              <a:t>la produzione di energia da </a:t>
            </a:r>
            <a:r>
              <a:rPr lang="it-IT" b="1" dirty="0">
                <a:solidFill>
                  <a:srgbClr val="002060"/>
                </a:solidFill>
                <a:ea typeface="Calibri" panose="020F0502020204030204" pitchFamily="34" charset="0"/>
                <a:cs typeface="Times New Roman" panose="02020603050405020304" pitchFamily="18" charset="0"/>
              </a:rPr>
              <a:t>fonti </a:t>
            </a:r>
            <a:r>
              <a:rPr lang="it-IT" b="1" dirty="0" smtClean="0">
                <a:solidFill>
                  <a:srgbClr val="002060"/>
                </a:solidFill>
                <a:ea typeface="Calibri" panose="020F0502020204030204" pitchFamily="34" charset="0"/>
                <a:cs typeface="Times New Roman" panose="02020603050405020304" pitchFamily="18" charset="0"/>
              </a:rPr>
              <a:t>rinnovabili</a:t>
            </a:r>
            <a:r>
              <a:rPr lang="it-IT" dirty="0" smtClean="0">
                <a:solidFill>
                  <a:srgbClr val="002060"/>
                </a:solidFill>
                <a:ea typeface="Calibri" panose="020F0502020204030204" pitchFamily="34" charset="0"/>
                <a:cs typeface="Times New Roman" panose="02020603050405020304" pitchFamily="18" charset="0"/>
              </a:rPr>
              <a:t>.</a:t>
            </a:r>
            <a:endParaRPr lang="it-IT" dirty="0" smtClean="0">
              <a:solidFill>
                <a:srgbClr val="002060"/>
              </a:solidFill>
              <a:ea typeface="Calibri" panose="020F0502020204030204" pitchFamily="34" charset="0"/>
              <a:cs typeface="Times New Roman" panose="02020603050405020304" pitchFamily="18" charset="0"/>
            </a:endParaRPr>
          </a:p>
          <a:p>
            <a:pPr lvl="1" algn="just"/>
            <a:endParaRPr lang="it-IT" sz="900" dirty="0" smtClean="0">
              <a:solidFill>
                <a:srgbClr val="002060"/>
              </a:solidFill>
              <a:ea typeface="Calibri" panose="020F0502020204030204" pitchFamily="34" charset="0"/>
              <a:cs typeface="Times New Roman" panose="02020603050405020304" pitchFamily="18" charset="0"/>
            </a:endParaRPr>
          </a:p>
          <a:p>
            <a:pPr algn="just"/>
            <a:r>
              <a:rPr lang="it-IT" dirty="0" smtClean="0">
                <a:solidFill>
                  <a:srgbClr val="002060"/>
                </a:solidFill>
                <a:ea typeface="Calibri" panose="020F0502020204030204" pitchFamily="34" charset="0"/>
                <a:cs typeface="Times New Roman" panose="02020603050405020304" pitchFamily="18" charset="0"/>
              </a:rPr>
              <a:t>Nel </a:t>
            </a:r>
            <a:r>
              <a:rPr lang="it-IT" dirty="0">
                <a:solidFill>
                  <a:srgbClr val="002060"/>
                </a:solidFill>
                <a:ea typeface="Calibri" panose="020F0502020204030204" pitchFamily="34" charset="0"/>
                <a:cs typeface="Times New Roman" panose="02020603050405020304" pitchFamily="18" charset="0"/>
              </a:rPr>
              <a:t>contributo delle Regioni si è cercato di render conto </a:t>
            </a:r>
            <a:r>
              <a:rPr lang="it-IT" dirty="0" smtClean="0">
                <a:solidFill>
                  <a:srgbClr val="002060"/>
                </a:solidFill>
                <a:ea typeface="Calibri" panose="020F0502020204030204" pitchFamily="34" charset="0"/>
                <a:cs typeface="Times New Roman" panose="02020603050405020304" pitchFamily="18" charset="0"/>
              </a:rPr>
              <a:t>degli </a:t>
            </a:r>
            <a:r>
              <a:rPr lang="it-IT" dirty="0">
                <a:solidFill>
                  <a:srgbClr val="002060"/>
                </a:solidFill>
                <a:ea typeface="Calibri" panose="020F0502020204030204" pitchFamily="34" charset="0"/>
                <a:cs typeface="Times New Roman" panose="02020603050405020304" pitchFamily="18" charset="0"/>
              </a:rPr>
              <a:t>interventi che afferiscono </a:t>
            </a:r>
            <a:r>
              <a:rPr lang="it-IT" b="1" dirty="0">
                <a:solidFill>
                  <a:srgbClr val="002060"/>
                </a:solidFill>
                <a:ea typeface="Calibri" panose="020F0502020204030204" pitchFamily="34" charset="0"/>
                <a:cs typeface="Times New Roman" panose="02020603050405020304" pitchFamily="18" charset="0"/>
              </a:rPr>
              <a:t>all’ambiente urbano</a:t>
            </a:r>
            <a:r>
              <a:rPr lang="it-IT" dirty="0">
                <a:solidFill>
                  <a:srgbClr val="002060"/>
                </a:solidFill>
                <a:ea typeface="Calibri" panose="020F0502020204030204" pitchFamily="34" charset="0"/>
                <a:cs typeface="Times New Roman" panose="02020603050405020304" pitchFamily="18" charset="0"/>
              </a:rPr>
              <a:t>, come naturale collettore della maggior parte degli interventi di efficienza energetica ed altresì di servizi </a:t>
            </a:r>
            <a:r>
              <a:rPr lang="it-IT" b="1" i="1" dirty="0" err="1" smtClean="0">
                <a:solidFill>
                  <a:srgbClr val="002060"/>
                </a:solidFill>
                <a:ea typeface="Calibri" panose="020F0502020204030204" pitchFamily="34" charset="0"/>
                <a:cs typeface="Times New Roman" panose="02020603050405020304" pitchFamily="18" charset="0"/>
              </a:rPr>
              <a:t>smart</a:t>
            </a:r>
            <a:r>
              <a:rPr lang="it-IT" b="1" dirty="0" smtClean="0">
                <a:solidFill>
                  <a:srgbClr val="002060"/>
                </a:solidFill>
                <a:ea typeface="Calibri" panose="020F0502020204030204" pitchFamily="34" charset="0"/>
                <a:cs typeface="Times New Roman" panose="02020603050405020304" pitchFamily="18" charset="0"/>
              </a:rPr>
              <a:t> </a:t>
            </a:r>
            <a:r>
              <a:rPr lang="it-IT" b="1" dirty="0">
                <a:solidFill>
                  <a:srgbClr val="002060"/>
                </a:solidFill>
                <a:ea typeface="Calibri" panose="020F0502020204030204" pitchFamily="34" charset="0"/>
                <a:cs typeface="Times New Roman" panose="02020603050405020304" pitchFamily="18" charset="0"/>
              </a:rPr>
              <a:t>di città </a:t>
            </a:r>
            <a:r>
              <a:rPr lang="it-IT" dirty="0">
                <a:solidFill>
                  <a:srgbClr val="002060"/>
                </a:solidFill>
                <a:ea typeface="Calibri" panose="020F0502020204030204" pitchFamily="34" charset="0"/>
                <a:cs typeface="Times New Roman" panose="02020603050405020304" pitchFamily="18" charset="0"/>
              </a:rPr>
              <a:t>e comunità intelligenti, potenziati e rinnovati dalla </a:t>
            </a:r>
            <a:r>
              <a:rPr lang="it-IT" i="1" dirty="0" err="1">
                <a:solidFill>
                  <a:srgbClr val="002060"/>
                </a:solidFill>
                <a:ea typeface="Calibri" panose="020F0502020204030204" pitchFamily="34" charset="0"/>
                <a:cs typeface="Times New Roman" panose="02020603050405020304" pitchFamily="18" charset="0"/>
              </a:rPr>
              <a:t>digital</a:t>
            </a:r>
            <a:r>
              <a:rPr lang="it-IT" i="1" dirty="0">
                <a:solidFill>
                  <a:srgbClr val="002060"/>
                </a:solidFill>
                <a:ea typeface="Calibri" panose="020F0502020204030204" pitchFamily="34" charset="0"/>
                <a:cs typeface="Times New Roman" panose="02020603050405020304" pitchFamily="18" charset="0"/>
              </a:rPr>
              <a:t> </a:t>
            </a:r>
            <a:r>
              <a:rPr lang="it-IT" i="1" dirty="0" err="1">
                <a:solidFill>
                  <a:srgbClr val="002060"/>
                </a:solidFill>
                <a:ea typeface="Calibri" panose="020F0502020204030204" pitchFamily="34" charset="0"/>
                <a:cs typeface="Times New Roman" panose="02020603050405020304" pitchFamily="18" charset="0"/>
              </a:rPr>
              <a:t>transformation</a:t>
            </a:r>
            <a:r>
              <a:rPr lang="it-IT" i="1" dirty="0">
                <a:solidFill>
                  <a:srgbClr val="002060"/>
                </a:solidFill>
                <a:ea typeface="Calibri" panose="020F0502020204030204" pitchFamily="34" charset="0"/>
                <a:cs typeface="Times New Roman" panose="02020603050405020304" pitchFamily="18" charset="0"/>
              </a:rPr>
              <a:t>, </a:t>
            </a:r>
            <a:r>
              <a:rPr lang="it-IT" dirty="0">
                <a:solidFill>
                  <a:srgbClr val="002060"/>
                </a:solidFill>
                <a:ea typeface="Calibri" panose="020F0502020204030204" pitchFamily="34" charset="0"/>
                <a:cs typeface="Times New Roman" panose="02020603050405020304" pitchFamily="18" charset="0"/>
              </a:rPr>
              <a:t>per semplificare ed agevolare i rapporti con i cittadini e le imprese. </a:t>
            </a:r>
            <a:endParaRPr lang="it-IT" dirty="0" smtClean="0">
              <a:solidFill>
                <a:srgbClr val="002060"/>
              </a:solidFill>
              <a:ea typeface="Calibri" panose="020F0502020204030204" pitchFamily="34" charset="0"/>
              <a:cs typeface="Times New Roman" panose="02020603050405020304" pitchFamily="18" charset="0"/>
            </a:endParaRPr>
          </a:p>
          <a:p>
            <a:pPr algn="just"/>
            <a:endParaRPr lang="it-IT" sz="900" dirty="0" smtClean="0">
              <a:solidFill>
                <a:srgbClr val="002060"/>
              </a:solidFill>
              <a:ea typeface="Calibri" panose="020F0502020204030204" pitchFamily="34" charset="0"/>
              <a:cs typeface="Times New Roman" panose="02020603050405020304" pitchFamily="18" charset="0"/>
            </a:endParaRPr>
          </a:p>
          <a:p>
            <a:pPr algn="just"/>
            <a:r>
              <a:rPr lang="it-IT" dirty="0" smtClean="0">
                <a:solidFill>
                  <a:srgbClr val="002060"/>
                </a:solidFill>
                <a:ea typeface="Calibri" panose="020F0502020204030204" pitchFamily="34" charset="0"/>
                <a:cs typeface="Times New Roman" panose="02020603050405020304" pitchFamily="18" charset="0"/>
              </a:rPr>
              <a:t>Sì è dato risalto agli interventi di riforma da </a:t>
            </a:r>
            <a:r>
              <a:rPr lang="it-IT" b="1" dirty="0" smtClean="0">
                <a:solidFill>
                  <a:srgbClr val="002060"/>
                </a:solidFill>
                <a:ea typeface="Calibri" panose="020F0502020204030204" pitchFamily="34" charset="0"/>
                <a:cs typeface="Times New Roman" panose="02020603050405020304" pitchFamily="18" charset="0"/>
              </a:rPr>
              <a:t>agricoltura e agroindustria </a:t>
            </a:r>
            <a:r>
              <a:rPr lang="it-IT" dirty="0" smtClean="0">
                <a:solidFill>
                  <a:srgbClr val="002060"/>
                </a:solidFill>
                <a:ea typeface="Calibri" panose="020F0502020204030204" pitchFamily="34" charset="0"/>
                <a:cs typeface="Times New Roman" panose="02020603050405020304" pitchFamily="18" charset="0"/>
              </a:rPr>
              <a:t>(biomasse, </a:t>
            </a:r>
            <a:r>
              <a:rPr lang="it-IT" dirty="0">
                <a:solidFill>
                  <a:srgbClr val="002060"/>
                </a:solidFill>
                <a:ea typeface="Calibri" panose="020F0502020204030204" pitchFamily="34" charset="0"/>
                <a:cs typeface="Times New Roman" panose="02020603050405020304" pitchFamily="18" charset="0"/>
              </a:rPr>
              <a:t>c</a:t>
            </a:r>
            <a:r>
              <a:rPr lang="it-IT" dirty="0" smtClean="0">
                <a:solidFill>
                  <a:srgbClr val="002060"/>
                </a:solidFill>
                <a:ea typeface="Calibri" panose="020F0502020204030204" pitchFamily="34" charset="0"/>
                <a:cs typeface="Times New Roman" panose="02020603050405020304" pitchFamily="18" charset="0"/>
              </a:rPr>
              <a:t>onsumo suolo, agroalimentare, acqua, </a:t>
            </a:r>
            <a:r>
              <a:rPr lang="it-IT" dirty="0" err="1" smtClean="0">
                <a:solidFill>
                  <a:srgbClr val="002060"/>
                </a:solidFill>
                <a:ea typeface="Calibri" panose="020F0502020204030204" pitchFamily="34" charset="0"/>
                <a:cs typeface="Times New Roman" panose="02020603050405020304" pitchFamily="18" charset="0"/>
              </a:rPr>
              <a:t>ecc</a:t>
            </a:r>
            <a:r>
              <a:rPr lang="it-IT" dirty="0" smtClean="0">
                <a:solidFill>
                  <a:srgbClr val="002060"/>
                </a:solidFill>
                <a:ea typeface="Calibri" panose="020F0502020204030204" pitchFamily="34" charset="0"/>
                <a:cs typeface="Times New Roman" panose="02020603050405020304" pitchFamily="18" charset="0"/>
              </a:rPr>
              <a:t>)  e alle loro potenzialità (innovazione tecnologica).</a:t>
            </a:r>
            <a:endParaRPr lang="it-IT" dirty="0" smtClean="0">
              <a:solidFill>
                <a:srgbClr val="002060"/>
              </a:solidFill>
              <a:ea typeface="Calibri" panose="020F0502020204030204" pitchFamily="34" charset="0"/>
              <a:cs typeface="Times New Roman" panose="02020603050405020304" pitchFamily="18" charset="0"/>
            </a:endParaRPr>
          </a:p>
          <a:p>
            <a:pPr algn="just"/>
            <a:endParaRPr lang="it-IT" sz="900" dirty="0" smtClean="0">
              <a:solidFill>
                <a:srgbClr val="002060"/>
              </a:solidFill>
              <a:ea typeface="Calibri" panose="020F0502020204030204" pitchFamily="34" charset="0"/>
              <a:cs typeface="Times New Roman" panose="02020603050405020304" pitchFamily="18" charset="0"/>
            </a:endParaRPr>
          </a:p>
          <a:p>
            <a:pPr algn="just"/>
            <a:r>
              <a:rPr lang="it-IT" dirty="0" smtClean="0">
                <a:solidFill>
                  <a:srgbClr val="002060"/>
                </a:solidFill>
                <a:ea typeface="Calibri" panose="020F0502020204030204" pitchFamily="34" charset="0"/>
                <a:cs typeface="Times New Roman" panose="02020603050405020304" pitchFamily="18" charset="0"/>
              </a:rPr>
              <a:t>Si </a:t>
            </a:r>
            <a:r>
              <a:rPr lang="it-IT" dirty="0">
                <a:solidFill>
                  <a:srgbClr val="002060"/>
                </a:solidFill>
                <a:ea typeface="Calibri" panose="020F0502020204030204" pitchFamily="34" charset="0"/>
                <a:cs typeface="Times New Roman" panose="02020603050405020304" pitchFamily="18" charset="0"/>
              </a:rPr>
              <a:t>è dato spazio anche alle attività regionali importanti per la transizione verso un’</a:t>
            </a:r>
            <a:r>
              <a:rPr lang="it-IT" b="1" dirty="0">
                <a:solidFill>
                  <a:srgbClr val="002060"/>
                </a:solidFill>
                <a:ea typeface="Calibri" panose="020F0502020204030204" pitchFamily="34" charset="0"/>
                <a:cs typeface="Times New Roman" panose="02020603050405020304" pitchFamily="18" charset="0"/>
              </a:rPr>
              <a:t>economia circolare</a:t>
            </a:r>
            <a:r>
              <a:rPr lang="it-IT" dirty="0">
                <a:solidFill>
                  <a:srgbClr val="002060"/>
                </a:solidFill>
                <a:ea typeface="Calibri" panose="020F0502020204030204" pitchFamily="34" charset="0"/>
                <a:cs typeface="Times New Roman" panose="02020603050405020304" pitchFamily="18" charset="0"/>
              </a:rPr>
              <a:t>, in cui si attuino la riduzione degli sprechi e attenti modelli di consumo, </a:t>
            </a:r>
            <a:r>
              <a:rPr lang="it-IT" dirty="0" smtClean="0">
                <a:solidFill>
                  <a:srgbClr val="002060"/>
                </a:solidFill>
                <a:ea typeface="Calibri" panose="020F0502020204030204" pitchFamily="34" charset="0"/>
                <a:cs typeface="Times New Roman" panose="02020603050405020304" pitchFamily="18" charset="0"/>
              </a:rPr>
              <a:t>nonché </a:t>
            </a:r>
            <a:r>
              <a:rPr lang="it-IT" dirty="0">
                <a:solidFill>
                  <a:srgbClr val="002060"/>
                </a:solidFill>
                <a:ea typeface="Calibri" panose="020F0502020204030204" pitchFamily="34" charset="0"/>
                <a:cs typeface="Times New Roman" panose="02020603050405020304" pitchFamily="18" charset="0"/>
              </a:rPr>
              <a:t>la gestione delle risorse naturali, materiali ed energetiche</a:t>
            </a:r>
            <a:endParaRPr lang="it-IT" dirty="0">
              <a:solidFill>
                <a:srgbClr val="002060"/>
              </a:solidFill>
            </a:endParaRPr>
          </a:p>
        </p:txBody>
      </p:sp>
    </p:spTree>
    <p:extLst>
      <p:ext uri="{BB962C8B-B14F-4D97-AF65-F5344CB8AC3E}">
        <p14:creationId xmlns:p14="http://schemas.microsoft.com/office/powerpoint/2010/main" val="3567713851"/>
      </p:ext>
    </p:extLst>
  </p:cSld>
  <p:clrMapOvr>
    <a:masterClrMapping/>
  </p:clrMapOvr>
  <p:transition spd="med" advClick="0"/>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727200" y="1030793"/>
            <a:ext cx="9448800" cy="533400"/>
          </a:xfrm>
        </p:spPr>
        <p:txBody>
          <a:bodyPr/>
          <a:lstStyle/>
          <a:p>
            <a:pPr algn="ctr">
              <a:lnSpc>
                <a:spcPct val="100000"/>
              </a:lnSpc>
            </a:pPr>
            <a:r>
              <a:rPr lang="it-IT" dirty="0">
                <a:solidFill>
                  <a:srgbClr val="FF0000"/>
                </a:solidFill>
              </a:rPr>
              <a:t>Valore </a:t>
            </a:r>
            <a:r>
              <a:rPr lang="it-IT" dirty="0" smtClean="0">
                <a:solidFill>
                  <a:srgbClr val="FF0000"/>
                </a:solidFill>
              </a:rPr>
              <a:t>aggiunto del contributo delle Regioni al PNR</a:t>
            </a:r>
            <a:br>
              <a:rPr lang="it-IT" dirty="0" smtClean="0">
                <a:solidFill>
                  <a:srgbClr val="FF0000"/>
                </a:solidFill>
              </a:rPr>
            </a:br>
            <a:r>
              <a:rPr lang="it-IT" dirty="0"/>
              <a:t>Programmazione 2014-2020 dei Fondi SIE</a:t>
            </a:r>
          </a:p>
        </p:txBody>
      </p:sp>
      <p:sp>
        <p:nvSpPr>
          <p:cNvPr id="3" name="Segnaposto contenuto 2"/>
          <p:cNvSpPr>
            <a:spLocks noGrp="1"/>
          </p:cNvSpPr>
          <p:nvPr>
            <p:ph idx="1"/>
          </p:nvPr>
        </p:nvSpPr>
        <p:spPr>
          <a:xfrm>
            <a:off x="1487714" y="2162621"/>
            <a:ext cx="9947868" cy="3625223"/>
          </a:xfrm>
        </p:spPr>
        <p:txBody>
          <a:bodyPr/>
          <a:lstStyle/>
          <a:p>
            <a:pPr marL="0" indent="0" algn="just">
              <a:buNone/>
            </a:pPr>
            <a:r>
              <a:rPr lang="it-IT" sz="2000" b="1" dirty="0" smtClean="0"/>
              <a:t>Dal PNR 2016: </a:t>
            </a:r>
          </a:p>
          <a:p>
            <a:pPr algn="just">
              <a:buFont typeface="Wingdings" panose="05000000000000000000" pitchFamily="2" charset="2"/>
              <a:buChar char="ü"/>
            </a:pPr>
            <a:r>
              <a:rPr lang="it-IT" sz="2000" dirty="0" smtClean="0"/>
              <a:t>il contributo delle Regioni al PNR come </a:t>
            </a:r>
            <a:r>
              <a:rPr lang="it-IT" sz="2000" b="1" dirty="0" smtClean="0"/>
              <a:t>strumento </a:t>
            </a:r>
            <a:r>
              <a:rPr lang="it-IT" sz="2000" b="1" dirty="0"/>
              <a:t>per </a:t>
            </a:r>
            <a:r>
              <a:rPr lang="it-IT" sz="2000" b="1" dirty="0" smtClean="0"/>
              <a:t>lettura degli </a:t>
            </a:r>
            <a:r>
              <a:rPr lang="it-IT" sz="2000" b="1" dirty="0"/>
              <a:t>interventi di riforma rilevati dalle </a:t>
            </a:r>
            <a:r>
              <a:rPr lang="it-IT" sz="2000" b="1" dirty="0" smtClean="0"/>
              <a:t>Regioni in raccordo </a:t>
            </a:r>
            <a:r>
              <a:rPr lang="it-IT" sz="2000" b="1" dirty="0"/>
              <a:t>con </a:t>
            </a:r>
            <a:r>
              <a:rPr lang="it-IT" sz="2000" b="1" dirty="0" smtClean="0"/>
              <a:t>la programmazione 2014-2020 dei Fondi SIE</a:t>
            </a:r>
            <a:r>
              <a:rPr lang="it-IT" sz="2000" dirty="0" smtClean="0"/>
              <a:t>. </a:t>
            </a:r>
          </a:p>
          <a:p>
            <a:pPr algn="just">
              <a:buFont typeface="Wingdings" panose="05000000000000000000" pitchFamily="2" charset="2"/>
              <a:buChar char="ü"/>
            </a:pPr>
            <a:r>
              <a:rPr lang="it-IT" sz="2000" dirty="0" smtClean="0"/>
              <a:t>Gli interventi regionali sono stati classificati </a:t>
            </a:r>
            <a:r>
              <a:rPr lang="it-IT" sz="2000" dirty="0"/>
              <a:t>per macromisure tematiche, secondo le indicazioni contenute nelle CSR del semestre </a:t>
            </a:r>
            <a:r>
              <a:rPr lang="it-IT" sz="2000" dirty="0" smtClean="0"/>
              <a:t>europeo, nonché secondo i </a:t>
            </a:r>
            <a:r>
              <a:rPr lang="it-IT" sz="2000" dirty="0"/>
              <a:t>target della Strategia Europa </a:t>
            </a:r>
            <a:r>
              <a:rPr lang="it-IT" sz="2000" dirty="0" smtClean="0"/>
              <a:t>2020) e sono </a:t>
            </a:r>
            <a:r>
              <a:rPr lang="it-IT" sz="2000" dirty="0"/>
              <a:t>stati ricondotti, laddove possibile, ai Risultati Attesi (RA), previsti dall’Accordo di </a:t>
            </a:r>
            <a:r>
              <a:rPr lang="it-IT" sz="2000" dirty="0" smtClean="0"/>
              <a:t>Partenariato. </a:t>
            </a:r>
          </a:p>
          <a:p>
            <a:pPr algn="just">
              <a:buFont typeface="Wingdings" panose="05000000000000000000" pitchFamily="2" charset="2"/>
              <a:buChar char="ü"/>
            </a:pPr>
            <a:r>
              <a:rPr lang="it-IT" sz="2000" dirty="0" smtClean="0"/>
              <a:t>Ciò col particolare intento </a:t>
            </a:r>
            <a:r>
              <a:rPr lang="es-ES_tradnl" sz="2000" dirty="0" smtClean="0"/>
              <a:t>di dimostrare che </a:t>
            </a:r>
            <a:r>
              <a:rPr lang="es-ES_tradnl" sz="2000" b="1" dirty="0" smtClean="0"/>
              <a:t>l</a:t>
            </a:r>
            <a:r>
              <a:rPr lang="it-IT" sz="2000" b="1" dirty="0" smtClean="0"/>
              <a:t>a politica di coesione è la principale politica di investimento europea che realizza gli obiettivi europei a tutti i livelli di governo e che tiene conto delle specificità territoriali dell’UE</a:t>
            </a:r>
            <a:r>
              <a:rPr lang="it-IT" sz="2000" dirty="0" smtClean="0"/>
              <a:t>. </a:t>
            </a:r>
          </a:p>
        </p:txBody>
      </p:sp>
    </p:spTree>
    <p:extLst>
      <p:ext uri="{BB962C8B-B14F-4D97-AF65-F5344CB8AC3E}">
        <p14:creationId xmlns:p14="http://schemas.microsoft.com/office/powerpoint/2010/main" val="3858069570"/>
      </p:ext>
    </p:extLst>
  </p:cSld>
  <p:clrMapOvr>
    <a:masterClrMapping/>
  </p:clrMapOvr>
  <p:transition spd="med" advClick="0"/>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727200" y="1030793"/>
            <a:ext cx="9448800" cy="533400"/>
          </a:xfrm>
        </p:spPr>
        <p:txBody>
          <a:bodyPr/>
          <a:lstStyle/>
          <a:p>
            <a:pPr algn="ctr">
              <a:lnSpc>
                <a:spcPct val="100000"/>
              </a:lnSpc>
            </a:pPr>
            <a:r>
              <a:rPr lang="it-IT" dirty="0">
                <a:solidFill>
                  <a:srgbClr val="FF0000"/>
                </a:solidFill>
              </a:rPr>
              <a:t>Valore </a:t>
            </a:r>
            <a:r>
              <a:rPr lang="it-IT" dirty="0" smtClean="0">
                <a:solidFill>
                  <a:srgbClr val="FF0000"/>
                </a:solidFill>
              </a:rPr>
              <a:t>aggiunto del contributo delle Regioni al PNR</a:t>
            </a:r>
            <a:br>
              <a:rPr lang="it-IT" dirty="0" smtClean="0">
                <a:solidFill>
                  <a:srgbClr val="FF0000"/>
                </a:solidFill>
              </a:rPr>
            </a:br>
            <a:r>
              <a:rPr lang="it-IT" dirty="0" smtClean="0">
                <a:solidFill>
                  <a:srgbClr val="002060"/>
                </a:solidFill>
              </a:rPr>
              <a:t>l’</a:t>
            </a:r>
            <a:r>
              <a:rPr lang="it-IT" dirty="0" smtClean="0"/>
              <a:t>Agenda 2030 per lo sviluppo sostenibile</a:t>
            </a:r>
            <a:endParaRPr lang="it-IT" dirty="0"/>
          </a:p>
        </p:txBody>
      </p:sp>
      <p:sp>
        <p:nvSpPr>
          <p:cNvPr id="3" name="Segnaposto contenuto 2"/>
          <p:cNvSpPr>
            <a:spLocks noGrp="1"/>
          </p:cNvSpPr>
          <p:nvPr>
            <p:ph idx="1"/>
          </p:nvPr>
        </p:nvSpPr>
        <p:spPr>
          <a:xfrm>
            <a:off x="1507253" y="2110155"/>
            <a:ext cx="9907674" cy="4310742"/>
          </a:xfrm>
        </p:spPr>
        <p:txBody>
          <a:bodyPr/>
          <a:lstStyle/>
          <a:p>
            <a:pPr marL="0" indent="0" algn="just">
              <a:buNone/>
            </a:pPr>
            <a:r>
              <a:rPr lang="it-IT" sz="1800" dirty="0" smtClean="0"/>
              <a:t> </a:t>
            </a:r>
            <a:r>
              <a:rPr lang="it-IT" b="1" dirty="0" smtClean="0"/>
              <a:t>PNR 2017:</a:t>
            </a:r>
          </a:p>
          <a:p>
            <a:pPr algn="just">
              <a:buFont typeface="Wingdings" panose="05000000000000000000" pitchFamily="2" charset="2"/>
              <a:buChar char="ü"/>
            </a:pPr>
            <a:r>
              <a:rPr lang="it-IT" sz="2000" dirty="0" smtClean="0"/>
              <a:t>nella </a:t>
            </a:r>
            <a:r>
              <a:rPr lang="it-IT" sz="2000" dirty="0"/>
              <a:t>logica di coerente inserimento della programmazione regionale nel più ampio contesto globale</a:t>
            </a:r>
            <a:r>
              <a:rPr lang="it-IT" sz="2000" dirty="0" smtClean="0"/>
              <a:t>,</a:t>
            </a:r>
            <a:r>
              <a:rPr lang="it-IT" sz="2000" dirty="0"/>
              <a:t> </a:t>
            </a:r>
            <a:r>
              <a:rPr lang="it-IT" sz="2000" dirty="0" smtClean="0"/>
              <a:t>nel </a:t>
            </a:r>
            <a:r>
              <a:rPr lang="it-IT" sz="2000" dirty="0"/>
              <a:t>contributo delle Regioni al PNR </a:t>
            </a:r>
            <a:r>
              <a:rPr lang="it-IT" sz="2000" dirty="0" smtClean="0"/>
              <a:t>2017, </a:t>
            </a:r>
            <a:r>
              <a:rPr lang="it-IT" sz="2000" b="1" dirty="0" err="1" smtClean="0"/>
              <a:t>macromisure</a:t>
            </a:r>
            <a:r>
              <a:rPr lang="it-IT" sz="2000" b="1" dirty="0" smtClean="0"/>
              <a:t> </a:t>
            </a:r>
            <a:r>
              <a:rPr lang="it-IT" sz="2000" b="1" dirty="0"/>
              <a:t>e </a:t>
            </a:r>
            <a:r>
              <a:rPr lang="it-IT" sz="2000" b="1" dirty="0" smtClean="0"/>
              <a:t>risultati attesi sono stati ricondotti in risposta a specifici </a:t>
            </a:r>
            <a:r>
              <a:rPr lang="it-IT" sz="2000" b="1" dirty="0"/>
              <a:t>obiettivi </a:t>
            </a:r>
            <a:r>
              <a:rPr lang="it-IT" sz="2000" b="1" dirty="0" smtClean="0"/>
              <a:t>o sotto </a:t>
            </a:r>
            <a:r>
              <a:rPr lang="it-IT" sz="2000" b="1" i="1" dirty="0" smtClean="0"/>
              <a:t>target</a:t>
            </a:r>
            <a:r>
              <a:rPr lang="it-IT" sz="2000" b="1" dirty="0" smtClean="0"/>
              <a:t> dello </a:t>
            </a:r>
            <a:r>
              <a:rPr lang="it-IT" sz="2000" b="1" dirty="0"/>
              <a:t>sviluppo sostenibile dell’Agenda 2030 </a:t>
            </a:r>
            <a:r>
              <a:rPr lang="it-IT" sz="2000" b="1" dirty="0" smtClean="0"/>
              <a:t>delle Nazioni Unite (</a:t>
            </a:r>
            <a:r>
              <a:rPr lang="it-IT" sz="2000" b="1" i="1" dirty="0" err="1" smtClean="0"/>
              <a:t>Sustainable</a:t>
            </a:r>
            <a:r>
              <a:rPr lang="it-IT" sz="2000" b="1" i="1" dirty="0" smtClean="0"/>
              <a:t> </a:t>
            </a:r>
            <a:r>
              <a:rPr lang="it-IT" sz="2000" b="1" i="1" dirty="0"/>
              <a:t>Development </a:t>
            </a:r>
            <a:r>
              <a:rPr lang="it-IT" sz="2000" b="1" i="1" dirty="0" err="1"/>
              <a:t>Goals</a:t>
            </a:r>
            <a:r>
              <a:rPr lang="it-IT" sz="2000" b="1" dirty="0"/>
              <a:t>, </a:t>
            </a:r>
            <a:r>
              <a:rPr lang="it-IT" sz="2000" b="1" dirty="0" err="1"/>
              <a:t>SDGs</a:t>
            </a:r>
            <a:r>
              <a:rPr lang="it-IT" sz="2000" b="1" dirty="0"/>
              <a:t>), identificati con la sigla </a:t>
            </a:r>
            <a:r>
              <a:rPr lang="it-IT" sz="2000" b="1" dirty="0" smtClean="0"/>
              <a:t>SDG.</a:t>
            </a:r>
            <a:r>
              <a:rPr lang="it-IT" sz="2000" b="1" dirty="0"/>
              <a:t> </a:t>
            </a:r>
            <a:endParaRPr lang="it-IT" sz="2000" b="1" dirty="0" smtClean="0"/>
          </a:p>
          <a:p>
            <a:pPr algn="just">
              <a:buFont typeface="Wingdings" panose="05000000000000000000" pitchFamily="2" charset="2"/>
              <a:buChar char="ü"/>
            </a:pPr>
            <a:r>
              <a:rPr lang="it-IT" sz="2000" dirty="0" smtClean="0"/>
              <a:t>Ciò al fine di </a:t>
            </a:r>
            <a:r>
              <a:rPr lang="it-IT" sz="2000" dirty="0"/>
              <a:t>sostenere l’azione promossa dall’Unione europea di fare da apripista nell’ambito della strategia di sviluppo sostenibile universale, in modo da farne la </a:t>
            </a:r>
            <a:r>
              <a:rPr lang="it-IT" sz="2000" b="1" dirty="0"/>
              <a:t>naturale continuazione della Strategia Europa 2020</a:t>
            </a:r>
            <a:r>
              <a:rPr lang="it-IT" dirty="0"/>
              <a:t>. </a:t>
            </a:r>
            <a:endParaRPr lang="it-IT" dirty="0" smtClean="0"/>
          </a:p>
        </p:txBody>
      </p:sp>
    </p:spTree>
    <p:extLst>
      <p:ext uri="{BB962C8B-B14F-4D97-AF65-F5344CB8AC3E}">
        <p14:creationId xmlns:p14="http://schemas.microsoft.com/office/powerpoint/2010/main" val="3118763190"/>
      </p:ext>
    </p:extLst>
  </p:cSld>
  <p:clrMapOvr>
    <a:masterClrMapping/>
  </p:clrMapOvr>
  <p:transition spd="med" advClick="0"/>
</p:sld>
</file>

<file path=ppt/theme/theme1.xml><?xml version="1.0" encoding="utf-8"?>
<a:theme xmlns:a="http://schemas.openxmlformats.org/drawingml/2006/main" name="Proporre una strategia">
  <a:themeElements>
    <a:clrScheme name="">
      <a:dk1>
        <a:srgbClr val="FFFFCC"/>
      </a:dk1>
      <a:lt1>
        <a:srgbClr val="FFFFFF"/>
      </a:lt1>
      <a:dk2>
        <a:srgbClr val="6699FF"/>
      </a:dk2>
      <a:lt2>
        <a:srgbClr val="FFCCFF"/>
      </a:lt2>
      <a:accent1>
        <a:srgbClr val="00CC99"/>
      </a:accent1>
      <a:accent2>
        <a:srgbClr val="FFFF66"/>
      </a:accent2>
      <a:accent3>
        <a:srgbClr val="B8CAFF"/>
      </a:accent3>
      <a:accent4>
        <a:srgbClr val="DADADA"/>
      </a:accent4>
      <a:accent5>
        <a:srgbClr val="AAE2CA"/>
      </a:accent5>
      <a:accent6>
        <a:srgbClr val="E7E75C"/>
      </a:accent6>
      <a:hlink>
        <a:srgbClr val="336699"/>
      </a:hlink>
      <a:folHlink>
        <a:srgbClr val="000099"/>
      </a:folHlink>
    </a:clrScheme>
    <a:fontScheme name="Proporre una strategi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1123950" rtl="0" eaLnBrk="1" fontAlgn="base" latinLnBrk="0" hangingPunct="1">
          <a:lnSpc>
            <a:spcPct val="100000"/>
          </a:lnSpc>
          <a:spcBef>
            <a:spcPct val="20000"/>
          </a:spcBef>
          <a:spcAft>
            <a:spcPct val="0"/>
          </a:spcAft>
          <a:buClr>
            <a:srgbClr val="FF9900"/>
          </a:buClr>
          <a:buSzPct val="75000"/>
          <a:buFont typeface="Wingdings" pitchFamily="2" charset="2"/>
          <a:buNone/>
          <a:tabLst/>
          <a:defRPr kumimoji="0" lang="en-US" sz="2400" b="0" i="0" u="none" strike="noStrike" cap="none" normalizeH="0" baseline="0" smtClean="0">
            <a:ln>
              <a:noFill/>
            </a:ln>
            <a:solidFill>
              <a:schemeClr val="folHlink"/>
            </a:solidFill>
            <a:effectLst/>
            <a:latin typeface="Arial"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1123950" rtl="0" eaLnBrk="1" fontAlgn="base" latinLnBrk="0" hangingPunct="1">
          <a:lnSpc>
            <a:spcPct val="100000"/>
          </a:lnSpc>
          <a:spcBef>
            <a:spcPct val="20000"/>
          </a:spcBef>
          <a:spcAft>
            <a:spcPct val="0"/>
          </a:spcAft>
          <a:buClr>
            <a:srgbClr val="FF9900"/>
          </a:buClr>
          <a:buSzPct val="75000"/>
          <a:buFont typeface="Wingdings" pitchFamily="2" charset="2"/>
          <a:buNone/>
          <a:tabLst/>
          <a:defRPr kumimoji="0" lang="en-US" sz="2400" b="0" i="0" u="none" strike="noStrike" cap="none" normalizeH="0" baseline="0" smtClean="0">
            <a:ln>
              <a:noFill/>
            </a:ln>
            <a:solidFill>
              <a:schemeClr val="folHlink"/>
            </a:solidFill>
            <a:effectLst/>
            <a:latin typeface="Arial" charset="0"/>
          </a:defRPr>
        </a:defPPr>
      </a:lstStyle>
    </a:lnDef>
  </a:objectDefaults>
  <a:extraClrSchemeLst>
    <a:extraClrScheme>
      <a:clrScheme name="Proporre una strategia 1">
        <a:dk1>
          <a:srgbClr val="009999"/>
        </a:dk1>
        <a:lt1>
          <a:srgbClr val="FFFFFF"/>
        </a:lt1>
        <a:dk2>
          <a:srgbClr val="000066"/>
        </a:dk2>
        <a:lt2>
          <a:srgbClr val="339966"/>
        </a:lt2>
        <a:accent1>
          <a:srgbClr val="00CC99"/>
        </a:accent1>
        <a:accent2>
          <a:srgbClr val="0099CC"/>
        </a:accent2>
        <a:accent3>
          <a:srgbClr val="AAAAB8"/>
        </a:accent3>
        <a:accent4>
          <a:srgbClr val="DADADA"/>
        </a:accent4>
        <a:accent5>
          <a:srgbClr val="AAE2CA"/>
        </a:accent5>
        <a:accent6>
          <a:srgbClr val="008AB9"/>
        </a:accent6>
        <a:hlink>
          <a:srgbClr val="336699"/>
        </a:hlink>
        <a:folHlink>
          <a:srgbClr val="B2B2B2"/>
        </a:folHlink>
      </a:clrScheme>
      <a:clrMap bg1="dk2" tx1="lt1" bg2="dk1" tx2="lt2" accent1="accent1" accent2="accent2" accent3="accent3" accent4="accent4" accent5="accent5" accent6="accent6" hlink="hlink" folHlink="folHlink"/>
    </a:extraClrScheme>
    <a:extraClrScheme>
      <a:clrScheme name="Proporre una strategia 2">
        <a:dk1>
          <a:srgbClr val="000000"/>
        </a:dk1>
        <a:lt1>
          <a:srgbClr val="FFFFFF"/>
        </a:lt1>
        <a:dk2>
          <a:srgbClr val="009900"/>
        </a:dk2>
        <a:lt2>
          <a:srgbClr val="CC0000"/>
        </a:lt2>
        <a:accent1>
          <a:srgbClr val="CCCC00"/>
        </a:accent1>
        <a:accent2>
          <a:srgbClr val="3333CC"/>
        </a:accent2>
        <a:accent3>
          <a:srgbClr val="FFFFFF"/>
        </a:accent3>
        <a:accent4>
          <a:srgbClr val="000000"/>
        </a:accent4>
        <a:accent5>
          <a:srgbClr val="E2E2AA"/>
        </a:accent5>
        <a:accent6>
          <a:srgbClr val="2D2DB9"/>
        </a:accent6>
        <a:hlink>
          <a:srgbClr val="000000"/>
        </a:hlink>
        <a:folHlink>
          <a:srgbClr val="808080"/>
        </a:folHlink>
      </a:clrScheme>
      <a:clrMap bg1="lt1" tx1="dk1" bg2="lt2" tx2="dk2" accent1="accent1" accent2="accent2" accent3="accent3" accent4="accent4" accent5="accent5" accent6="accent6" hlink="hlink" folHlink="folHlink"/>
    </a:extraClrScheme>
    <a:extraClrScheme>
      <a:clrScheme name="Proporre una strategia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Proporre una strategia 4">
        <a:dk1>
          <a:srgbClr val="333399"/>
        </a:dk1>
        <a:lt1>
          <a:srgbClr val="FFFFCC"/>
        </a:lt1>
        <a:dk2>
          <a:srgbClr val="000000"/>
        </a:dk2>
        <a:lt2>
          <a:srgbClr val="0000FF"/>
        </a:lt2>
        <a:accent1>
          <a:srgbClr val="800000"/>
        </a:accent1>
        <a:accent2>
          <a:srgbClr val="3366CC"/>
        </a:accent2>
        <a:accent3>
          <a:srgbClr val="AAAAAA"/>
        </a:accent3>
        <a:accent4>
          <a:srgbClr val="DADAAE"/>
        </a:accent4>
        <a:accent5>
          <a:srgbClr val="C0AAAA"/>
        </a:accent5>
        <a:accent6>
          <a:srgbClr val="2D5CB9"/>
        </a:accent6>
        <a:hlink>
          <a:srgbClr val="FFFFFF"/>
        </a:hlink>
        <a:folHlink>
          <a:srgbClr val="B2B2B2"/>
        </a:folHlink>
      </a:clrScheme>
      <a:clrMap bg1="dk2" tx1="lt1" bg2="dk1" tx2="lt2" accent1="accent1" accent2="accent2" accent3="accent3" accent4="accent4" accent5="accent5" accent6="accent6" hlink="hlink" folHlink="folHlink"/>
    </a:extraClrScheme>
    <a:extraClrScheme>
      <a:clrScheme name="Proporre una strategia 5">
        <a:dk1>
          <a:srgbClr val="CC3300"/>
        </a:dk1>
        <a:lt1>
          <a:srgbClr val="FFFFCC"/>
        </a:lt1>
        <a:dk2>
          <a:srgbClr val="000000"/>
        </a:dk2>
        <a:lt2>
          <a:srgbClr val="CC6600"/>
        </a:lt2>
        <a:accent1>
          <a:srgbClr val="993300"/>
        </a:accent1>
        <a:accent2>
          <a:srgbClr val="808000"/>
        </a:accent2>
        <a:accent3>
          <a:srgbClr val="AAAAAA"/>
        </a:accent3>
        <a:accent4>
          <a:srgbClr val="DADAAE"/>
        </a:accent4>
        <a:accent5>
          <a:srgbClr val="CAADAA"/>
        </a:accent5>
        <a:accent6>
          <a:srgbClr val="7373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Proporre una strategia 6">
        <a:dk1>
          <a:srgbClr val="66CCFF"/>
        </a:dk1>
        <a:lt1>
          <a:srgbClr val="CCECFF"/>
        </a:lt1>
        <a:dk2>
          <a:srgbClr val="000000"/>
        </a:dk2>
        <a:lt2>
          <a:srgbClr val="9999FF"/>
        </a:lt2>
        <a:accent1>
          <a:srgbClr val="FFFFFF"/>
        </a:accent1>
        <a:accent2>
          <a:srgbClr val="99CCFF"/>
        </a:accent2>
        <a:accent3>
          <a:srgbClr val="AAAAAA"/>
        </a:accent3>
        <a:accent4>
          <a:srgbClr val="AEC9DA"/>
        </a:accent4>
        <a:accent5>
          <a:srgbClr val="FFFFFF"/>
        </a:accent5>
        <a:accent6>
          <a:srgbClr val="8AB9E7"/>
        </a:accent6>
        <a:hlink>
          <a:srgbClr val="CCECFF"/>
        </a:hlink>
        <a:folHlink>
          <a:srgbClr val="B2B2B2"/>
        </a:folHlink>
      </a:clrScheme>
      <a:clrMap bg1="dk2" tx1="lt1" bg2="dk1" tx2="lt2" accent1="accent1" accent2="accent2" accent3="accent3" accent4="accent4" accent5="accent5" accent6="accent6" hlink="hlink" folHlink="folHlink"/>
    </a:extraClrScheme>
    <a:extraClrScheme>
      <a:clrScheme name="Proporre una strategia 7">
        <a:dk1>
          <a:srgbClr val="993366"/>
        </a:dk1>
        <a:lt1>
          <a:srgbClr val="FFFFCC"/>
        </a:lt1>
        <a:dk2>
          <a:srgbClr val="333399"/>
        </a:dk2>
        <a:lt2>
          <a:srgbClr val="0066FF"/>
        </a:lt2>
        <a:accent1>
          <a:srgbClr val="6600FF"/>
        </a:accent1>
        <a:accent2>
          <a:srgbClr val="0099CC"/>
        </a:accent2>
        <a:accent3>
          <a:srgbClr val="ADADCA"/>
        </a:accent3>
        <a:accent4>
          <a:srgbClr val="DADAAE"/>
        </a:accent4>
        <a:accent5>
          <a:srgbClr val="B8AAFF"/>
        </a:accent5>
        <a:accent6>
          <a:srgbClr val="008AB9"/>
        </a:accent6>
        <a:hlink>
          <a:srgbClr val="66FFFF"/>
        </a:hlink>
        <a:folHlink>
          <a:srgbClr val="B2B2B2"/>
        </a:folHlink>
      </a:clrScheme>
      <a:clrMap bg1="dk2" tx1="lt1" bg2="dk1" tx2="lt2" accent1="accent1" accent2="accent2" accent3="accent3" accent4="accent4" accent5="accent5" accent6="accent6" hlink="hlink" folHlink="folHlink"/>
    </a:extraClrScheme>
    <a:extraClrScheme>
      <a:clrScheme name="Proporre una strategia 8">
        <a:dk1>
          <a:srgbClr val="993366"/>
        </a:dk1>
        <a:lt1>
          <a:srgbClr val="EAEAEA"/>
        </a:lt1>
        <a:dk2>
          <a:srgbClr val="660066"/>
        </a:dk2>
        <a:lt2>
          <a:srgbClr val="CC0000"/>
        </a:lt2>
        <a:accent1>
          <a:srgbClr val="A50021"/>
        </a:accent1>
        <a:accent2>
          <a:srgbClr val="660033"/>
        </a:accent2>
        <a:accent3>
          <a:srgbClr val="B8AAB8"/>
        </a:accent3>
        <a:accent4>
          <a:srgbClr val="C8C8C8"/>
        </a:accent4>
        <a:accent5>
          <a:srgbClr val="CFAAAB"/>
        </a:accent5>
        <a:accent6>
          <a:srgbClr val="5C002D"/>
        </a:accent6>
        <a:hlink>
          <a:srgbClr val="CC9900"/>
        </a:hlink>
        <a:folHlink>
          <a:srgbClr val="B2B2B2"/>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4832</TotalTime>
  <Words>5868</Words>
  <Application>Microsoft Office PowerPoint</Application>
  <PresentationFormat>Widescreen</PresentationFormat>
  <Paragraphs>234</Paragraphs>
  <Slides>32</Slides>
  <Notes>3</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32</vt:i4>
      </vt:variant>
    </vt:vector>
  </HeadingPairs>
  <TitlesOfParts>
    <vt:vector size="38" baseType="lpstr">
      <vt:lpstr>Arial</vt:lpstr>
      <vt:lpstr>Calibri</vt:lpstr>
      <vt:lpstr>Franklin Gothic Medium</vt:lpstr>
      <vt:lpstr>Times New Roman</vt:lpstr>
      <vt:lpstr>Wingdings</vt:lpstr>
      <vt:lpstr>Proporre una strategia</vt:lpstr>
      <vt:lpstr>Presentazione standard di PowerPoint</vt:lpstr>
      <vt:lpstr>Presentazione standard di PowerPoint</vt:lpstr>
      <vt:lpstr>Tecnostruttura delle Regioni per il Fse</vt:lpstr>
      <vt:lpstr>Il Programma Nazionale di Riforma (PNR)</vt:lpstr>
      <vt:lpstr>Le tappe del contributo delle Regioni al PNR</vt:lpstr>
      <vt:lpstr>Obiettivi del contributo regionale al PNR</vt:lpstr>
      <vt:lpstr>I target ambientali 3, 4 e 5</vt:lpstr>
      <vt:lpstr>Valore aggiunto del contributo delle Regioni al PNR Programmazione 2014-2020 dei Fondi SIE</vt:lpstr>
      <vt:lpstr>Valore aggiunto del contributo delle Regioni al PNR l’Agenda 2030 per lo sviluppo sostenibile</vt:lpstr>
      <vt:lpstr>Agenda 2030 per lo sviluppo sostenibile – I 17 Goals (SDGs)</vt:lpstr>
      <vt:lpstr>Target EU 2020 e Agenda 2030 (1/2)</vt:lpstr>
      <vt:lpstr>Target EU 2020 e Agenda 2030 (2/2)</vt:lpstr>
      <vt:lpstr>I numeri del PNR </vt:lpstr>
      <vt:lpstr>Presentazione standard di PowerPoint</vt:lpstr>
      <vt:lpstr>Presentazione standard di PowerPoint</vt:lpstr>
      <vt:lpstr>PNR 2016  T3 Riduzione emissioni gas serra – Provvedimenti 62 </vt:lpstr>
      <vt:lpstr>PNR 2017  T3 Riduzione emissioni gas serra – Provvedimenti 109</vt:lpstr>
      <vt:lpstr>Presentazione standard di PowerPoint</vt:lpstr>
      <vt:lpstr>Presentazione standard di PowerPoint</vt:lpstr>
      <vt:lpstr>PNR 2016  T4 Fonti rinnovabili – Provvedimenti 58 (2/2)</vt:lpstr>
      <vt:lpstr>Presentazione standard di PowerPoint</vt:lpstr>
      <vt:lpstr>PNR 2017  T4 Fonti rinnovabili – Provvedimenti 79 (2/3)</vt:lpstr>
      <vt:lpstr>PNR 2017  T4 Fonti rinnovabili – Provvedimenti 79 (3/3)</vt:lpstr>
      <vt:lpstr>PNR 2013 T5 Efficienza energetica  - Provvedimenti 19</vt:lpstr>
      <vt:lpstr>PNR 2016  T5 Efficienza energetica - Provvedimenti 255 (1/3)</vt:lpstr>
      <vt:lpstr>Presentazione standard di PowerPoint</vt:lpstr>
      <vt:lpstr>PNR 2016  T5 Efficienza energetica - Provvedimenti 255 (3/3)</vt:lpstr>
      <vt:lpstr>PNR 2017 T5 Efficienza energetica - Provvedimenti 255 (1/5)</vt:lpstr>
      <vt:lpstr>PNR 2017 T5 Efficienza energetica - Provvedimenti 255 (2/5)</vt:lpstr>
      <vt:lpstr>PNR 2017 T5 Efficienza energetica - Provvedimenti 255 (3/5)</vt:lpstr>
      <vt:lpstr>PNR 2017 T5 Efficienza energetica - Provvedimenti 255 (4/5)</vt:lpstr>
      <vt:lpstr>PNR 2017 T5 Efficienza energetica - Provvedimenti 255 (5/5)</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Art. 5 del D.lgs. 167/11 «Apprendistato di alta formazione e di  ricerca»: ruolo delle Regioni, target e finalità formative</dc:title>
  <dc:creator>Mariella Bucciarelli</dc:creator>
  <cp:lastModifiedBy>Cecilia Cellai</cp:lastModifiedBy>
  <cp:revision>416</cp:revision>
  <cp:lastPrinted>2017-10-19T13:05:08Z</cp:lastPrinted>
  <dcterms:created xsi:type="dcterms:W3CDTF">2013-11-12T16:32:12Z</dcterms:created>
  <dcterms:modified xsi:type="dcterms:W3CDTF">2017-10-19T13:32:54Z</dcterms:modified>
</cp:coreProperties>
</file>