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79" r:id="rId3"/>
    <p:sldId id="281" r:id="rId4"/>
    <p:sldId id="282" r:id="rId5"/>
    <p:sldId id="280" r:id="rId6"/>
    <p:sldId id="283" r:id="rId7"/>
    <p:sldId id="299" r:id="rId8"/>
    <p:sldId id="298" r:id="rId9"/>
    <p:sldId id="265" r:id="rId10"/>
    <p:sldId id="284" r:id="rId11"/>
    <p:sldId id="285" r:id="rId12"/>
    <p:sldId id="286" r:id="rId13"/>
    <p:sldId id="277" r:id="rId14"/>
    <p:sldId id="278" r:id="rId15"/>
    <p:sldId id="288" r:id="rId16"/>
    <p:sldId id="289" r:id="rId17"/>
    <p:sldId id="290" r:id="rId18"/>
    <p:sldId id="291" r:id="rId19"/>
    <p:sldId id="292" r:id="rId20"/>
    <p:sldId id="293" r:id="rId21"/>
    <p:sldId id="294" r:id="rId22"/>
    <p:sldId id="295" r:id="rId23"/>
    <p:sldId id="270" r:id="rId24"/>
    <p:sldId id="296" r:id="rId25"/>
    <p:sldId id="297" r:id="rId2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5D84CC22-1AA4-4C23-B3FD-42C30CDD6F39}">
          <p14:sldIdLst>
            <p14:sldId id="267"/>
            <p14:sldId id="279"/>
            <p14:sldId id="281"/>
            <p14:sldId id="282"/>
            <p14:sldId id="280"/>
            <p14:sldId id="283"/>
            <p14:sldId id="299"/>
            <p14:sldId id="298"/>
            <p14:sldId id="265"/>
            <p14:sldId id="284"/>
            <p14:sldId id="285"/>
            <p14:sldId id="286"/>
            <p14:sldId id="277"/>
            <p14:sldId id="278"/>
            <p14:sldId id="288"/>
            <p14:sldId id="289"/>
            <p14:sldId id="290"/>
            <p14:sldId id="291"/>
            <p14:sldId id="292"/>
            <p14:sldId id="293"/>
            <p14:sldId id="294"/>
            <p14:sldId id="295"/>
            <p14:sldId id="270"/>
            <p14:sldId id="296"/>
            <p14:sldId id="2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9E0C"/>
    <a:srgbClr val="4F320B"/>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75" d="100"/>
          <a:sy n="75" d="100"/>
        </p:scale>
        <p:origin x="15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473666"/>
      </p:ext>
    </p:extLst>
  </p:cSld>
  <p:clrMapOvr>
    <a:masterClrMapping/>
  </p:clrMapOvr>
  <p:transition spd="med"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868026367"/>
      </p:ext>
    </p:extLst>
  </p:cSld>
  <p:clrMapOvr>
    <a:masterClrMapping/>
  </p:clrMapOvr>
  <p:transition spd="med"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13800" y="990600"/>
            <a:ext cx="2362200" cy="54102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727200" y="990600"/>
            <a:ext cx="6883400" cy="5410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730397512"/>
      </p:ext>
    </p:extLst>
  </p:cSld>
  <p:clrMapOvr>
    <a:masterClrMapping/>
  </p:clrMapOvr>
  <p:transition spd="med"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592885371"/>
      </p:ext>
    </p:extLst>
  </p:cSld>
  <p:clrMapOvr>
    <a:masterClrMapping/>
  </p:clrMapOvr>
  <p:transition spd="med"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Tree>
    <p:extLst>
      <p:ext uri="{BB962C8B-B14F-4D97-AF65-F5344CB8AC3E}">
        <p14:creationId xmlns:p14="http://schemas.microsoft.com/office/powerpoint/2010/main" val="3483147080"/>
      </p:ext>
    </p:extLst>
  </p:cSld>
  <p:clrMapOvr>
    <a:masterClrMapping/>
  </p:clrMapOvr>
  <p:transition spd="med"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35560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74676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142245450"/>
      </p:ext>
    </p:extLst>
  </p:cSld>
  <p:clrMapOvr>
    <a:masterClrMapping/>
  </p:clrMapOvr>
  <p:transition spd="med"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84185094"/>
      </p:ext>
    </p:extLst>
  </p:cSld>
  <p:clrMapOvr>
    <a:masterClrMapping/>
  </p:clrMapOvr>
  <p:transition spd="med"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Tree>
    <p:extLst>
      <p:ext uri="{BB962C8B-B14F-4D97-AF65-F5344CB8AC3E}">
        <p14:creationId xmlns:p14="http://schemas.microsoft.com/office/powerpoint/2010/main" val="621365545"/>
      </p:ext>
    </p:extLst>
  </p:cSld>
  <p:clrMapOvr>
    <a:masterClrMapping/>
  </p:clrMapOvr>
  <p:transition spd="med"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0643333"/>
      </p:ext>
    </p:extLst>
  </p:cSld>
  <p:clrMapOvr>
    <a:masterClrMapping/>
  </p:clrMapOvr>
  <p:transition spd="med"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426817487"/>
      </p:ext>
    </p:extLst>
  </p:cSld>
  <p:clrMapOvr>
    <a:masterClrMapping/>
  </p:clrMapOvr>
  <p:transition spd="med"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331295272"/>
      </p:ext>
    </p:extLst>
  </p:cSld>
  <p:clrMapOvr>
    <a:masterClrMapping/>
  </p:clrMapOvr>
  <p:transition spd="med"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3556000" y="1752600"/>
            <a:ext cx="76200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smtClean="0"/>
              <a:t>Testo semplice</a:t>
            </a:r>
          </a:p>
          <a:p>
            <a:pPr lvl="0"/>
            <a:endParaRPr lang="it-IT" smtClean="0"/>
          </a:p>
          <a:p>
            <a:pPr lvl="0"/>
            <a:r>
              <a:rPr lang="it-IT" smtClean="0"/>
              <a:t>Fare clic per modificare gli stili del testo dello schema</a:t>
            </a:r>
          </a:p>
          <a:p>
            <a:pPr lvl="1"/>
            <a:r>
              <a:rPr lang="it-IT" smtClean="0"/>
              <a:t>Secondo livello</a:t>
            </a:r>
          </a:p>
        </p:txBody>
      </p:sp>
      <p:sp>
        <p:nvSpPr>
          <p:cNvPr id="1027" name="Rectangle 17"/>
          <p:cNvSpPr>
            <a:spLocks noGrp="1" noChangeArrowheads="1"/>
          </p:cNvSpPr>
          <p:nvPr>
            <p:ph type="title"/>
          </p:nvPr>
        </p:nvSpPr>
        <p:spPr bwMode="auto">
          <a:xfrm>
            <a:off x="1727200" y="990600"/>
            <a:ext cx="9448800" cy="5334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 dello schema</a:t>
            </a:r>
          </a:p>
        </p:txBody>
      </p:sp>
    </p:spTree>
    <p:extLst>
      <p:ext uri="{BB962C8B-B14F-4D97-AF65-F5344CB8AC3E}">
        <p14:creationId xmlns:p14="http://schemas.microsoft.com/office/powerpoint/2010/main" val="370439755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advClick="0"/>
  <p:txStyles>
    <p:title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p:titleStyle>
    <p:bodyStyle>
      <a:lvl1pPr marL="190500" indent="-190500" algn="l" rtl="0" eaLnBrk="0" fontAlgn="base" hangingPunct="0">
        <a:spcBef>
          <a:spcPct val="20000"/>
        </a:spcBef>
        <a:spcAft>
          <a:spcPct val="0"/>
        </a:spcAft>
        <a:buClr>
          <a:srgbClr val="FF9900"/>
        </a:buClr>
        <a:buSzPct val="75000"/>
        <a:buFont typeface="Wingdings" panose="05000000000000000000" pitchFamily="2" charset="2"/>
        <a:buChar char="n"/>
        <a:defRPr sz="2400">
          <a:solidFill>
            <a:srgbClr val="00235A"/>
          </a:solidFill>
          <a:latin typeface="+mn-lt"/>
          <a:ea typeface="+mn-ea"/>
          <a:cs typeface="+mn-cs"/>
        </a:defRPr>
      </a:lvl1pPr>
      <a:lvl2pPr marL="768350" indent="-285750" algn="l" rtl="0" eaLnBrk="0" fontAlgn="base" hangingPunct="0">
        <a:spcBef>
          <a:spcPct val="20000"/>
        </a:spcBef>
        <a:spcAft>
          <a:spcPct val="0"/>
        </a:spcAft>
        <a:buClr>
          <a:schemeClr val="hlink"/>
        </a:buClr>
        <a:buSzPct val="75000"/>
        <a:buFont typeface="Wingdings" panose="05000000000000000000" pitchFamily="2" charset="2"/>
        <a:buChar char="n"/>
        <a:defRPr sz="2000">
          <a:solidFill>
            <a:srgbClr val="00235A"/>
          </a:solidFill>
          <a:latin typeface="+mn-lt"/>
        </a:defRPr>
      </a:lvl2pPr>
      <a:lvl3pPr marL="1187450" indent="-228600" algn="l" rtl="0" eaLnBrk="0" fontAlgn="base" hangingPunct="0">
        <a:spcBef>
          <a:spcPct val="20000"/>
        </a:spcBef>
        <a:spcAft>
          <a:spcPct val="0"/>
        </a:spcAft>
        <a:buClr>
          <a:schemeClr val="bg2"/>
        </a:buClr>
        <a:buSzPct val="75000"/>
        <a:buFont typeface="Wingdings" panose="05000000000000000000" pitchFamily="2" charset="2"/>
        <a:buChar char="n"/>
        <a:defRPr>
          <a:solidFill>
            <a:srgbClr val="00235A"/>
          </a:solidFill>
          <a:latin typeface="+mn-lt"/>
        </a:defRPr>
      </a:lvl3pPr>
      <a:lvl4pPr marL="1606550" indent="-228600" algn="l" rtl="0" eaLnBrk="0" fontAlgn="base" hangingPunct="0">
        <a:spcBef>
          <a:spcPct val="20000"/>
        </a:spcBef>
        <a:spcAft>
          <a:spcPct val="0"/>
        </a:spcAft>
        <a:buClr>
          <a:schemeClr val="tx2"/>
        </a:buClr>
        <a:buSzPct val="75000"/>
        <a:buFont typeface="Wingdings" panose="05000000000000000000" pitchFamily="2" charset="2"/>
        <a:buChar char="n"/>
        <a:defRPr>
          <a:solidFill>
            <a:srgbClr val="00235A"/>
          </a:solidFill>
          <a:latin typeface="+mn-lt"/>
        </a:defRPr>
      </a:lvl4pPr>
      <a:lvl5pPr marL="2025650" indent="-228600" algn="l" rtl="0" eaLnBrk="0" fontAlgn="base" hangingPunct="0">
        <a:spcBef>
          <a:spcPct val="20000"/>
        </a:spcBef>
        <a:spcAft>
          <a:spcPct val="0"/>
        </a:spcAft>
        <a:buClr>
          <a:schemeClr val="accent1"/>
        </a:buClr>
        <a:buSzPct val="75000"/>
        <a:buFont typeface="Wingdings" panose="05000000000000000000" pitchFamily="2" charset="2"/>
        <a:buChar char="n"/>
        <a:defRPr sz="1400">
          <a:solidFill>
            <a:srgbClr val="00235A"/>
          </a:solidFill>
          <a:latin typeface="+mn-lt"/>
        </a:defRPr>
      </a:lvl5pPr>
      <a:lvl6pPr marL="24828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6pPr>
      <a:lvl7pPr marL="29400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7pPr>
      <a:lvl8pPr marL="33972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8pPr>
      <a:lvl9pPr marL="38544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ctrTitle" idx="4294967295"/>
          </p:nvPr>
        </p:nvSpPr>
        <p:spPr>
          <a:xfrm>
            <a:off x="3452814" y="2667793"/>
            <a:ext cx="7488237" cy="1878807"/>
          </a:xfrm>
          <a:extLst>
            <a:ext uri="{909E8E84-426E-40DD-AFC4-6F175D3DCCD1}">
              <a14:hiddenFill xmlns:a14="http://schemas.microsoft.com/office/drawing/2010/main">
                <a:solidFill>
                  <a:schemeClr val="accent1"/>
                </a:solidFill>
              </a14:hiddenFill>
            </a:ext>
          </a:extLst>
        </p:spPr>
        <p:txBody>
          <a:bodyPr/>
          <a:lstStyle/>
          <a:p>
            <a:pPr algn="ctr" eaLnBrk="1" hangingPunct="1">
              <a:lnSpc>
                <a:spcPct val="90000"/>
              </a:lnSpc>
            </a:pPr>
            <a:r>
              <a:rPr lang="it-IT" sz="4000" dirty="0" smtClean="0">
                <a:solidFill>
                  <a:srgbClr val="FFA41D"/>
                </a:solidFill>
              </a:rPr>
              <a:t>Esami a conclusione dei percorsi di I e FP: l’Accordo tra Regioni e P.A.</a:t>
            </a:r>
          </a:p>
        </p:txBody>
      </p:sp>
      <p:sp>
        <p:nvSpPr>
          <p:cNvPr id="4" name="Rectangle 2"/>
          <p:cNvSpPr txBox="1">
            <a:spLocks noChangeArrowheads="1"/>
          </p:cNvSpPr>
          <p:nvPr/>
        </p:nvSpPr>
        <p:spPr bwMode="auto">
          <a:xfrm>
            <a:off x="1866900" y="785812"/>
            <a:ext cx="9169400" cy="144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a:lstStyle>
          <a:p>
            <a:pPr algn="ctr" eaLnBrk="1" hangingPunct="1">
              <a:lnSpc>
                <a:spcPct val="90000"/>
              </a:lnSpc>
            </a:pPr>
            <a:endParaRPr lang="it-IT" sz="2800" kern="0" dirty="0" smtClean="0">
              <a:solidFill>
                <a:schemeClr val="bg1">
                  <a:lumMod val="50000"/>
                </a:schemeClr>
              </a:solidFill>
            </a:endParaRPr>
          </a:p>
        </p:txBody>
      </p:sp>
      <p:sp>
        <p:nvSpPr>
          <p:cNvPr id="3" name="Rettangolo arrotondato 2"/>
          <p:cNvSpPr/>
          <p:nvPr/>
        </p:nvSpPr>
        <p:spPr bwMode="auto">
          <a:xfrm>
            <a:off x="9499600" y="4546600"/>
            <a:ext cx="914400" cy="914400"/>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endParaRPr kumimoji="0" lang="it-IT" sz="2400" b="0" i="0" u="none" strike="noStrike" cap="none" normalizeH="0" baseline="0" smtClean="0">
              <a:ln>
                <a:noFill/>
              </a:ln>
              <a:solidFill>
                <a:schemeClr val="folHlink"/>
              </a:solidFill>
              <a:effectLst/>
              <a:latin typeface="Arial" charset="0"/>
            </a:endParaRPr>
          </a:p>
        </p:txBody>
      </p:sp>
    </p:spTree>
    <p:extLst>
      <p:ext uri="{BB962C8B-B14F-4D97-AF65-F5344CB8AC3E}">
        <p14:creationId xmlns:p14="http://schemas.microsoft.com/office/powerpoint/2010/main" val="2327910326"/>
      </p:ext>
    </p:extLst>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90600"/>
            <a:ext cx="9448800" cy="762000"/>
          </a:xfrm>
        </p:spPr>
        <p:txBody>
          <a:bodyPr/>
          <a:lstStyle/>
          <a:p>
            <a:pPr algn="ctr"/>
            <a:r>
              <a:rPr lang="it-IT" dirty="0">
                <a:solidFill>
                  <a:srgbClr val="FE9E0C"/>
                </a:solidFill>
              </a:rPr>
              <a:t>LEP individuati dalla norma </a:t>
            </a:r>
            <a:r>
              <a:rPr lang="it-IT" dirty="0" smtClean="0">
                <a:solidFill>
                  <a:srgbClr val="FE9E0C"/>
                </a:solidFill>
              </a:rPr>
              <a:t>nazionale: </a:t>
            </a:r>
            <a:br>
              <a:rPr lang="it-IT" dirty="0" smtClean="0">
                <a:solidFill>
                  <a:srgbClr val="FE9E0C"/>
                </a:solidFill>
              </a:rPr>
            </a:br>
            <a:r>
              <a:rPr lang="it-IT" dirty="0" smtClean="0">
                <a:solidFill>
                  <a:srgbClr val="FE9E0C"/>
                </a:solidFill>
              </a:rPr>
              <a:t>l’art. 17 comma 2 del D.Lgs.226/05</a:t>
            </a:r>
            <a:br>
              <a:rPr lang="it-IT" dirty="0" smtClean="0">
                <a:solidFill>
                  <a:srgbClr val="FE9E0C"/>
                </a:solidFill>
              </a:rPr>
            </a:br>
            <a:endParaRPr lang="it-IT" dirty="0"/>
          </a:p>
        </p:txBody>
      </p:sp>
      <p:sp>
        <p:nvSpPr>
          <p:cNvPr id="3" name="Segnaposto contenuto 2"/>
          <p:cNvSpPr>
            <a:spLocks noGrp="1"/>
          </p:cNvSpPr>
          <p:nvPr>
            <p:ph idx="1"/>
          </p:nvPr>
        </p:nvSpPr>
        <p:spPr>
          <a:xfrm>
            <a:off x="3556000" y="2024742"/>
            <a:ext cx="7620000" cy="4376057"/>
          </a:xfrm>
        </p:spPr>
        <p:txBody>
          <a:bodyPr/>
          <a:lstStyle/>
          <a:p>
            <a:r>
              <a:rPr lang="it-IT" dirty="0" smtClean="0"/>
              <a:t> Quella riportata al comma 2 dell’art. 17 è una previsione di carattere generale che influisce sulla calendarizzazione degli esami conclusivi dei percorsi, in quanto prevede che:</a:t>
            </a:r>
          </a:p>
          <a:p>
            <a:pPr marL="0" indent="0">
              <a:buNone/>
            </a:pPr>
            <a:r>
              <a:rPr lang="it-IT" i="1" dirty="0" smtClean="0"/>
              <a:t>« Ai </a:t>
            </a:r>
            <a:r>
              <a:rPr lang="it-IT" i="1" dirty="0"/>
              <a:t>fini di cui al comma 1, anche per offrire allo studente una contestuale pluralità di scelte, le Regioni assicurano l'adozione di misure che consentano l'avvio contemporaneo dei percorsi del sistema educativo di istruzione e </a:t>
            </a:r>
            <a:r>
              <a:rPr lang="it-IT" i="1" dirty="0" smtClean="0"/>
              <a:t>formazione»</a:t>
            </a:r>
            <a:endParaRPr lang="it-IT" i="1" dirty="0"/>
          </a:p>
        </p:txBody>
      </p:sp>
    </p:spTree>
    <p:extLst>
      <p:ext uri="{BB962C8B-B14F-4D97-AF65-F5344CB8AC3E}">
        <p14:creationId xmlns:p14="http://schemas.microsoft.com/office/powerpoint/2010/main" val="3681304865"/>
      </p:ext>
    </p:extLst>
  </p:cSld>
  <p:clrMapOvr>
    <a:masterClrMapping/>
  </p:clrMapOvr>
  <p:transition spd="med"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E9E0C"/>
                </a:solidFill>
              </a:rPr>
              <a:t>LEP individuati dalla norma nazionale: </a:t>
            </a:r>
            <a:br>
              <a:rPr lang="it-IT" dirty="0">
                <a:solidFill>
                  <a:srgbClr val="FE9E0C"/>
                </a:solidFill>
              </a:rPr>
            </a:br>
            <a:r>
              <a:rPr lang="it-IT" dirty="0">
                <a:solidFill>
                  <a:srgbClr val="FE9E0C"/>
                </a:solidFill>
              </a:rPr>
              <a:t>l’art. </a:t>
            </a:r>
            <a:r>
              <a:rPr lang="it-IT" dirty="0" smtClean="0">
                <a:solidFill>
                  <a:srgbClr val="FE9E0C"/>
                </a:solidFill>
              </a:rPr>
              <a:t>20, capo terzo del </a:t>
            </a:r>
            <a:r>
              <a:rPr lang="it-IT" dirty="0">
                <a:solidFill>
                  <a:srgbClr val="FE9E0C"/>
                </a:solidFill>
              </a:rPr>
              <a:t>D.Lgs.226/05</a:t>
            </a:r>
            <a:endParaRPr lang="it-IT" dirty="0"/>
          </a:p>
        </p:txBody>
      </p:sp>
      <p:sp>
        <p:nvSpPr>
          <p:cNvPr id="3" name="Segnaposto contenuto 2"/>
          <p:cNvSpPr>
            <a:spLocks noGrp="1"/>
          </p:cNvSpPr>
          <p:nvPr>
            <p:ph idx="1"/>
          </p:nvPr>
        </p:nvSpPr>
        <p:spPr/>
        <p:txBody>
          <a:bodyPr/>
          <a:lstStyle/>
          <a:p>
            <a:pPr marL="0" indent="0">
              <a:buNone/>
            </a:pPr>
            <a:r>
              <a:rPr lang="it-IT" dirty="0" smtClean="0"/>
              <a:t>L’art. 20 con riferimento agli esami a conclusione dei percorsi di </a:t>
            </a:r>
            <a:r>
              <a:rPr lang="it-IT" dirty="0" err="1" smtClean="0"/>
              <a:t>Iefp</a:t>
            </a:r>
            <a:r>
              <a:rPr lang="it-IT" dirty="0" smtClean="0"/>
              <a:t>, prevede che: </a:t>
            </a:r>
          </a:p>
          <a:p>
            <a:pPr marL="457200" indent="-457200">
              <a:buAutoNum type="arabicPeriod"/>
            </a:pPr>
            <a:r>
              <a:rPr lang="it-IT" i="1" dirty="0" smtClean="0"/>
              <a:t>Le </a:t>
            </a:r>
            <a:r>
              <a:rPr lang="it-IT" i="1" dirty="0"/>
              <a:t>Regioni assicurano, quali livelli essenziali riferiti alla valutazione e certificazione delle competenze</a:t>
            </a:r>
            <a:r>
              <a:rPr lang="it-IT" i="1" dirty="0" smtClean="0"/>
              <a:t>:</a:t>
            </a:r>
          </a:p>
          <a:p>
            <a:pPr marL="0" indent="0">
              <a:buNone/>
            </a:pPr>
            <a:r>
              <a:rPr lang="it-IT" i="1" dirty="0" smtClean="0"/>
              <a:t>…</a:t>
            </a:r>
            <a:endParaRPr lang="it-IT" i="1" dirty="0"/>
          </a:p>
          <a:p>
            <a:r>
              <a:rPr lang="it-IT" i="1" dirty="0" smtClean="0"/>
              <a:t>c</a:t>
            </a:r>
            <a:r>
              <a:rPr lang="it-IT" i="1" dirty="0"/>
              <a:t>) che, previo superamento di appositi esami, lo studente consegua la qualifica di operatore professionale con riferimento alla relativa figura professionale, a conclusione dei percorsi di durata triennale, ovvero il diploma professionale di tecnico, a conclusione dei percorsi di durata almeno quadriennale;</a:t>
            </a:r>
          </a:p>
          <a:p>
            <a:pPr marL="0" indent="0">
              <a:buNone/>
            </a:pPr>
            <a:endParaRPr lang="it-IT" dirty="0"/>
          </a:p>
        </p:txBody>
      </p:sp>
    </p:spTree>
    <p:extLst>
      <p:ext uri="{BB962C8B-B14F-4D97-AF65-F5344CB8AC3E}">
        <p14:creationId xmlns:p14="http://schemas.microsoft.com/office/powerpoint/2010/main" val="655986820"/>
      </p:ext>
    </p:extLst>
  </p:cSld>
  <p:clrMapOvr>
    <a:masterClrMapping/>
  </p:clrMapOvr>
  <p:transition spd="med"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90599"/>
            <a:ext cx="9448800" cy="632927"/>
          </a:xfrm>
        </p:spPr>
        <p:txBody>
          <a:bodyPr/>
          <a:lstStyle/>
          <a:p>
            <a:pPr algn="ctr"/>
            <a:r>
              <a:rPr lang="it-IT" dirty="0">
                <a:solidFill>
                  <a:srgbClr val="FE9E0C"/>
                </a:solidFill>
              </a:rPr>
              <a:t>LEP individuati dalla norma nazionale: </a:t>
            </a:r>
            <a:br>
              <a:rPr lang="it-IT" dirty="0">
                <a:solidFill>
                  <a:srgbClr val="FE9E0C"/>
                </a:solidFill>
              </a:rPr>
            </a:br>
            <a:r>
              <a:rPr lang="it-IT" dirty="0">
                <a:solidFill>
                  <a:srgbClr val="FE9E0C"/>
                </a:solidFill>
              </a:rPr>
              <a:t>l’art. 20, capo terzo del D.Lgs.226/05</a:t>
            </a:r>
            <a:endParaRPr lang="it-IT" dirty="0"/>
          </a:p>
        </p:txBody>
      </p:sp>
      <p:sp>
        <p:nvSpPr>
          <p:cNvPr id="3" name="Segnaposto contenuto 2"/>
          <p:cNvSpPr>
            <a:spLocks noGrp="1"/>
          </p:cNvSpPr>
          <p:nvPr>
            <p:ph idx="1"/>
          </p:nvPr>
        </p:nvSpPr>
        <p:spPr/>
        <p:txBody>
          <a:bodyPr/>
          <a:lstStyle/>
          <a:p>
            <a:endParaRPr lang="it-IT" i="1" dirty="0" smtClean="0"/>
          </a:p>
          <a:p>
            <a:r>
              <a:rPr lang="it-IT" i="1" dirty="0" smtClean="0"/>
              <a:t>e</a:t>
            </a:r>
            <a:r>
              <a:rPr lang="it-IT" i="1" dirty="0"/>
              <a:t>) che nelle commissioni per gli esami di cui alla lettera c) sia assicurata la presenza dei docenti e degli esperti di cui all'articolo 19</a:t>
            </a:r>
            <a:r>
              <a:rPr lang="it-IT" i="1" dirty="0" smtClean="0"/>
              <a:t>;</a:t>
            </a:r>
          </a:p>
          <a:p>
            <a:pPr marL="0" indent="0">
              <a:buNone/>
            </a:pPr>
            <a:endParaRPr lang="it-IT" i="1" dirty="0" smtClean="0"/>
          </a:p>
          <a:p>
            <a:r>
              <a:rPr lang="it-IT" i="1" dirty="0"/>
              <a:t>2. Ai fini della valutazione annuale e dell'ammissione agli esami </a:t>
            </a:r>
            <a:r>
              <a:rPr lang="it-IT" i="1" dirty="0" err="1"/>
              <a:t>e'</a:t>
            </a:r>
            <a:r>
              <a:rPr lang="it-IT" i="1" dirty="0"/>
              <a:t> </a:t>
            </a:r>
            <a:r>
              <a:rPr lang="it-IT" i="1" dirty="0" smtClean="0"/>
              <a:t>necessaria </a:t>
            </a:r>
            <a:r>
              <a:rPr lang="it-IT" i="1" dirty="0"/>
              <a:t>la frequenza di almeno tre quarti della durata del percorso. </a:t>
            </a:r>
          </a:p>
          <a:p>
            <a:endParaRPr lang="it-IT" i="1" dirty="0"/>
          </a:p>
          <a:p>
            <a:endParaRPr lang="it-IT" dirty="0"/>
          </a:p>
        </p:txBody>
      </p:sp>
    </p:spTree>
    <p:extLst>
      <p:ext uri="{BB962C8B-B14F-4D97-AF65-F5344CB8AC3E}">
        <p14:creationId xmlns:p14="http://schemas.microsoft.com/office/powerpoint/2010/main" val="138329996"/>
      </p:ext>
    </p:extLst>
  </p:cSld>
  <p:clrMapOvr>
    <a:masterClrMapping/>
  </p:clrMapOvr>
  <p:transition spd="med"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90600"/>
            <a:ext cx="9448800" cy="685800"/>
          </a:xfrm>
        </p:spPr>
        <p:txBody>
          <a:bodyPr/>
          <a:lstStyle/>
          <a:p>
            <a:pPr algn="ctr"/>
            <a:r>
              <a:rPr lang="it-IT" sz="2000" dirty="0" smtClean="0">
                <a:solidFill>
                  <a:srgbClr val="FE9E0C"/>
                </a:solidFill>
              </a:rPr>
              <a:t/>
            </a:r>
            <a:br>
              <a:rPr lang="it-IT" sz="2000" dirty="0" smtClean="0">
                <a:solidFill>
                  <a:srgbClr val="FE9E0C"/>
                </a:solidFill>
              </a:rPr>
            </a:br>
            <a:r>
              <a:rPr lang="it-IT" sz="2000" dirty="0">
                <a:solidFill>
                  <a:srgbClr val="FE9E0C"/>
                </a:solidFill>
              </a:rPr>
              <a:t/>
            </a:r>
            <a:br>
              <a:rPr lang="it-IT" sz="2000" dirty="0">
                <a:solidFill>
                  <a:srgbClr val="FE9E0C"/>
                </a:solidFill>
              </a:rPr>
            </a:br>
            <a:r>
              <a:rPr lang="it-IT" sz="2000" dirty="0" smtClean="0">
                <a:solidFill>
                  <a:srgbClr val="FE9E0C"/>
                </a:solidFill>
              </a:rPr>
              <a:t>Accordo </a:t>
            </a:r>
            <a:r>
              <a:rPr lang="it-IT" sz="2000" dirty="0">
                <a:solidFill>
                  <a:srgbClr val="FE9E0C"/>
                </a:solidFill>
              </a:rPr>
              <a:t>fra le Regioni e PA di Trento e Bolzano in tema di esami a conclusione dei percorsi di Istruzione e formazione professionale</a:t>
            </a:r>
            <a:br>
              <a:rPr lang="it-IT" sz="2000" dirty="0">
                <a:solidFill>
                  <a:srgbClr val="FE9E0C"/>
                </a:solidFill>
              </a:rPr>
            </a:br>
            <a:r>
              <a:rPr lang="it-IT" sz="1400" dirty="0">
                <a:solidFill>
                  <a:srgbClr val="FE9E0C"/>
                </a:solidFill>
              </a:rPr>
              <a:t/>
            </a:r>
            <a:br>
              <a:rPr lang="it-IT" sz="1400" dirty="0">
                <a:solidFill>
                  <a:srgbClr val="FE9E0C"/>
                </a:solidFill>
              </a:rPr>
            </a:br>
            <a:endParaRPr lang="it-IT" dirty="0"/>
          </a:p>
        </p:txBody>
      </p:sp>
      <p:sp>
        <p:nvSpPr>
          <p:cNvPr id="3" name="Segnaposto contenuto 2"/>
          <p:cNvSpPr>
            <a:spLocks noGrp="1"/>
          </p:cNvSpPr>
          <p:nvPr>
            <p:ph idx="1"/>
          </p:nvPr>
        </p:nvSpPr>
        <p:spPr>
          <a:xfrm>
            <a:off x="3556000" y="2099388"/>
            <a:ext cx="7620000" cy="4301412"/>
          </a:xfrm>
        </p:spPr>
        <p:txBody>
          <a:bodyPr/>
          <a:lstStyle/>
          <a:p>
            <a:pPr marL="0" lvl="0" indent="0">
              <a:buNone/>
            </a:pPr>
            <a:r>
              <a:rPr lang="it-IT" dirty="0" smtClean="0"/>
              <a:t>Il punto 1 «</a:t>
            </a:r>
            <a:r>
              <a:rPr lang="it-IT" b="1" dirty="0"/>
              <a:t>Quadro normativo nazionale, competenze regionali in materia di certificazione e qualità del sistema di </a:t>
            </a:r>
            <a:r>
              <a:rPr lang="it-IT" b="1" dirty="0" err="1" smtClean="0"/>
              <a:t>IeFP</a:t>
            </a:r>
            <a:r>
              <a:rPr lang="it-IT" b="1" dirty="0" smtClean="0"/>
              <a:t>» ricostruisce e inquadra il provvedimento all’interno del quadro normativo di riferimento, precisando e ribadendo i vari livelli di competenza in materia dei soggetti Istituzionali coinvolti. Nello specifico si precisa che:</a:t>
            </a:r>
            <a:endParaRPr lang="it-IT" dirty="0" smtClean="0"/>
          </a:p>
          <a:p>
            <a:pPr marL="0" indent="0">
              <a:buNone/>
            </a:pPr>
            <a:r>
              <a:rPr lang="it-IT" sz="1400" i="1" dirty="0" smtClean="0"/>
              <a:t>le </a:t>
            </a:r>
            <a:r>
              <a:rPr lang="it-IT" sz="1400" i="1" dirty="0"/>
              <a:t>Regioni e </a:t>
            </a:r>
            <a:r>
              <a:rPr lang="it-IT" sz="1400" b="1" i="1" dirty="0"/>
              <a:t>le Province autonome </a:t>
            </a:r>
            <a:r>
              <a:rPr lang="it-IT" sz="1400" i="1" dirty="0"/>
              <a:t>definiscono il presente </a:t>
            </a:r>
            <a:r>
              <a:rPr lang="it-IT" sz="1400" i="1" dirty="0" smtClean="0"/>
              <a:t>Accordo, </a:t>
            </a:r>
            <a:r>
              <a:rPr lang="it-IT" sz="1400" i="1" dirty="0"/>
              <a:t>al fine di garantire, nell’esercizio delle proprie competenze legislative esclusive e delle relative regolamentazioni, </a:t>
            </a:r>
            <a:r>
              <a:rPr lang="it-IT" sz="1400" b="1" i="1" dirty="0"/>
              <a:t>armonizzazione e qualità a livello nazionale del sistema di </a:t>
            </a:r>
            <a:r>
              <a:rPr lang="it-IT" sz="1400" b="1" i="1" dirty="0" err="1"/>
              <a:t>IeFP</a:t>
            </a:r>
            <a:r>
              <a:rPr lang="it-IT" sz="1400" i="1" dirty="0"/>
              <a:t>:</a:t>
            </a:r>
          </a:p>
          <a:p>
            <a:pPr lvl="0"/>
            <a:r>
              <a:rPr lang="it-IT" sz="1400" i="1" dirty="0"/>
              <a:t>nel rispetto dei LEP previsti dal </a:t>
            </a:r>
            <a:r>
              <a:rPr lang="it-IT" sz="1400" i="1" dirty="0" err="1"/>
              <a:t>Dlgs</a:t>
            </a:r>
            <a:r>
              <a:rPr lang="it-IT" sz="1400" i="1" dirty="0"/>
              <a:t> 226 del 2005;</a:t>
            </a:r>
          </a:p>
          <a:p>
            <a:pPr lvl="0"/>
            <a:r>
              <a:rPr lang="it-IT" sz="1400" i="1" dirty="0"/>
              <a:t>in coerenza con la cornice di riferimento costituita dal </a:t>
            </a:r>
            <a:r>
              <a:rPr lang="it-IT" sz="1400" i="1" dirty="0" err="1"/>
              <a:t>DLgs</a:t>
            </a:r>
            <a:r>
              <a:rPr lang="it-IT" sz="1400" i="1" dirty="0"/>
              <a:t>. n. 13/2013;</a:t>
            </a:r>
          </a:p>
          <a:p>
            <a:r>
              <a:rPr lang="it-IT" sz="1400" i="1" dirty="0"/>
              <a:t>sulla base di elementi minimi comuni concernenti le procedure di valutazione, di ammissione e di accertamento finale.</a:t>
            </a:r>
          </a:p>
          <a:p>
            <a:endParaRPr lang="it-IT" dirty="0"/>
          </a:p>
        </p:txBody>
      </p:sp>
    </p:spTree>
    <p:extLst>
      <p:ext uri="{BB962C8B-B14F-4D97-AF65-F5344CB8AC3E}">
        <p14:creationId xmlns:p14="http://schemas.microsoft.com/office/powerpoint/2010/main" val="1905947241"/>
      </p:ext>
    </p:extLst>
  </p:cSld>
  <p:clrMapOvr>
    <a:masterClrMapping/>
  </p:clrMapOvr>
  <p:transition spd="med"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1270000"/>
            <a:ext cx="9448800" cy="990600"/>
          </a:xfrm>
        </p:spPr>
        <p:txBody>
          <a:bodyPr/>
          <a:lstStyle/>
          <a:p>
            <a:pPr algn="ctr"/>
            <a:r>
              <a:rPr lang="it-IT" sz="1800" dirty="0" smtClean="0">
                <a:solidFill>
                  <a:srgbClr val="FE9E0C"/>
                </a:solidFill>
              </a:rPr>
              <a:t/>
            </a:r>
            <a:br>
              <a:rPr lang="it-IT" sz="1800" dirty="0" smtClean="0">
                <a:solidFill>
                  <a:srgbClr val="FE9E0C"/>
                </a:solidFill>
              </a:rPr>
            </a:br>
            <a:r>
              <a:rPr lang="it-IT" sz="1800" dirty="0">
                <a:solidFill>
                  <a:srgbClr val="FE9E0C"/>
                </a:solidFill>
              </a:rPr>
              <a:t/>
            </a:r>
            <a:br>
              <a:rPr lang="it-IT" sz="1800" dirty="0">
                <a:solidFill>
                  <a:srgbClr val="FE9E0C"/>
                </a:solidFill>
              </a:rPr>
            </a:br>
            <a:r>
              <a:rPr lang="it-IT" sz="1800" dirty="0" smtClean="0">
                <a:solidFill>
                  <a:srgbClr val="FE9E0C"/>
                </a:solidFill>
              </a:rPr>
              <a:t/>
            </a:r>
            <a:br>
              <a:rPr lang="it-IT" sz="1800" dirty="0" smtClean="0">
                <a:solidFill>
                  <a:srgbClr val="FE9E0C"/>
                </a:solidFill>
              </a:rPr>
            </a:br>
            <a:r>
              <a:rPr lang="it-IT" sz="2000" dirty="0" smtClean="0">
                <a:solidFill>
                  <a:srgbClr val="FE9E0C"/>
                </a:solidFill>
              </a:rPr>
              <a:t>Accordo </a:t>
            </a:r>
            <a:r>
              <a:rPr lang="it-IT" sz="2000" dirty="0">
                <a:solidFill>
                  <a:srgbClr val="FE9E0C"/>
                </a:solidFill>
              </a:rPr>
              <a:t>fra le Regioni e PA di Trento e Bolzano in tema di esami a conclusione dei percorsi di Istruzione e formazione professionale</a:t>
            </a:r>
            <a:br>
              <a:rPr lang="it-IT" sz="2000" dirty="0">
                <a:solidFill>
                  <a:srgbClr val="FE9E0C"/>
                </a:solidFill>
              </a:rPr>
            </a:br>
            <a:r>
              <a:rPr lang="it-IT" sz="1800" dirty="0">
                <a:solidFill>
                  <a:srgbClr val="FE9E0C"/>
                </a:solidFill>
              </a:rPr>
              <a:t/>
            </a:r>
            <a:br>
              <a:rPr lang="it-IT" sz="1800" dirty="0">
                <a:solidFill>
                  <a:srgbClr val="FE9E0C"/>
                </a:solidFill>
              </a:rPr>
            </a:br>
            <a:r>
              <a:rPr lang="it-IT" sz="1800" dirty="0" smtClean="0">
                <a:solidFill>
                  <a:srgbClr val="FE9E0C"/>
                </a:solidFill>
              </a:rPr>
              <a:t/>
            </a:r>
            <a:br>
              <a:rPr lang="it-IT" sz="1800" dirty="0" smtClean="0">
                <a:solidFill>
                  <a:srgbClr val="FE9E0C"/>
                </a:solidFill>
              </a:rPr>
            </a:br>
            <a:endParaRPr lang="it-IT" sz="1400" dirty="0"/>
          </a:p>
        </p:txBody>
      </p:sp>
      <p:sp>
        <p:nvSpPr>
          <p:cNvPr id="3" name="Segnaposto contenuto 2"/>
          <p:cNvSpPr>
            <a:spLocks noGrp="1"/>
          </p:cNvSpPr>
          <p:nvPr>
            <p:ph idx="1"/>
          </p:nvPr>
        </p:nvSpPr>
        <p:spPr>
          <a:xfrm>
            <a:off x="3556000" y="1950098"/>
            <a:ext cx="7620000" cy="4450702"/>
          </a:xfrm>
        </p:spPr>
        <p:txBody>
          <a:bodyPr/>
          <a:lstStyle/>
          <a:p>
            <a:pPr marL="0" indent="0">
              <a:buNone/>
            </a:pPr>
            <a:endParaRPr lang="it-IT" dirty="0" smtClean="0"/>
          </a:p>
          <a:p>
            <a:pPr marL="0" indent="0">
              <a:buNone/>
            </a:pPr>
            <a:r>
              <a:rPr lang="it-IT" dirty="0" smtClean="0"/>
              <a:t>Il punto 2 «</a:t>
            </a:r>
            <a:r>
              <a:rPr lang="it-IT" b="1" dirty="0"/>
              <a:t>Elementi minimi comuni di riferimento per gli esami conclusivi dei percorsi di </a:t>
            </a:r>
            <a:r>
              <a:rPr lang="it-IT" b="1" dirty="0" err="1" smtClean="0"/>
              <a:t>IeFP</a:t>
            </a:r>
            <a:r>
              <a:rPr lang="it-IT" b="1" dirty="0" smtClean="0"/>
              <a:t>» individua </a:t>
            </a:r>
            <a:r>
              <a:rPr lang="it-IT" dirty="0"/>
              <a:t>gli </a:t>
            </a:r>
            <a:r>
              <a:rPr lang="it-IT" b="1" dirty="0"/>
              <a:t>elementi minimi comuni</a:t>
            </a:r>
            <a:r>
              <a:rPr lang="it-IT" dirty="0"/>
              <a:t>, che costituiscono </a:t>
            </a:r>
            <a:r>
              <a:rPr lang="it-IT" i="1" dirty="0"/>
              <a:t>condizioni di omogeneità di pratiche e procedure in materia di accertamento, valutazione e certificazione finale</a:t>
            </a:r>
            <a:r>
              <a:rPr lang="it-IT" dirty="0"/>
              <a:t> degli standard formativi nazionali e regionali dei percorsi di </a:t>
            </a:r>
            <a:r>
              <a:rPr lang="it-IT" b="1" dirty="0" err="1"/>
              <a:t>IeFP</a:t>
            </a:r>
            <a:r>
              <a:rPr lang="it-IT" dirty="0"/>
              <a:t> e del conseguente rilascio dei titoli</a:t>
            </a:r>
            <a:r>
              <a:rPr lang="it-IT" i="1" dirty="0"/>
              <a:t> </a:t>
            </a:r>
            <a:r>
              <a:rPr lang="it-IT" dirty="0"/>
              <a:t>di Qualifica e Diploma </a:t>
            </a:r>
            <a:r>
              <a:rPr lang="it-IT" dirty="0" smtClean="0"/>
              <a:t>professionale.</a:t>
            </a:r>
          </a:p>
          <a:p>
            <a:pPr marL="0" indent="0">
              <a:buNone/>
            </a:pPr>
            <a:r>
              <a:rPr lang="it-IT" dirty="0" smtClean="0"/>
              <a:t>Nelle </a:t>
            </a:r>
            <a:r>
              <a:rPr lang="it-IT" dirty="0" err="1" smtClean="0"/>
              <a:t>slides</a:t>
            </a:r>
            <a:r>
              <a:rPr lang="it-IT" dirty="0" smtClean="0"/>
              <a:t> che seguono si riporta una elencazione dei 7 standard individuati accompagnati da una sintetica descrizione esplicativa</a:t>
            </a:r>
            <a:endParaRPr lang="it-IT" dirty="0"/>
          </a:p>
        </p:txBody>
      </p:sp>
    </p:spTree>
    <p:extLst>
      <p:ext uri="{BB962C8B-B14F-4D97-AF65-F5344CB8AC3E}">
        <p14:creationId xmlns:p14="http://schemas.microsoft.com/office/powerpoint/2010/main" val="3784814469"/>
      </p:ext>
    </p:extLst>
  </p:cSld>
  <p:clrMapOvr>
    <a:masterClrMapping/>
  </p:clrMapOvr>
  <p:transition spd="med"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90600"/>
            <a:ext cx="9448800" cy="959498"/>
          </a:xfrm>
        </p:spPr>
        <p:txBody>
          <a:bodyPr/>
          <a:lstStyle/>
          <a:p>
            <a:pPr algn="ctr"/>
            <a:r>
              <a:rPr lang="it-IT" sz="1800" dirty="0" smtClean="0">
                <a:solidFill>
                  <a:srgbClr val="FE9E0C"/>
                </a:solidFill>
              </a:rPr>
              <a:t/>
            </a:r>
            <a:br>
              <a:rPr lang="it-IT" sz="1800" dirty="0" smtClean="0">
                <a:solidFill>
                  <a:srgbClr val="FE9E0C"/>
                </a:solidFill>
              </a:rPr>
            </a:br>
            <a:r>
              <a:rPr lang="it-IT" sz="1800" dirty="0">
                <a:solidFill>
                  <a:srgbClr val="FE9E0C"/>
                </a:solidFill>
              </a:rPr>
              <a:t/>
            </a:r>
            <a:br>
              <a:rPr lang="it-IT" sz="1800" dirty="0">
                <a:solidFill>
                  <a:srgbClr val="FE9E0C"/>
                </a:solidFill>
              </a:rPr>
            </a:br>
            <a:r>
              <a:rPr lang="it-IT" sz="1800" dirty="0" smtClean="0">
                <a:solidFill>
                  <a:srgbClr val="FE9E0C"/>
                </a:solidFill>
              </a:rPr>
              <a:t>Accordo </a:t>
            </a:r>
            <a:r>
              <a:rPr lang="it-IT" sz="1800" dirty="0">
                <a:solidFill>
                  <a:srgbClr val="FE9E0C"/>
                </a:solidFill>
              </a:rPr>
              <a:t>fra le Regioni e PA di Trento e Bolzano in tema di esami a conclusione dei percorsi di Istruzione e formazione professionale</a:t>
            </a:r>
            <a:r>
              <a:rPr lang="it-IT" dirty="0">
                <a:solidFill>
                  <a:srgbClr val="FE9E0C"/>
                </a:solidFill>
              </a:rPr>
              <a:t/>
            </a:r>
            <a:br>
              <a:rPr lang="it-IT" dirty="0">
                <a:solidFill>
                  <a:srgbClr val="FE9E0C"/>
                </a:solidFill>
              </a:rPr>
            </a:br>
            <a:r>
              <a:rPr lang="it-IT" sz="1800" dirty="0">
                <a:solidFill>
                  <a:srgbClr val="FE9E0C"/>
                </a:solidFill>
              </a:rPr>
              <a:t/>
            </a:r>
            <a:br>
              <a:rPr lang="it-IT" sz="1800" dirty="0">
                <a:solidFill>
                  <a:srgbClr val="FE9E0C"/>
                </a:solidFill>
              </a:rPr>
            </a:br>
            <a:endParaRPr lang="it-IT" sz="1400" dirty="0">
              <a:solidFill>
                <a:srgbClr val="FE9E0C"/>
              </a:solidFill>
            </a:endParaRPr>
          </a:p>
        </p:txBody>
      </p:sp>
      <p:sp>
        <p:nvSpPr>
          <p:cNvPr id="3" name="Segnaposto contenuto 2"/>
          <p:cNvSpPr>
            <a:spLocks noGrp="1"/>
          </p:cNvSpPr>
          <p:nvPr>
            <p:ph idx="1"/>
          </p:nvPr>
        </p:nvSpPr>
        <p:spPr>
          <a:xfrm>
            <a:off x="3556000" y="1950098"/>
            <a:ext cx="7620000" cy="4450702"/>
          </a:xfrm>
        </p:spPr>
        <p:txBody>
          <a:bodyPr/>
          <a:lstStyle/>
          <a:p>
            <a:pPr marL="0" indent="0" algn="ctr">
              <a:buNone/>
            </a:pPr>
            <a:r>
              <a:rPr lang="it-IT" b="1" dirty="0" smtClean="0"/>
              <a:t>Elementi </a:t>
            </a:r>
            <a:r>
              <a:rPr lang="it-IT" b="1" dirty="0"/>
              <a:t>minimi </a:t>
            </a:r>
            <a:r>
              <a:rPr lang="it-IT" b="1" dirty="0" smtClean="0"/>
              <a:t>comuni: </a:t>
            </a:r>
          </a:p>
          <a:p>
            <a:pPr marL="0" indent="0">
              <a:buNone/>
            </a:pPr>
            <a:r>
              <a:rPr lang="it-IT" b="1" dirty="0" smtClean="0"/>
              <a:t>Lettera a)</a:t>
            </a:r>
          </a:p>
          <a:p>
            <a:r>
              <a:rPr lang="it-IT" u="sng" dirty="0"/>
              <a:t>ammissione degli allievi frequentanti all’esame conclusivo</a:t>
            </a:r>
            <a:r>
              <a:rPr lang="it-IT" b="1" dirty="0"/>
              <a:t>:</a:t>
            </a:r>
            <a:r>
              <a:rPr lang="it-IT" dirty="0"/>
              <a:t> </a:t>
            </a:r>
            <a:endParaRPr lang="it-IT" dirty="0" smtClean="0"/>
          </a:p>
          <a:p>
            <a:pPr lvl="1"/>
            <a:r>
              <a:rPr lang="it-IT" sz="1400" dirty="0" smtClean="0"/>
              <a:t>oltre </a:t>
            </a:r>
            <a:r>
              <a:rPr lang="it-IT" sz="1400" dirty="0"/>
              <a:t>al rispetto del requisito della </a:t>
            </a:r>
            <a:r>
              <a:rPr lang="it-IT" sz="1400" b="1" dirty="0"/>
              <a:t>frequenza minima dei tre quarti del monte </a:t>
            </a:r>
            <a:r>
              <a:rPr lang="it-IT" sz="1400" b="1" dirty="0" smtClean="0"/>
              <a:t>ore </a:t>
            </a:r>
            <a:r>
              <a:rPr lang="it-IT" sz="1400" dirty="0" smtClean="0"/>
              <a:t>(LEP previsto all’art. 20 comma 2 del </a:t>
            </a:r>
            <a:r>
              <a:rPr lang="it-IT" sz="1400" dirty="0" err="1" smtClean="0"/>
              <a:t>D.Lgs</a:t>
            </a:r>
            <a:r>
              <a:rPr lang="it-IT" sz="1400" dirty="0" smtClean="0"/>
              <a:t> 226/05), </a:t>
            </a:r>
            <a:r>
              <a:rPr lang="it-IT" sz="1400" dirty="0"/>
              <a:t>è necessaria </a:t>
            </a:r>
            <a:r>
              <a:rPr lang="it-IT" sz="1400" b="1" dirty="0"/>
              <a:t>anche una formalizzazione </a:t>
            </a:r>
            <a:r>
              <a:rPr lang="it-IT" sz="1400" dirty="0"/>
              <a:t>del </a:t>
            </a:r>
            <a:r>
              <a:rPr lang="it-IT" sz="1400" b="1" dirty="0"/>
              <a:t>raggiungimento degli esiti di apprendimento di cui agli standard formativi dei percorsi di </a:t>
            </a:r>
            <a:r>
              <a:rPr lang="it-IT" sz="1400" b="1" dirty="0" err="1"/>
              <a:t>IeFP</a:t>
            </a:r>
            <a:r>
              <a:rPr lang="it-IT" sz="1400" b="1" dirty="0"/>
              <a:t> </a:t>
            </a:r>
            <a:r>
              <a:rPr lang="it-IT" sz="1400" dirty="0"/>
              <a:t>(art. 18 del D.lgs. 226/2005) nazionali e loro eventuali articolazioni regionali, sulla base delle valutazioni periodiche degli apprendimenti e del comportamento, da parte dei docenti e degli esperti di cui all’art. 19 del D.lgs. 226/2005 (art. 20 del D.lgs. 226/2005); </a:t>
            </a:r>
            <a:endParaRPr lang="it-IT" sz="1400" dirty="0" smtClean="0"/>
          </a:p>
          <a:p>
            <a:pPr lvl="1"/>
            <a:r>
              <a:rPr lang="it-IT" sz="1400" dirty="0" smtClean="0"/>
              <a:t>Inoltre per </a:t>
            </a:r>
            <a:r>
              <a:rPr lang="it-IT" sz="1400" dirty="0"/>
              <a:t>quanto riguarda l’attuazione dei </a:t>
            </a:r>
            <a:r>
              <a:rPr lang="it-IT" sz="1400" b="1" dirty="0"/>
              <a:t>percorsi in regime di sussidiarietà </a:t>
            </a:r>
            <a:r>
              <a:rPr lang="it-IT" sz="1400" b="1" dirty="0" err="1" smtClean="0"/>
              <a:t>integrativa,</a:t>
            </a:r>
            <a:r>
              <a:rPr lang="it-IT" sz="1400" dirty="0" err="1" smtClean="0"/>
              <a:t>si</a:t>
            </a:r>
            <a:r>
              <a:rPr lang="it-IT" sz="1400" dirty="0" smtClean="0"/>
              <a:t> precisa che </a:t>
            </a:r>
            <a:r>
              <a:rPr lang="it-IT" sz="1400" b="1" dirty="0"/>
              <a:t>tale formalizzazione deve costituire atto specifico ulteriore e distinto dallo scrutinio di ammissione al quarto anno di Istruzione Professionale di Stato </a:t>
            </a:r>
            <a:r>
              <a:rPr lang="it-IT" sz="1400" b="1" dirty="0" smtClean="0"/>
              <a:t>(</a:t>
            </a:r>
            <a:r>
              <a:rPr lang="it-IT" sz="1400" dirty="0" err="1" smtClean="0"/>
              <a:t>Dlgs</a:t>
            </a:r>
            <a:r>
              <a:rPr lang="it-IT" sz="1400" dirty="0" smtClean="0"/>
              <a:t> </a:t>
            </a:r>
            <a:r>
              <a:rPr lang="it-IT" sz="1400" dirty="0"/>
              <a:t>226/2005, art. 20, comma </a:t>
            </a:r>
            <a:r>
              <a:rPr lang="it-IT" sz="1400" dirty="0" smtClean="0"/>
              <a:t>2).</a:t>
            </a:r>
            <a:endParaRPr lang="it-IT" sz="1400" b="1" dirty="0" smtClean="0"/>
          </a:p>
        </p:txBody>
      </p:sp>
    </p:spTree>
    <p:extLst>
      <p:ext uri="{BB962C8B-B14F-4D97-AF65-F5344CB8AC3E}">
        <p14:creationId xmlns:p14="http://schemas.microsoft.com/office/powerpoint/2010/main" val="1552179558"/>
      </p:ext>
    </p:extLst>
  </p:cSld>
  <p:clrMapOvr>
    <a:masterClrMapping/>
  </p:clrMapOvr>
  <p:transition spd="med"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90600"/>
            <a:ext cx="9448800" cy="959498"/>
          </a:xfrm>
        </p:spPr>
        <p:txBody>
          <a:bodyPr/>
          <a:lstStyle/>
          <a:p>
            <a:pPr algn="ctr"/>
            <a:r>
              <a:rPr lang="it-IT" sz="2000" dirty="0" smtClean="0">
                <a:solidFill>
                  <a:srgbClr val="FE9E0C"/>
                </a:solidFill>
              </a:rPr>
              <a:t/>
            </a:r>
            <a:br>
              <a:rPr lang="it-IT" sz="2000" dirty="0" smtClean="0">
                <a:solidFill>
                  <a:srgbClr val="FE9E0C"/>
                </a:solidFill>
              </a:rPr>
            </a:br>
            <a:r>
              <a:rPr lang="it-IT" sz="2000" dirty="0" smtClean="0">
                <a:solidFill>
                  <a:srgbClr val="FE9E0C"/>
                </a:solidFill>
              </a:rPr>
              <a:t>Accordo </a:t>
            </a:r>
            <a:r>
              <a:rPr lang="it-IT" sz="2000" dirty="0">
                <a:solidFill>
                  <a:srgbClr val="FE9E0C"/>
                </a:solidFill>
              </a:rPr>
              <a:t>fra le Regioni e PA di Trento e Bolzano in tema di esami a conclusione dei percorsi di Istruzione e formazione professionale</a:t>
            </a:r>
            <a:br>
              <a:rPr lang="it-IT" sz="2000" dirty="0">
                <a:solidFill>
                  <a:srgbClr val="FE9E0C"/>
                </a:solidFill>
              </a:rPr>
            </a:br>
            <a:endParaRPr lang="it-IT" sz="2000" dirty="0"/>
          </a:p>
        </p:txBody>
      </p:sp>
      <p:sp>
        <p:nvSpPr>
          <p:cNvPr id="3" name="Segnaposto contenuto 2"/>
          <p:cNvSpPr>
            <a:spLocks noGrp="1"/>
          </p:cNvSpPr>
          <p:nvPr>
            <p:ph idx="1"/>
          </p:nvPr>
        </p:nvSpPr>
        <p:spPr>
          <a:xfrm>
            <a:off x="3556000" y="1950098"/>
            <a:ext cx="7620000" cy="4450702"/>
          </a:xfrm>
        </p:spPr>
        <p:txBody>
          <a:bodyPr/>
          <a:lstStyle/>
          <a:p>
            <a:pPr marL="0" indent="0">
              <a:buNone/>
            </a:pPr>
            <a:endParaRPr lang="it-IT" b="1" dirty="0" smtClean="0"/>
          </a:p>
          <a:p>
            <a:pPr marL="0" indent="0">
              <a:buNone/>
            </a:pPr>
            <a:r>
              <a:rPr lang="it-IT" b="1" dirty="0" smtClean="0"/>
              <a:t>Lettera b)</a:t>
            </a:r>
          </a:p>
          <a:p>
            <a:pPr lvl="0"/>
            <a:r>
              <a:rPr lang="it-IT" u="sng" dirty="0"/>
              <a:t>composizione della Commissione</a:t>
            </a:r>
            <a:r>
              <a:rPr lang="it-IT" b="1" dirty="0"/>
              <a:t>:</a:t>
            </a:r>
            <a:r>
              <a:rPr lang="it-IT" dirty="0"/>
              <a:t> </a:t>
            </a:r>
            <a:r>
              <a:rPr lang="it-IT" sz="1600" dirty="0"/>
              <a:t>fatto salvo quanto già previsto dall’art. 20, c. 1, </a:t>
            </a:r>
            <a:r>
              <a:rPr lang="it-IT" sz="1600" dirty="0" err="1"/>
              <a:t>lett</a:t>
            </a:r>
            <a:r>
              <a:rPr lang="it-IT" sz="1600" dirty="0"/>
              <a:t>. e) del </a:t>
            </a:r>
            <a:r>
              <a:rPr lang="it-IT" sz="1600" dirty="0" err="1"/>
              <a:t>Dlgs</a:t>
            </a:r>
            <a:r>
              <a:rPr lang="it-IT" sz="1600" dirty="0"/>
              <a:t> 226/2005, e nel rispetto delle differenti modalità di composizione previste dalle normative regionali, la composizione della Commissione deve soddisfare i seguenti </a:t>
            </a:r>
            <a:r>
              <a:rPr lang="it-IT" sz="1600" b="1" i="1" dirty="0"/>
              <a:t>due requisiti</a:t>
            </a:r>
            <a:r>
              <a:rPr lang="it-IT" sz="1600" dirty="0" smtClean="0"/>
              <a:t>:</a:t>
            </a:r>
            <a:endParaRPr lang="it-IT" sz="1600" dirty="0"/>
          </a:p>
          <a:p>
            <a:pPr lvl="1"/>
            <a:r>
              <a:rPr lang="it-IT" sz="1600" b="1" i="1" u="sng" dirty="0"/>
              <a:t>almeno un componente in posizione di terzietà</a:t>
            </a:r>
            <a:r>
              <a:rPr lang="it-IT" sz="1600" b="1" dirty="0"/>
              <a:t>,</a:t>
            </a:r>
            <a:r>
              <a:rPr lang="it-IT" sz="1600" dirty="0"/>
              <a:t> o in qualità di Presidente della Commissione, o di commissario esterno (anche attribuibile ad esperti del mondo del lavoro), nominato dall’Amministrazione competente o comunque da essa autorizzato; </a:t>
            </a:r>
          </a:p>
          <a:p>
            <a:pPr lvl="1"/>
            <a:r>
              <a:rPr lang="it-IT" sz="1600" b="1" i="1" u="sng" dirty="0"/>
              <a:t>garanzia del carattere collegiale</a:t>
            </a:r>
            <a:r>
              <a:rPr lang="it-IT" sz="1600" dirty="0"/>
              <a:t>,</a:t>
            </a:r>
            <a:r>
              <a:rPr lang="it-IT" sz="1600" b="1" dirty="0"/>
              <a:t> </a:t>
            </a:r>
            <a:r>
              <a:rPr lang="it-IT" sz="1600" dirty="0"/>
              <a:t>con presenza di</a:t>
            </a:r>
            <a:r>
              <a:rPr lang="it-IT" sz="1600" b="1" dirty="0"/>
              <a:t> </a:t>
            </a:r>
            <a:r>
              <a:rPr lang="it-IT" sz="1600" b="1" u="sng" dirty="0"/>
              <a:t>almeno </a:t>
            </a:r>
            <a:r>
              <a:rPr lang="it-IT" sz="1600" b="1" i="1" u="sng" dirty="0"/>
              <a:t>tre componenti</a:t>
            </a:r>
            <a:r>
              <a:rPr lang="it-IT" sz="1600" b="1" u="sng" dirty="0"/>
              <a:t> </a:t>
            </a:r>
            <a:r>
              <a:rPr lang="it-IT" sz="1600" dirty="0"/>
              <a:t>per la validità delle operazioni;</a:t>
            </a:r>
          </a:p>
          <a:p>
            <a:endParaRPr lang="it-IT" dirty="0" smtClean="0"/>
          </a:p>
        </p:txBody>
      </p:sp>
    </p:spTree>
    <p:extLst>
      <p:ext uri="{BB962C8B-B14F-4D97-AF65-F5344CB8AC3E}">
        <p14:creationId xmlns:p14="http://schemas.microsoft.com/office/powerpoint/2010/main" val="3850974009"/>
      </p:ext>
    </p:extLst>
  </p:cSld>
  <p:clrMapOvr>
    <a:masterClrMapping/>
  </p:clrMapOvr>
  <p:transition spd="med"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90600"/>
            <a:ext cx="9448800" cy="959498"/>
          </a:xfrm>
        </p:spPr>
        <p:txBody>
          <a:bodyPr/>
          <a:lstStyle/>
          <a:p>
            <a:pPr algn="ctr"/>
            <a:r>
              <a:rPr lang="it-IT" sz="1800" dirty="0" smtClean="0">
                <a:solidFill>
                  <a:srgbClr val="FE9E0C"/>
                </a:solidFill>
              </a:rPr>
              <a:t/>
            </a:r>
            <a:br>
              <a:rPr lang="it-IT" sz="1800" dirty="0" smtClean="0">
                <a:solidFill>
                  <a:srgbClr val="FE9E0C"/>
                </a:solidFill>
              </a:rPr>
            </a:br>
            <a:r>
              <a:rPr lang="it-IT" sz="1800" dirty="0">
                <a:solidFill>
                  <a:srgbClr val="FE9E0C"/>
                </a:solidFill>
              </a:rPr>
              <a:t/>
            </a:r>
            <a:br>
              <a:rPr lang="it-IT" sz="1800" dirty="0">
                <a:solidFill>
                  <a:srgbClr val="FE9E0C"/>
                </a:solidFill>
              </a:rPr>
            </a:br>
            <a:r>
              <a:rPr lang="it-IT" sz="2000" dirty="0" smtClean="0">
                <a:solidFill>
                  <a:srgbClr val="FE9E0C"/>
                </a:solidFill>
              </a:rPr>
              <a:t>Accordo </a:t>
            </a:r>
            <a:r>
              <a:rPr lang="it-IT" sz="2000" dirty="0">
                <a:solidFill>
                  <a:srgbClr val="FE9E0C"/>
                </a:solidFill>
              </a:rPr>
              <a:t>fra le Regioni e PA di Trento e Bolzano in tema di esami a conclusione dei percorsi di Istruzione e formazione professionale</a:t>
            </a:r>
            <a:br>
              <a:rPr lang="it-IT" sz="2000" dirty="0">
                <a:solidFill>
                  <a:srgbClr val="FE9E0C"/>
                </a:solidFill>
              </a:rPr>
            </a:br>
            <a:r>
              <a:rPr lang="it-IT" sz="1800" dirty="0">
                <a:solidFill>
                  <a:srgbClr val="FE9E0C"/>
                </a:solidFill>
              </a:rPr>
              <a:t/>
            </a:r>
            <a:br>
              <a:rPr lang="it-IT" sz="1800" dirty="0">
                <a:solidFill>
                  <a:srgbClr val="FE9E0C"/>
                </a:solidFill>
              </a:rPr>
            </a:br>
            <a:endParaRPr lang="it-IT" sz="1400" dirty="0"/>
          </a:p>
        </p:txBody>
      </p:sp>
      <p:sp>
        <p:nvSpPr>
          <p:cNvPr id="3" name="Segnaposto contenuto 2"/>
          <p:cNvSpPr>
            <a:spLocks noGrp="1"/>
          </p:cNvSpPr>
          <p:nvPr>
            <p:ph idx="1"/>
          </p:nvPr>
        </p:nvSpPr>
        <p:spPr>
          <a:xfrm>
            <a:off x="3556000" y="1950098"/>
            <a:ext cx="7620000" cy="4450702"/>
          </a:xfrm>
        </p:spPr>
        <p:txBody>
          <a:bodyPr/>
          <a:lstStyle/>
          <a:p>
            <a:pPr marL="0" indent="0">
              <a:buNone/>
            </a:pPr>
            <a:endParaRPr lang="it-IT" b="1" dirty="0" smtClean="0"/>
          </a:p>
          <a:p>
            <a:pPr marL="0" indent="0">
              <a:buNone/>
            </a:pPr>
            <a:r>
              <a:rPr lang="it-IT" b="1" dirty="0" smtClean="0"/>
              <a:t>Lettera c)</a:t>
            </a:r>
          </a:p>
          <a:p>
            <a:r>
              <a:rPr lang="it-IT" u="sng" dirty="0"/>
              <a:t>finalità e tipologia delle prove</a:t>
            </a:r>
            <a:r>
              <a:rPr lang="it-IT" dirty="0"/>
              <a:t>: </a:t>
            </a:r>
            <a:endParaRPr lang="it-IT" dirty="0" smtClean="0"/>
          </a:p>
          <a:p>
            <a:pPr lvl="1"/>
            <a:r>
              <a:rPr lang="it-IT" sz="1600" dirty="0" smtClean="0"/>
              <a:t>previsione </a:t>
            </a:r>
            <a:r>
              <a:rPr lang="it-IT" sz="1600" dirty="0"/>
              <a:t>di almeno un </a:t>
            </a:r>
            <a:r>
              <a:rPr lang="it-IT" sz="1600" b="1" i="1" u="sng" dirty="0"/>
              <a:t>colloquio</a:t>
            </a:r>
            <a:r>
              <a:rPr lang="it-IT" sz="1600" b="1" u="sng" dirty="0"/>
              <a:t> e di una </a:t>
            </a:r>
            <a:r>
              <a:rPr lang="it-IT" sz="1600" b="1" i="1" u="sng" dirty="0"/>
              <a:t>prova professionale</a:t>
            </a:r>
            <a:r>
              <a:rPr lang="it-IT" sz="1600" dirty="0"/>
              <a:t>, finalizzati all’accertamento delle diverse dimensioni</a:t>
            </a:r>
            <a:r>
              <a:rPr lang="it-IT" sz="1600" i="1" dirty="0"/>
              <a:t> </a:t>
            </a:r>
            <a:r>
              <a:rPr lang="it-IT" sz="1600" dirty="0"/>
              <a:t>di base e tecnico professionali degli standard formativi regionali, definiti nel rispetto degli standard formativi nazionali (art. 18 del D.lgs. 226/2005</a:t>
            </a:r>
            <a:r>
              <a:rPr lang="it-IT" sz="1600" dirty="0" smtClean="0"/>
              <a:t>);</a:t>
            </a:r>
          </a:p>
          <a:p>
            <a:pPr lvl="1"/>
            <a:r>
              <a:rPr lang="it-IT" sz="1600" dirty="0" smtClean="0"/>
              <a:t>la </a:t>
            </a:r>
            <a:r>
              <a:rPr lang="it-IT" sz="1600" b="1" u="sng" dirty="0"/>
              <a:t>dimensione tecnico-professionale </a:t>
            </a:r>
            <a:r>
              <a:rPr lang="it-IT" sz="1600" dirty="0"/>
              <a:t>costituisce </a:t>
            </a:r>
            <a:r>
              <a:rPr lang="it-IT" sz="1600" b="1" u="sng" dirty="0"/>
              <a:t>l’elemento fondamentale di riferimento dell’esame </a:t>
            </a:r>
            <a:r>
              <a:rPr lang="it-IT" sz="1600" dirty="0"/>
              <a:t>e può fornire anche elementi di accertamento per quella di base, anche attraverso forme di accertamento e valutazioni integrate rispetto alle due dimensioni (tecnico-professionali e di base) Per le province autonome di Trento e Bolzano si legga “standard provinciali”.</a:t>
            </a:r>
          </a:p>
          <a:p>
            <a:pPr lvl="0"/>
            <a:endParaRPr lang="it-IT" dirty="0" smtClean="0"/>
          </a:p>
        </p:txBody>
      </p:sp>
    </p:spTree>
    <p:extLst>
      <p:ext uri="{BB962C8B-B14F-4D97-AF65-F5344CB8AC3E}">
        <p14:creationId xmlns:p14="http://schemas.microsoft.com/office/powerpoint/2010/main" val="534718250"/>
      </p:ext>
    </p:extLst>
  </p:cSld>
  <p:clrMapOvr>
    <a:masterClrMapping/>
  </p:clrMapOvr>
  <p:transition spd="med"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90600"/>
            <a:ext cx="9448800" cy="959498"/>
          </a:xfrm>
        </p:spPr>
        <p:txBody>
          <a:bodyPr/>
          <a:lstStyle/>
          <a:p>
            <a:pPr algn="ctr"/>
            <a:r>
              <a:rPr lang="it-IT" sz="1800" dirty="0" smtClean="0">
                <a:solidFill>
                  <a:srgbClr val="FE9E0C"/>
                </a:solidFill>
              </a:rPr>
              <a:t/>
            </a:r>
            <a:br>
              <a:rPr lang="it-IT" sz="1800" dirty="0" smtClean="0">
                <a:solidFill>
                  <a:srgbClr val="FE9E0C"/>
                </a:solidFill>
              </a:rPr>
            </a:br>
            <a:r>
              <a:rPr lang="it-IT" sz="1800" dirty="0">
                <a:solidFill>
                  <a:srgbClr val="FE9E0C"/>
                </a:solidFill>
              </a:rPr>
              <a:t/>
            </a:r>
            <a:br>
              <a:rPr lang="it-IT" sz="1800" dirty="0">
                <a:solidFill>
                  <a:srgbClr val="FE9E0C"/>
                </a:solidFill>
              </a:rPr>
            </a:br>
            <a:r>
              <a:rPr lang="it-IT" sz="2000" dirty="0" smtClean="0">
                <a:solidFill>
                  <a:srgbClr val="FE9E0C"/>
                </a:solidFill>
              </a:rPr>
              <a:t>Accordo </a:t>
            </a:r>
            <a:r>
              <a:rPr lang="it-IT" sz="2000" dirty="0">
                <a:solidFill>
                  <a:srgbClr val="FE9E0C"/>
                </a:solidFill>
              </a:rPr>
              <a:t>fra le Regioni e PA di Trento e Bolzano in tema di esami a conclusione dei percorsi di Istruzione e formazione professionale</a:t>
            </a:r>
            <a:br>
              <a:rPr lang="it-IT" sz="2000" dirty="0">
                <a:solidFill>
                  <a:srgbClr val="FE9E0C"/>
                </a:solidFill>
              </a:rPr>
            </a:br>
            <a:r>
              <a:rPr lang="it-IT" sz="2000" dirty="0">
                <a:solidFill>
                  <a:srgbClr val="FE9E0C"/>
                </a:solidFill>
              </a:rPr>
              <a:t/>
            </a:r>
            <a:br>
              <a:rPr lang="it-IT" sz="2000" dirty="0">
                <a:solidFill>
                  <a:srgbClr val="FE9E0C"/>
                </a:solidFill>
              </a:rPr>
            </a:br>
            <a:endParaRPr lang="it-IT" sz="2000" dirty="0">
              <a:solidFill>
                <a:srgbClr val="FE9E0C"/>
              </a:solidFill>
            </a:endParaRPr>
          </a:p>
        </p:txBody>
      </p:sp>
      <p:sp>
        <p:nvSpPr>
          <p:cNvPr id="3" name="Segnaposto contenuto 2"/>
          <p:cNvSpPr>
            <a:spLocks noGrp="1"/>
          </p:cNvSpPr>
          <p:nvPr>
            <p:ph idx="1"/>
          </p:nvPr>
        </p:nvSpPr>
        <p:spPr>
          <a:xfrm>
            <a:off x="3556000" y="1950098"/>
            <a:ext cx="7620000" cy="4450702"/>
          </a:xfrm>
        </p:spPr>
        <p:txBody>
          <a:bodyPr/>
          <a:lstStyle/>
          <a:p>
            <a:pPr marL="0" indent="0">
              <a:buNone/>
            </a:pPr>
            <a:endParaRPr lang="it-IT" b="1" dirty="0" smtClean="0"/>
          </a:p>
          <a:p>
            <a:pPr marL="0" indent="0">
              <a:buNone/>
            </a:pPr>
            <a:r>
              <a:rPr lang="it-IT" b="1" dirty="0" smtClean="0"/>
              <a:t>Lettera d)</a:t>
            </a:r>
          </a:p>
          <a:p>
            <a:pPr lvl="0"/>
            <a:r>
              <a:rPr lang="it-IT" u="sng" dirty="0"/>
              <a:t>configurazione della prova professionale:</a:t>
            </a:r>
            <a:endParaRPr lang="it-IT" dirty="0"/>
          </a:p>
          <a:p>
            <a:pPr lvl="1"/>
            <a:r>
              <a:rPr lang="it-IT" sz="1600" dirty="0"/>
              <a:t>deve avere ad oggetto </a:t>
            </a:r>
            <a:r>
              <a:rPr lang="it-IT" sz="1600" b="1" i="1" u="sng" dirty="0"/>
              <a:t>competenze tecnico professionali caratterizzanti e specifiche del Profilo </a:t>
            </a:r>
            <a:r>
              <a:rPr lang="it-IT" sz="1600" dirty="0"/>
              <a:t>e non solo quelle comuni o ricorrenti anche in altri profili;</a:t>
            </a:r>
          </a:p>
          <a:p>
            <a:pPr lvl="1"/>
            <a:r>
              <a:rPr lang="it-IT" sz="1600" dirty="0"/>
              <a:t>deve avere </a:t>
            </a:r>
            <a:r>
              <a:rPr lang="it-IT" sz="1600" b="1" i="1" u="sng" dirty="0"/>
              <a:t>carattere pratico / prestazionale</a:t>
            </a:r>
            <a:r>
              <a:rPr lang="it-IT" sz="1600" dirty="0"/>
              <a:t>, coerente con la diversa caratterizzazione degli standard tecnico-professionali e di base di riferimento al titolo di Qualifica o Diploma Professionale e non solo nella forma di colloquio o test;</a:t>
            </a:r>
          </a:p>
          <a:p>
            <a:pPr lvl="1"/>
            <a:r>
              <a:rPr lang="it-IT" sz="1600" b="1" u="sng" dirty="0"/>
              <a:t>i </a:t>
            </a:r>
            <a:r>
              <a:rPr lang="it-IT" sz="1600" b="1" i="1" u="sng" dirty="0"/>
              <a:t>criteri</a:t>
            </a:r>
            <a:r>
              <a:rPr lang="it-IT" sz="1600" b="1" u="sng" dirty="0"/>
              <a:t> e gli </a:t>
            </a:r>
            <a:r>
              <a:rPr lang="it-IT" sz="1600" b="1" i="1" u="sng" dirty="0"/>
              <a:t>indicatori </a:t>
            </a:r>
            <a:r>
              <a:rPr lang="it-IT" sz="1600" dirty="0"/>
              <a:t>della valutazione possono essere determinati in rapporto agli “ambiti di esercizio” dello standard di riferimento;</a:t>
            </a:r>
          </a:p>
          <a:p>
            <a:pPr lvl="1"/>
            <a:r>
              <a:rPr lang="it-IT" sz="1600" dirty="0"/>
              <a:t>deve possedere un </a:t>
            </a:r>
            <a:r>
              <a:rPr lang="it-IT" sz="1600" b="1" i="1" u="sng" dirty="0"/>
              <a:t>peso almeno pari al 50%</a:t>
            </a:r>
            <a:r>
              <a:rPr lang="it-IT" sz="1600" b="1" u="sng" dirty="0"/>
              <a:t> del totale delle prove </a:t>
            </a:r>
            <a:r>
              <a:rPr lang="it-IT" sz="1600" dirty="0"/>
              <a:t>previste, calcolato a prescindere dall’eventuale punteggio di ammissione. </a:t>
            </a:r>
          </a:p>
          <a:p>
            <a:endParaRPr lang="it-IT" sz="1600" dirty="0" smtClean="0"/>
          </a:p>
        </p:txBody>
      </p:sp>
    </p:spTree>
    <p:extLst>
      <p:ext uri="{BB962C8B-B14F-4D97-AF65-F5344CB8AC3E}">
        <p14:creationId xmlns:p14="http://schemas.microsoft.com/office/powerpoint/2010/main" val="1595959006"/>
      </p:ext>
    </p:extLst>
  </p:cSld>
  <p:clrMapOvr>
    <a:masterClrMapping/>
  </p:clrMapOvr>
  <p:transition spd="med"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90600"/>
            <a:ext cx="9448800" cy="959498"/>
          </a:xfrm>
        </p:spPr>
        <p:txBody>
          <a:bodyPr/>
          <a:lstStyle/>
          <a:p>
            <a:pPr algn="ctr"/>
            <a:r>
              <a:rPr lang="it-IT" sz="1800" dirty="0" smtClean="0">
                <a:solidFill>
                  <a:srgbClr val="FE9E0C"/>
                </a:solidFill>
              </a:rPr>
              <a:t/>
            </a:r>
            <a:br>
              <a:rPr lang="it-IT" sz="1800" dirty="0" smtClean="0">
                <a:solidFill>
                  <a:srgbClr val="FE9E0C"/>
                </a:solidFill>
              </a:rPr>
            </a:br>
            <a:r>
              <a:rPr lang="it-IT" sz="1800" dirty="0">
                <a:solidFill>
                  <a:srgbClr val="FE9E0C"/>
                </a:solidFill>
              </a:rPr>
              <a:t/>
            </a:r>
            <a:br>
              <a:rPr lang="it-IT" sz="1800" dirty="0">
                <a:solidFill>
                  <a:srgbClr val="FE9E0C"/>
                </a:solidFill>
              </a:rPr>
            </a:br>
            <a:r>
              <a:rPr lang="it-IT" sz="2000" dirty="0" smtClean="0">
                <a:solidFill>
                  <a:srgbClr val="FE9E0C"/>
                </a:solidFill>
              </a:rPr>
              <a:t>Accordo </a:t>
            </a:r>
            <a:r>
              <a:rPr lang="it-IT" sz="2000" dirty="0">
                <a:solidFill>
                  <a:srgbClr val="FE9E0C"/>
                </a:solidFill>
              </a:rPr>
              <a:t>fra le Regioni e PA di Trento e Bolzano in tema di esami a conclusione dei percorsi di Istruzione e formazione professionale</a:t>
            </a:r>
            <a:r>
              <a:rPr lang="it-IT" dirty="0">
                <a:solidFill>
                  <a:srgbClr val="FE9E0C"/>
                </a:solidFill>
              </a:rPr>
              <a:t/>
            </a:r>
            <a:br>
              <a:rPr lang="it-IT" dirty="0">
                <a:solidFill>
                  <a:srgbClr val="FE9E0C"/>
                </a:solidFill>
              </a:rPr>
            </a:br>
            <a:r>
              <a:rPr lang="it-IT" sz="1800" dirty="0">
                <a:solidFill>
                  <a:srgbClr val="FE9E0C"/>
                </a:solidFill>
              </a:rPr>
              <a:t/>
            </a:r>
            <a:br>
              <a:rPr lang="it-IT" sz="1800" dirty="0">
                <a:solidFill>
                  <a:srgbClr val="FE9E0C"/>
                </a:solidFill>
              </a:rPr>
            </a:br>
            <a:endParaRPr lang="it-IT" sz="1400" dirty="0">
              <a:solidFill>
                <a:srgbClr val="FE9E0C"/>
              </a:solidFill>
            </a:endParaRPr>
          </a:p>
        </p:txBody>
      </p:sp>
      <p:sp>
        <p:nvSpPr>
          <p:cNvPr id="3" name="Segnaposto contenuto 2"/>
          <p:cNvSpPr>
            <a:spLocks noGrp="1"/>
          </p:cNvSpPr>
          <p:nvPr>
            <p:ph idx="1"/>
          </p:nvPr>
        </p:nvSpPr>
        <p:spPr>
          <a:xfrm>
            <a:off x="3556000" y="2015413"/>
            <a:ext cx="7620000" cy="4450702"/>
          </a:xfrm>
        </p:spPr>
        <p:txBody>
          <a:bodyPr/>
          <a:lstStyle/>
          <a:p>
            <a:pPr marL="0" indent="0">
              <a:buNone/>
            </a:pPr>
            <a:endParaRPr lang="it-IT" b="1" dirty="0" smtClean="0"/>
          </a:p>
          <a:p>
            <a:pPr marL="0" indent="0">
              <a:buNone/>
            </a:pPr>
            <a:r>
              <a:rPr lang="it-IT" b="1" dirty="0" smtClean="0"/>
              <a:t>Lettera e)</a:t>
            </a:r>
          </a:p>
          <a:p>
            <a:pPr marL="0" indent="0">
              <a:buNone/>
            </a:pPr>
            <a:endParaRPr lang="it-IT" b="1" dirty="0" smtClean="0"/>
          </a:p>
          <a:p>
            <a:pPr lvl="0"/>
            <a:r>
              <a:rPr lang="it-IT" u="sng" dirty="0"/>
              <a:t>modalità di accertamento</a:t>
            </a:r>
            <a:r>
              <a:rPr lang="it-IT" dirty="0"/>
              <a:t>: </a:t>
            </a:r>
            <a:endParaRPr lang="it-IT" dirty="0" smtClean="0"/>
          </a:p>
          <a:p>
            <a:pPr marL="0" lvl="0" indent="0">
              <a:buNone/>
            </a:pPr>
            <a:endParaRPr lang="it-IT" dirty="0" smtClean="0"/>
          </a:p>
          <a:p>
            <a:pPr lvl="1"/>
            <a:r>
              <a:rPr lang="it-IT" sz="1600" dirty="0" smtClean="0"/>
              <a:t>devono </a:t>
            </a:r>
            <a:r>
              <a:rPr lang="it-IT" sz="1600" dirty="0"/>
              <a:t>essere </a:t>
            </a:r>
            <a:r>
              <a:rPr lang="it-IT" sz="1600" b="1" u="sng" dirty="0"/>
              <a:t>finalizzate al riscontro delle competenze degli standard formativi nazionali e regionali </a:t>
            </a:r>
            <a:r>
              <a:rPr lang="it-IT" sz="1600" dirty="0"/>
              <a:t>e non solo di elementi di conoscenza ed abilità</a:t>
            </a:r>
            <a:endParaRPr lang="it-IT" sz="1600" dirty="0" smtClean="0"/>
          </a:p>
        </p:txBody>
      </p:sp>
    </p:spTree>
    <p:extLst>
      <p:ext uri="{BB962C8B-B14F-4D97-AF65-F5344CB8AC3E}">
        <p14:creationId xmlns:p14="http://schemas.microsoft.com/office/powerpoint/2010/main" val="491446652"/>
      </p:ext>
    </p:extLst>
  </p:cSld>
  <p:clrMapOvr>
    <a:masterClrMapping/>
  </p:clrMapOvr>
  <p:transition spd="med"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E9E0C"/>
                </a:solidFill>
              </a:rPr>
              <a:t>Premessa</a:t>
            </a:r>
            <a:endParaRPr lang="it-IT" dirty="0">
              <a:solidFill>
                <a:srgbClr val="FE9E0C"/>
              </a:solidFill>
            </a:endParaRPr>
          </a:p>
        </p:txBody>
      </p:sp>
      <p:sp>
        <p:nvSpPr>
          <p:cNvPr id="3" name="Segnaposto contenuto 2"/>
          <p:cNvSpPr>
            <a:spLocks noGrp="1"/>
          </p:cNvSpPr>
          <p:nvPr>
            <p:ph idx="1"/>
          </p:nvPr>
        </p:nvSpPr>
        <p:spPr/>
        <p:txBody>
          <a:bodyPr/>
          <a:lstStyle/>
          <a:p>
            <a:pPr marL="0" indent="0">
              <a:buNone/>
            </a:pPr>
            <a:r>
              <a:rPr lang="it-IT" dirty="0" smtClean="0"/>
              <a:t>Il 3 luglio 2013 con nota </a:t>
            </a:r>
            <a:r>
              <a:rPr lang="it-IT" dirty="0" err="1" smtClean="0"/>
              <a:t>prot</a:t>
            </a:r>
            <a:r>
              <a:rPr lang="it-IT" dirty="0" smtClean="0"/>
              <a:t>. 987/AOODGPS il MIUR ha ricordato alle Regioni e PA che così come previsto al capo II, punto 3 delle Linee guida per gli organici raccordi tra i percorsi degli Istituti professionali e i percorsi di </a:t>
            </a:r>
            <a:r>
              <a:rPr lang="it-IT" dirty="0" err="1" smtClean="0"/>
              <a:t>IeFP</a:t>
            </a:r>
            <a:r>
              <a:rPr lang="it-IT" dirty="0" smtClean="0"/>
              <a:t>, siglate in Conferenza Unificata il 16 dicembre 2010, </a:t>
            </a:r>
            <a:r>
              <a:rPr lang="it-IT" i="1" dirty="0" smtClean="0"/>
              <a:t>«Gli esami conclusivi dei percorsi di cui alle tipologie A e B per il conseguimento dei titoli di qualifica e di diploma professionale si svolgono sulla base della specifica disciplina di ciascuna Regione nel rispetto dei LEP di cui all’art. 17, con particolare riferimento al comma 2, e all’art. 20 del Capo III del D. </a:t>
            </a:r>
            <a:r>
              <a:rPr lang="it-IT" i="1" dirty="0" err="1" smtClean="0"/>
              <a:t>Lgs</a:t>
            </a:r>
            <a:r>
              <a:rPr lang="it-IT" i="1" dirty="0" smtClean="0"/>
              <a:t>. N. 226/05»</a:t>
            </a:r>
            <a:endParaRPr lang="it-IT" i="1" dirty="0"/>
          </a:p>
        </p:txBody>
      </p:sp>
    </p:spTree>
    <p:extLst>
      <p:ext uri="{BB962C8B-B14F-4D97-AF65-F5344CB8AC3E}">
        <p14:creationId xmlns:p14="http://schemas.microsoft.com/office/powerpoint/2010/main" val="412053127"/>
      </p:ext>
    </p:extLst>
  </p:cSld>
  <p:clrMapOvr>
    <a:masterClrMapping/>
  </p:clrMapOvr>
  <p:transition spd="med"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90600"/>
            <a:ext cx="9448800" cy="959498"/>
          </a:xfrm>
        </p:spPr>
        <p:txBody>
          <a:bodyPr/>
          <a:lstStyle/>
          <a:p>
            <a:pPr algn="ctr"/>
            <a:r>
              <a:rPr lang="it-IT" sz="1800" dirty="0" smtClean="0">
                <a:solidFill>
                  <a:srgbClr val="FE9E0C"/>
                </a:solidFill>
              </a:rPr>
              <a:t/>
            </a:r>
            <a:br>
              <a:rPr lang="it-IT" sz="1800" dirty="0" smtClean="0">
                <a:solidFill>
                  <a:srgbClr val="FE9E0C"/>
                </a:solidFill>
              </a:rPr>
            </a:br>
            <a:r>
              <a:rPr lang="it-IT" sz="1800" dirty="0">
                <a:solidFill>
                  <a:srgbClr val="FE9E0C"/>
                </a:solidFill>
              </a:rPr>
              <a:t/>
            </a:r>
            <a:br>
              <a:rPr lang="it-IT" sz="1800" dirty="0">
                <a:solidFill>
                  <a:srgbClr val="FE9E0C"/>
                </a:solidFill>
              </a:rPr>
            </a:br>
            <a:r>
              <a:rPr lang="it-IT" sz="2000" dirty="0" smtClean="0">
                <a:solidFill>
                  <a:srgbClr val="FE9E0C"/>
                </a:solidFill>
              </a:rPr>
              <a:t>Accordo </a:t>
            </a:r>
            <a:r>
              <a:rPr lang="it-IT" sz="2000" dirty="0">
                <a:solidFill>
                  <a:srgbClr val="FE9E0C"/>
                </a:solidFill>
              </a:rPr>
              <a:t>fra le Regioni e PA di Trento e Bolzano in tema di esami a conclusione dei percorsi di Istruzione e formazione professionale</a:t>
            </a:r>
            <a:br>
              <a:rPr lang="it-IT" sz="2000" dirty="0">
                <a:solidFill>
                  <a:srgbClr val="FE9E0C"/>
                </a:solidFill>
              </a:rPr>
            </a:br>
            <a:endParaRPr lang="it-IT" sz="2000" dirty="0">
              <a:solidFill>
                <a:srgbClr val="FE9E0C"/>
              </a:solidFill>
            </a:endParaRPr>
          </a:p>
        </p:txBody>
      </p:sp>
      <p:sp>
        <p:nvSpPr>
          <p:cNvPr id="3" name="Segnaposto contenuto 2"/>
          <p:cNvSpPr>
            <a:spLocks noGrp="1"/>
          </p:cNvSpPr>
          <p:nvPr>
            <p:ph idx="1"/>
          </p:nvPr>
        </p:nvSpPr>
        <p:spPr>
          <a:xfrm>
            <a:off x="3556000" y="2015413"/>
            <a:ext cx="7620000" cy="4450702"/>
          </a:xfrm>
        </p:spPr>
        <p:txBody>
          <a:bodyPr/>
          <a:lstStyle/>
          <a:p>
            <a:pPr marL="0" indent="0">
              <a:buNone/>
            </a:pPr>
            <a:endParaRPr lang="it-IT" b="1" dirty="0" smtClean="0"/>
          </a:p>
          <a:p>
            <a:pPr marL="0" indent="0">
              <a:buNone/>
            </a:pPr>
            <a:endParaRPr lang="it-IT" b="1" dirty="0"/>
          </a:p>
          <a:p>
            <a:pPr marL="0" indent="0">
              <a:buNone/>
            </a:pPr>
            <a:r>
              <a:rPr lang="it-IT" b="1" dirty="0" smtClean="0"/>
              <a:t>Lettera f)</a:t>
            </a:r>
          </a:p>
          <a:p>
            <a:pPr marL="0" indent="0">
              <a:buNone/>
            </a:pPr>
            <a:endParaRPr lang="it-IT" b="1" dirty="0" smtClean="0"/>
          </a:p>
          <a:p>
            <a:pPr lvl="0"/>
            <a:r>
              <a:rPr lang="it-IT" sz="1600" dirty="0" smtClean="0"/>
              <a:t> </a:t>
            </a:r>
            <a:r>
              <a:rPr lang="it-IT" dirty="0"/>
              <a:t>a conclusione dell’esame con esito positivo è rilasciato il relativo </a:t>
            </a:r>
            <a:r>
              <a:rPr lang="it-IT" b="1" u="sng" dirty="0"/>
              <a:t>titolo</a:t>
            </a:r>
            <a:r>
              <a:rPr lang="it-IT" dirty="0"/>
              <a:t>, il cui </a:t>
            </a:r>
            <a:r>
              <a:rPr lang="it-IT" b="1" u="sng" dirty="0"/>
              <a:t>format di riferimento</a:t>
            </a:r>
            <a:r>
              <a:rPr lang="it-IT" dirty="0"/>
              <a:t> è quello previsto dal D.I. 11 novembre 2011</a:t>
            </a:r>
            <a:endParaRPr lang="it-IT" dirty="0" smtClean="0"/>
          </a:p>
        </p:txBody>
      </p:sp>
    </p:spTree>
    <p:extLst>
      <p:ext uri="{BB962C8B-B14F-4D97-AF65-F5344CB8AC3E}">
        <p14:creationId xmlns:p14="http://schemas.microsoft.com/office/powerpoint/2010/main" val="2708501310"/>
      </p:ext>
    </p:extLst>
  </p:cSld>
  <p:clrMapOvr>
    <a:masterClrMapping/>
  </p:clrMapOvr>
  <p:transition spd="med"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90600"/>
            <a:ext cx="9448800" cy="959498"/>
          </a:xfrm>
        </p:spPr>
        <p:txBody>
          <a:bodyPr/>
          <a:lstStyle/>
          <a:p>
            <a:pPr algn="ctr"/>
            <a:r>
              <a:rPr lang="it-IT" sz="1800" dirty="0" smtClean="0">
                <a:solidFill>
                  <a:srgbClr val="FE9E0C"/>
                </a:solidFill>
              </a:rPr>
              <a:t/>
            </a:r>
            <a:br>
              <a:rPr lang="it-IT" sz="1800" dirty="0" smtClean="0">
                <a:solidFill>
                  <a:srgbClr val="FE9E0C"/>
                </a:solidFill>
              </a:rPr>
            </a:br>
            <a:r>
              <a:rPr lang="it-IT" sz="2000" dirty="0">
                <a:solidFill>
                  <a:srgbClr val="FE9E0C"/>
                </a:solidFill>
              </a:rPr>
              <a:t/>
            </a:r>
            <a:br>
              <a:rPr lang="it-IT" sz="2000" dirty="0">
                <a:solidFill>
                  <a:srgbClr val="FE9E0C"/>
                </a:solidFill>
              </a:rPr>
            </a:br>
            <a:r>
              <a:rPr lang="it-IT" sz="2000" dirty="0" smtClean="0">
                <a:solidFill>
                  <a:srgbClr val="FE9E0C"/>
                </a:solidFill>
              </a:rPr>
              <a:t>Accordo </a:t>
            </a:r>
            <a:r>
              <a:rPr lang="it-IT" sz="2000" dirty="0">
                <a:solidFill>
                  <a:srgbClr val="FE9E0C"/>
                </a:solidFill>
              </a:rPr>
              <a:t>fra le Regioni e PA di Trento e Bolzano in tema di esami a conclusione dei percorsi di Istruzione e formazione professionale</a:t>
            </a:r>
            <a:br>
              <a:rPr lang="it-IT" sz="2000" dirty="0">
                <a:solidFill>
                  <a:srgbClr val="FE9E0C"/>
                </a:solidFill>
              </a:rPr>
            </a:br>
            <a:r>
              <a:rPr lang="it-IT" sz="1800" dirty="0">
                <a:solidFill>
                  <a:srgbClr val="FE9E0C"/>
                </a:solidFill>
              </a:rPr>
              <a:t/>
            </a:r>
            <a:br>
              <a:rPr lang="it-IT" sz="1800" dirty="0">
                <a:solidFill>
                  <a:srgbClr val="FE9E0C"/>
                </a:solidFill>
              </a:rPr>
            </a:br>
            <a:endParaRPr lang="it-IT" sz="1400" dirty="0">
              <a:solidFill>
                <a:srgbClr val="FE9E0C"/>
              </a:solidFill>
            </a:endParaRPr>
          </a:p>
        </p:txBody>
      </p:sp>
      <p:sp>
        <p:nvSpPr>
          <p:cNvPr id="3" name="Segnaposto contenuto 2"/>
          <p:cNvSpPr>
            <a:spLocks noGrp="1"/>
          </p:cNvSpPr>
          <p:nvPr>
            <p:ph idx="1"/>
          </p:nvPr>
        </p:nvSpPr>
        <p:spPr>
          <a:xfrm>
            <a:off x="3556000" y="2015413"/>
            <a:ext cx="7620000" cy="4450702"/>
          </a:xfrm>
        </p:spPr>
        <p:txBody>
          <a:bodyPr/>
          <a:lstStyle/>
          <a:p>
            <a:pPr marL="0" indent="0">
              <a:buNone/>
            </a:pPr>
            <a:endParaRPr lang="it-IT" b="1" dirty="0" smtClean="0"/>
          </a:p>
          <a:p>
            <a:pPr marL="0" indent="0">
              <a:buNone/>
            </a:pPr>
            <a:r>
              <a:rPr lang="it-IT" b="1" dirty="0" smtClean="0"/>
              <a:t>Lettera g)</a:t>
            </a:r>
          </a:p>
          <a:p>
            <a:pPr marL="0" indent="0">
              <a:buNone/>
            </a:pPr>
            <a:endParaRPr lang="it-IT" b="1" dirty="0" smtClean="0"/>
          </a:p>
          <a:p>
            <a:pPr lvl="0"/>
            <a:r>
              <a:rPr lang="it-IT" sz="1600" dirty="0" smtClean="0"/>
              <a:t> </a:t>
            </a:r>
            <a:r>
              <a:rPr lang="it-IT" u="sng" dirty="0" smtClean="0"/>
              <a:t>Periodo </a:t>
            </a:r>
            <a:r>
              <a:rPr lang="it-IT" u="sng" dirty="0"/>
              <a:t>di svolgimento dell’esame</a:t>
            </a:r>
            <a:r>
              <a:rPr lang="it-IT" dirty="0"/>
              <a:t>: </a:t>
            </a:r>
            <a:endParaRPr lang="it-IT" dirty="0" smtClean="0"/>
          </a:p>
          <a:p>
            <a:pPr lvl="0"/>
            <a:endParaRPr lang="it-IT" dirty="0" smtClean="0"/>
          </a:p>
          <a:p>
            <a:pPr lvl="1"/>
            <a:r>
              <a:rPr lang="it-IT" sz="1600" dirty="0" smtClean="0"/>
              <a:t>al </a:t>
            </a:r>
            <a:r>
              <a:rPr lang="it-IT" sz="1600" dirty="0"/>
              <a:t>fine di assicurare il rispetto del livello essenziale di prestazione di cui all’art. 17, comma 2 del </a:t>
            </a:r>
            <a:r>
              <a:rPr lang="it-IT" sz="1600" dirty="0" err="1"/>
              <a:t>D.Lgs.</a:t>
            </a:r>
            <a:r>
              <a:rPr lang="it-IT" sz="1600" dirty="0"/>
              <a:t> 226/05 (avvio contemporaneo dei percorsi del secondo ciclo), </a:t>
            </a:r>
            <a:r>
              <a:rPr lang="it-IT" sz="1600" b="1" u="sng" dirty="0"/>
              <a:t>gli esami conclusivi dei percorsi di </a:t>
            </a:r>
            <a:r>
              <a:rPr lang="it-IT" sz="1600" b="1" u="sng" dirty="0" err="1"/>
              <a:t>IeFP</a:t>
            </a:r>
            <a:r>
              <a:rPr lang="it-IT" sz="1600" b="1" u="sng" dirty="0"/>
              <a:t> vengono svolti entro l’inizio dell’anno scolastico successivo</a:t>
            </a:r>
            <a:r>
              <a:rPr lang="it-IT" sz="1600" dirty="0"/>
              <a:t>. Deroghe a tale data sono ammissibili in presenza di situazioni specifiche adeguatamente </a:t>
            </a:r>
            <a:r>
              <a:rPr lang="it-IT" sz="1600" dirty="0" smtClean="0"/>
              <a:t>motivate.</a:t>
            </a:r>
          </a:p>
        </p:txBody>
      </p:sp>
    </p:spTree>
    <p:extLst>
      <p:ext uri="{BB962C8B-B14F-4D97-AF65-F5344CB8AC3E}">
        <p14:creationId xmlns:p14="http://schemas.microsoft.com/office/powerpoint/2010/main" val="478716210"/>
      </p:ext>
    </p:extLst>
  </p:cSld>
  <p:clrMapOvr>
    <a:masterClrMapping/>
  </p:clrMapOvr>
  <p:transition spd="med" advClick="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990600"/>
            <a:ext cx="9448800" cy="959498"/>
          </a:xfrm>
        </p:spPr>
        <p:txBody>
          <a:bodyPr/>
          <a:lstStyle/>
          <a:p>
            <a:pPr algn="ctr"/>
            <a:r>
              <a:rPr lang="it-IT" sz="1800" dirty="0">
                <a:solidFill>
                  <a:srgbClr val="FE9E0C"/>
                </a:solidFill>
              </a:rPr>
              <a:t>Accordo fra le Regioni e PA di Trento e Bolzano in tema di esami a conclusione dei percorsi di Istruzione e formazione professionale</a:t>
            </a:r>
            <a:r>
              <a:rPr lang="it-IT" dirty="0">
                <a:solidFill>
                  <a:srgbClr val="FE9E0C"/>
                </a:solidFill>
              </a:rPr>
              <a:t/>
            </a:r>
            <a:br>
              <a:rPr lang="it-IT" dirty="0">
                <a:solidFill>
                  <a:srgbClr val="FE9E0C"/>
                </a:solidFill>
              </a:rPr>
            </a:br>
            <a:r>
              <a:rPr lang="it-IT" sz="1800" dirty="0">
                <a:solidFill>
                  <a:srgbClr val="FE9E0C"/>
                </a:solidFill>
              </a:rPr>
              <a:t/>
            </a:r>
            <a:br>
              <a:rPr lang="it-IT" sz="1800" dirty="0">
                <a:solidFill>
                  <a:srgbClr val="FE9E0C"/>
                </a:solidFill>
              </a:rPr>
            </a:br>
            <a:endParaRPr lang="it-IT" sz="1400" dirty="0"/>
          </a:p>
        </p:txBody>
      </p:sp>
      <p:sp>
        <p:nvSpPr>
          <p:cNvPr id="3" name="Segnaposto contenuto 2"/>
          <p:cNvSpPr>
            <a:spLocks noGrp="1"/>
          </p:cNvSpPr>
          <p:nvPr>
            <p:ph idx="1"/>
          </p:nvPr>
        </p:nvSpPr>
        <p:spPr>
          <a:xfrm>
            <a:off x="3556000" y="2015413"/>
            <a:ext cx="7620000" cy="4450702"/>
          </a:xfrm>
        </p:spPr>
        <p:txBody>
          <a:bodyPr/>
          <a:lstStyle/>
          <a:p>
            <a:pPr marL="0" indent="0">
              <a:buNone/>
            </a:pPr>
            <a:r>
              <a:rPr lang="it-IT" dirty="0" smtClean="0"/>
              <a:t>Il punto 3 dell’Accordo </a:t>
            </a:r>
            <a:r>
              <a:rPr lang="it-IT" b="1" dirty="0" smtClean="0"/>
              <a:t>costituisce clausola di salvaguardia per le Province Autonome, prevedendo che </a:t>
            </a:r>
            <a:r>
              <a:rPr lang="it-IT" b="1" i="1" dirty="0" smtClean="0"/>
              <a:t>«</a:t>
            </a:r>
            <a:r>
              <a:rPr lang="it-IT" i="1" dirty="0" smtClean="0"/>
              <a:t>le </a:t>
            </a:r>
            <a:r>
              <a:rPr lang="it-IT" i="1" dirty="0"/>
              <a:t>Province autonome di Trento e Bolzano provvedono alle finalità del presente accordo nell’ambito delle competenze ad esse spettanti ai sensi dello Statuto speciale, delle relative norme di attuazione e secondo quanto disposto dai rispettivi ordinamenti</a:t>
            </a:r>
            <a:r>
              <a:rPr lang="it-IT" i="1" dirty="0" smtClean="0"/>
              <a:t>.»</a:t>
            </a:r>
          </a:p>
          <a:p>
            <a:pPr marL="0" indent="0">
              <a:buNone/>
            </a:pPr>
            <a:endParaRPr lang="it-IT" dirty="0"/>
          </a:p>
          <a:p>
            <a:pPr marL="0" indent="0">
              <a:buNone/>
            </a:pPr>
            <a:endParaRPr lang="it-IT" dirty="0" smtClean="0"/>
          </a:p>
        </p:txBody>
      </p:sp>
    </p:spTree>
    <p:extLst>
      <p:ext uri="{BB962C8B-B14F-4D97-AF65-F5344CB8AC3E}">
        <p14:creationId xmlns:p14="http://schemas.microsoft.com/office/powerpoint/2010/main" val="899639873"/>
      </p:ext>
    </p:extLst>
  </p:cSld>
  <p:clrMapOvr>
    <a:masterClrMapping/>
  </p:clrMapOvr>
  <p:transition spd="med" advClick="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9900"/>
                </a:solidFill>
              </a:rPr>
              <a:t>Ulteriori ambiti di attivazione</a:t>
            </a:r>
            <a:endParaRPr lang="it-IT" dirty="0"/>
          </a:p>
        </p:txBody>
      </p:sp>
      <p:sp>
        <p:nvSpPr>
          <p:cNvPr id="3" name="Segnaposto contenuto 2"/>
          <p:cNvSpPr>
            <a:spLocks noGrp="1"/>
          </p:cNvSpPr>
          <p:nvPr>
            <p:ph idx="1"/>
          </p:nvPr>
        </p:nvSpPr>
        <p:spPr/>
        <p:txBody>
          <a:bodyPr/>
          <a:lstStyle/>
          <a:p>
            <a:pPr marL="0" indent="0">
              <a:buNone/>
            </a:pPr>
            <a:r>
              <a:rPr lang="it-IT" dirty="0" smtClean="0"/>
              <a:t>In conclusione è opportuno restituire un’informativa anche relativamente a due ulteriori aspetti del sistema di </a:t>
            </a:r>
            <a:r>
              <a:rPr lang="it-IT" dirty="0" err="1" smtClean="0"/>
              <a:t>IeFP</a:t>
            </a:r>
            <a:r>
              <a:rPr lang="it-IT" dirty="0" smtClean="0"/>
              <a:t> che risultano fondamentali ai fini della piena e definitiva operatività dell’istituto:</a:t>
            </a:r>
          </a:p>
          <a:p>
            <a:pPr marL="0" indent="0">
              <a:buNone/>
            </a:pPr>
            <a:endParaRPr lang="it-IT" dirty="0" smtClean="0"/>
          </a:p>
          <a:p>
            <a:r>
              <a:rPr lang="it-IT" dirty="0"/>
              <a:t> </a:t>
            </a:r>
            <a:r>
              <a:rPr lang="it-IT" dirty="0" smtClean="0"/>
              <a:t>la definizione della disciplina dei </a:t>
            </a:r>
            <a:r>
              <a:rPr lang="it-IT" b="1" u="sng" dirty="0" smtClean="0"/>
              <a:t>passaggi</a:t>
            </a:r>
            <a:r>
              <a:rPr lang="it-IT" dirty="0" smtClean="0"/>
              <a:t> tra i percorsi di </a:t>
            </a:r>
            <a:r>
              <a:rPr lang="it-IT" dirty="0" err="1" smtClean="0"/>
              <a:t>Iefp</a:t>
            </a:r>
            <a:r>
              <a:rPr lang="it-IT" dirty="0" smtClean="0"/>
              <a:t> e il sistema di istruzione e viceversa;</a:t>
            </a:r>
          </a:p>
          <a:p>
            <a:r>
              <a:rPr lang="it-IT" dirty="0"/>
              <a:t> </a:t>
            </a:r>
            <a:r>
              <a:rPr lang="it-IT" dirty="0" smtClean="0"/>
              <a:t>la necessità di prevedere </a:t>
            </a:r>
            <a:r>
              <a:rPr lang="it-IT" b="1" u="sng" dirty="0" smtClean="0"/>
              <a:t>l’allargamento del repertorio</a:t>
            </a:r>
            <a:r>
              <a:rPr lang="it-IT" dirty="0" smtClean="0"/>
              <a:t> delle figure di riferimento per </a:t>
            </a:r>
            <a:r>
              <a:rPr lang="it-IT" dirty="0"/>
              <a:t>le quali è possibile </a:t>
            </a:r>
            <a:r>
              <a:rPr lang="it-IT" dirty="0" smtClean="0"/>
              <a:t>avviare </a:t>
            </a:r>
            <a:r>
              <a:rPr lang="it-IT" dirty="0"/>
              <a:t>tali percorsi </a:t>
            </a:r>
            <a:r>
              <a:rPr lang="it-IT" dirty="0" smtClean="0"/>
              <a:t>(ad oggi 21+22). </a:t>
            </a:r>
            <a:endParaRPr lang="it-IT" dirty="0"/>
          </a:p>
        </p:txBody>
      </p:sp>
    </p:spTree>
    <p:extLst>
      <p:ext uri="{BB962C8B-B14F-4D97-AF65-F5344CB8AC3E}">
        <p14:creationId xmlns:p14="http://schemas.microsoft.com/office/powerpoint/2010/main" val="179023099"/>
      </p:ext>
    </p:extLst>
  </p:cSld>
  <p:clrMapOvr>
    <a:masterClrMapping/>
  </p:clrMapOvr>
  <p:transition spd="med" advClick="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9900"/>
                </a:solidFill>
              </a:rPr>
              <a:t>Ulteriori ambiti di attivazione</a:t>
            </a:r>
            <a:endParaRPr lang="it-IT" dirty="0"/>
          </a:p>
        </p:txBody>
      </p:sp>
      <p:sp>
        <p:nvSpPr>
          <p:cNvPr id="3" name="Segnaposto contenuto 2"/>
          <p:cNvSpPr>
            <a:spLocks noGrp="1"/>
          </p:cNvSpPr>
          <p:nvPr>
            <p:ph idx="1"/>
          </p:nvPr>
        </p:nvSpPr>
        <p:spPr>
          <a:xfrm>
            <a:off x="3556000" y="1524000"/>
            <a:ext cx="7620000" cy="4876800"/>
          </a:xfrm>
        </p:spPr>
        <p:txBody>
          <a:bodyPr/>
          <a:lstStyle/>
          <a:p>
            <a:pPr marL="0" indent="0">
              <a:buNone/>
            </a:pPr>
            <a:endParaRPr lang="it-IT" dirty="0" smtClean="0"/>
          </a:p>
          <a:p>
            <a:pPr marL="0" indent="0">
              <a:buNone/>
            </a:pPr>
            <a:r>
              <a:rPr lang="it-IT" dirty="0" smtClean="0"/>
              <a:t>Per ciò che attiene la definizione della disciplina dei </a:t>
            </a:r>
            <a:r>
              <a:rPr lang="it-IT" b="1" u="sng" dirty="0" smtClean="0"/>
              <a:t>passaggi</a:t>
            </a:r>
            <a:r>
              <a:rPr lang="it-IT" dirty="0" smtClean="0"/>
              <a:t> e delle passerelle tra i percorsi di </a:t>
            </a:r>
            <a:r>
              <a:rPr lang="it-IT" dirty="0" err="1" smtClean="0"/>
              <a:t>Iefp</a:t>
            </a:r>
            <a:r>
              <a:rPr lang="it-IT" dirty="0" smtClean="0"/>
              <a:t> e il sistema di istruzione e viceversa, si fa presente che le Regioni, congiuntamente con il MIUR, stanno già lavorando alla definizione di tale aspetto, che dovrebbe giungere ad una compiuta definizione attraverso la condivisione di un accordo in merito, già nel corso del prossimo mese di </a:t>
            </a:r>
            <a:r>
              <a:rPr lang="it-IT" dirty="0"/>
              <a:t>a</a:t>
            </a:r>
            <a:r>
              <a:rPr lang="it-IT" dirty="0" smtClean="0"/>
              <a:t>prile. </a:t>
            </a:r>
          </a:p>
        </p:txBody>
      </p:sp>
    </p:spTree>
    <p:extLst>
      <p:ext uri="{BB962C8B-B14F-4D97-AF65-F5344CB8AC3E}">
        <p14:creationId xmlns:p14="http://schemas.microsoft.com/office/powerpoint/2010/main" val="2665423063"/>
      </p:ext>
    </p:extLst>
  </p:cSld>
  <p:clrMapOvr>
    <a:masterClrMapping/>
  </p:clrMapOvr>
  <p:transition spd="med" advClick="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9900"/>
                </a:solidFill>
              </a:rPr>
              <a:t>Ulteriori ambiti di attivazione</a:t>
            </a:r>
            <a:endParaRPr lang="it-IT" dirty="0"/>
          </a:p>
        </p:txBody>
      </p:sp>
      <p:sp>
        <p:nvSpPr>
          <p:cNvPr id="3" name="Segnaposto contenuto 2"/>
          <p:cNvSpPr>
            <a:spLocks noGrp="1"/>
          </p:cNvSpPr>
          <p:nvPr>
            <p:ph idx="1"/>
          </p:nvPr>
        </p:nvSpPr>
        <p:spPr>
          <a:xfrm>
            <a:off x="3556000" y="1524000"/>
            <a:ext cx="7620000" cy="4876800"/>
          </a:xfrm>
        </p:spPr>
        <p:txBody>
          <a:bodyPr/>
          <a:lstStyle/>
          <a:p>
            <a:pPr marL="0" indent="0">
              <a:buNone/>
            </a:pPr>
            <a:endParaRPr lang="it-IT" dirty="0" smtClean="0"/>
          </a:p>
          <a:p>
            <a:pPr marL="0" indent="0">
              <a:buNone/>
            </a:pPr>
            <a:r>
              <a:rPr lang="it-IT" dirty="0" smtClean="0"/>
              <a:t>Per ciò che attiene poi la necessità di prevedere </a:t>
            </a:r>
            <a:r>
              <a:rPr lang="it-IT" b="1" u="sng" dirty="0" smtClean="0"/>
              <a:t>l’allargamento del repertorio</a:t>
            </a:r>
            <a:r>
              <a:rPr lang="it-IT" dirty="0" smtClean="0"/>
              <a:t> delle figure di riferimento per </a:t>
            </a:r>
            <a:r>
              <a:rPr lang="it-IT" dirty="0"/>
              <a:t>le quali è possibile </a:t>
            </a:r>
            <a:r>
              <a:rPr lang="it-IT" dirty="0" smtClean="0"/>
              <a:t>avviare </a:t>
            </a:r>
            <a:r>
              <a:rPr lang="it-IT" dirty="0"/>
              <a:t>tali percorsi </a:t>
            </a:r>
            <a:r>
              <a:rPr lang="it-IT" dirty="0" smtClean="0"/>
              <a:t>(ad oggi 21+22) si fa presente che tale </a:t>
            </a:r>
            <a:r>
              <a:rPr lang="it-IT" dirty="0"/>
              <a:t>aspetto </a:t>
            </a:r>
            <a:r>
              <a:rPr lang="it-IT" dirty="0" smtClean="0"/>
              <a:t>è legato anche alla attuale definizione </a:t>
            </a:r>
            <a:r>
              <a:rPr lang="it-IT" dirty="0"/>
              <a:t>del repertorio </a:t>
            </a:r>
            <a:r>
              <a:rPr lang="it-IT" dirty="0" smtClean="0"/>
              <a:t>nazionale dei titoli e delle qualificazioni professionali, piano di lavoro attivo dal 2013 nell’ambito del percorso di attuazione del </a:t>
            </a:r>
            <a:r>
              <a:rPr lang="it-IT" dirty="0" err="1" smtClean="0"/>
              <a:t>D.Lgs.</a:t>
            </a:r>
            <a:r>
              <a:rPr lang="it-IT" dirty="0" smtClean="0"/>
              <a:t> 13/13, e definito all’interno di uno specifico cronoprogramma concordato con l’UE.</a:t>
            </a:r>
            <a:endParaRPr lang="it-IT" dirty="0"/>
          </a:p>
          <a:p>
            <a:pPr marL="0" indent="0">
              <a:buNone/>
            </a:pPr>
            <a:endParaRPr lang="it-IT" dirty="0"/>
          </a:p>
        </p:txBody>
      </p:sp>
    </p:spTree>
    <p:extLst>
      <p:ext uri="{BB962C8B-B14F-4D97-AF65-F5344CB8AC3E}">
        <p14:creationId xmlns:p14="http://schemas.microsoft.com/office/powerpoint/2010/main" val="2907945467"/>
      </p:ext>
    </p:extLst>
  </p:cSld>
  <p:clrMapOvr>
    <a:masterClrMapping/>
  </p:clrMapOvr>
  <p:transition spd="med"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E9E0C"/>
                </a:solidFill>
              </a:rPr>
              <a:t>Premessa</a:t>
            </a:r>
            <a:endParaRPr lang="it-IT" dirty="0">
              <a:solidFill>
                <a:srgbClr val="FE9E0C"/>
              </a:solidFill>
            </a:endParaRPr>
          </a:p>
        </p:txBody>
      </p:sp>
      <p:sp>
        <p:nvSpPr>
          <p:cNvPr id="3" name="Segnaposto contenuto 2"/>
          <p:cNvSpPr>
            <a:spLocks noGrp="1"/>
          </p:cNvSpPr>
          <p:nvPr>
            <p:ph idx="1"/>
          </p:nvPr>
        </p:nvSpPr>
        <p:spPr/>
        <p:txBody>
          <a:bodyPr/>
          <a:lstStyle/>
          <a:p>
            <a:pPr marL="0" indent="0">
              <a:buNone/>
            </a:pPr>
            <a:r>
              <a:rPr lang="it-IT" dirty="0" smtClean="0"/>
              <a:t>Inoltre, considerando che </a:t>
            </a:r>
            <a:r>
              <a:rPr lang="it-IT" dirty="0" err="1" smtClean="0"/>
              <a:t>l’a.s.</a:t>
            </a:r>
            <a:r>
              <a:rPr lang="it-IT" dirty="0" smtClean="0"/>
              <a:t> 2013/14, salvo alcune eccezioni, costituirà l’anno di conclusione del primo ciclo dei percorsi attivati in sussidiarietà nell’anno 2011/12, il MIUR ha chiesto al Coordinamento della IX Commissione della Conferenza dei Presidenti delle Regioni e P.A. di definire in tempi brevi modalità condivise di svolgimento degli esami, stante il fatto che alla data di invio della nota citata, al Ministero non risultava che tutte le Regioni avessero disciplinato tali aspetti come previsto dalle richiamate Linee guida.</a:t>
            </a:r>
            <a:endParaRPr lang="it-IT" dirty="0"/>
          </a:p>
        </p:txBody>
      </p:sp>
    </p:spTree>
    <p:extLst>
      <p:ext uri="{BB962C8B-B14F-4D97-AF65-F5344CB8AC3E}">
        <p14:creationId xmlns:p14="http://schemas.microsoft.com/office/powerpoint/2010/main" val="1934332297"/>
      </p:ext>
    </p:extLst>
  </p:cSld>
  <p:clrMapOvr>
    <a:masterClrMapping/>
  </p:clrMapOvr>
  <p:transition spd="med"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E9E0C"/>
                </a:solidFill>
              </a:rPr>
              <a:t>L’attivazione </a:t>
            </a:r>
            <a:r>
              <a:rPr lang="it-IT" dirty="0">
                <a:solidFill>
                  <a:srgbClr val="FE9E0C"/>
                </a:solidFill>
              </a:rPr>
              <a:t>delle Regioni </a:t>
            </a:r>
          </a:p>
        </p:txBody>
      </p:sp>
      <p:sp>
        <p:nvSpPr>
          <p:cNvPr id="3" name="Segnaposto contenuto 2"/>
          <p:cNvSpPr>
            <a:spLocks noGrp="1"/>
          </p:cNvSpPr>
          <p:nvPr>
            <p:ph idx="1"/>
          </p:nvPr>
        </p:nvSpPr>
        <p:spPr/>
        <p:txBody>
          <a:bodyPr/>
          <a:lstStyle/>
          <a:p>
            <a:pPr marL="0" indent="0">
              <a:buNone/>
            </a:pPr>
            <a:r>
              <a:rPr lang="it-IT" dirty="0" smtClean="0"/>
              <a:t>Il Coordinamento tecnico della IX Commissione si è immediatamente attivato su tale fronte, costituendo un GT incaricato di lavorare sulla questione e conferendo, al contempo, mandato a Tecnostruttura delle Regioni di condurre una rilevazione in merito ai provvedimenti adottati da ciascun territorio in materia di esami, per dare evidenza di quanto già realizzato dalle Regioni in adempimento alle previsioni di cui </a:t>
            </a:r>
            <a:r>
              <a:rPr lang="it-IT" dirty="0"/>
              <a:t>al capo II, punto 3 delle Linee guida </a:t>
            </a:r>
            <a:r>
              <a:rPr lang="it-IT" dirty="0" smtClean="0"/>
              <a:t>sugli </a:t>
            </a:r>
            <a:r>
              <a:rPr lang="it-IT" dirty="0"/>
              <a:t>organici raccordi tra i percorsi degli Istituti professionali e i percorsi di </a:t>
            </a:r>
            <a:r>
              <a:rPr lang="it-IT" dirty="0" err="1" smtClean="0"/>
              <a:t>IeFP</a:t>
            </a:r>
            <a:r>
              <a:rPr lang="it-IT" dirty="0" smtClean="0"/>
              <a:t>. </a:t>
            </a:r>
            <a:endParaRPr lang="it-IT" dirty="0"/>
          </a:p>
        </p:txBody>
      </p:sp>
    </p:spTree>
    <p:extLst>
      <p:ext uri="{BB962C8B-B14F-4D97-AF65-F5344CB8AC3E}">
        <p14:creationId xmlns:p14="http://schemas.microsoft.com/office/powerpoint/2010/main" val="708068008"/>
      </p:ext>
    </p:extLst>
  </p:cSld>
  <p:clrMapOvr>
    <a:masterClrMapping/>
  </p:clrMapOvr>
  <p:transition spd="med"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E9E0C"/>
                </a:solidFill>
              </a:rPr>
              <a:t>L’attivazione delle Regioni </a:t>
            </a:r>
            <a:endParaRPr lang="it-IT" dirty="0"/>
          </a:p>
        </p:txBody>
      </p:sp>
      <p:sp>
        <p:nvSpPr>
          <p:cNvPr id="3" name="Segnaposto contenuto 2"/>
          <p:cNvSpPr>
            <a:spLocks noGrp="1"/>
          </p:cNvSpPr>
          <p:nvPr>
            <p:ph idx="1"/>
          </p:nvPr>
        </p:nvSpPr>
        <p:spPr/>
        <p:txBody>
          <a:bodyPr/>
          <a:lstStyle/>
          <a:p>
            <a:pPr marL="0" indent="0">
              <a:buNone/>
            </a:pPr>
            <a:r>
              <a:rPr lang="it-IT" dirty="0" smtClean="0"/>
              <a:t>A seguito quindi della richiesta di inoltro dei provvedimenti approvati, Tecnostruttura ha registrato la seguente situazione: </a:t>
            </a:r>
          </a:p>
          <a:p>
            <a:r>
              <a:rPr lang="it-IT" dirty="0"/>
              <a:t> Le Regioni e P.A. hanno tutte </a:t>
            </a:r>
            <a:r>
              <a:rPr lang="it-IT" dirty="0" smtClean="0"/>
              <a:t>risposto alla richiesta del Coordinamento;</a:t>
            </a:r>
          </a:p>
          <a:p>
            <a:r>
              <a:rPr lang="it-IT" dirty="0" smtClean="0"/>
              <a:t> 16 realtà Regionali hanno inoltrato i provvedimenti di riferimento sul proprio territorio;</a:t>
            </a:r>
          </a:p>
          <a:p>
            <a:r>
              <a:rPr lang="it-IT" dirty="0"/>
              <a:t> </a:t>
            </a:r>
            <a:r>
              <a:rPr lang="it-IT" dirty="0" smtClean="0"/>
              <a:t>5 realtà hanno dichiarato di non aver ancora provveduto a normare al riguardo (due di queste hanno però fatto presente di aver già inviato la loro proposta all’USR competente e che erano in attesa di una risposta per l’approvazione definitiva).</a:t>
            </a:r>
          </a:p>
          <a:p>
            <a:endParaRPr lang="it-IT" dirty="0"/>
          </a:p>
          <a:p>
            <a:pPr marL="0" indent="0">
              <a:buNone/>
            </a:pPr>
            <a:r>
              <a:rPr lang="it-IT" dirty="0" smtClean="0"/>
              <a:t> </a:t>
            </a:r>
            <a:endParaRPr lang="it-IT" dirty="0"/>
          </a:p>
        </p:txBody>
      </p:sp>
    </p:spTree>
    <p:extLst>
      <p:ext uri="{BB962C8B-B14F-4D97-AF65-F5344CB8AC3E}">
        <p14:creationId xmlns:p14="http://schemas.microsoft.com/office/powerpoint/2010/main" val="4098465981"/>
      </p:ext>
    </p:extLst>
  </p:cSld>
  <p:clrMapOvr>
    <a:masterClrMapping/>
  </p:clrMapOvr>
  <p:transition spd="med"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E9E0C"/>
                </a:solidFill>
              </a:rPr>
              <a:t>L’analisi della rilevazione condotta e il metodo di lavoro adottato</a:t>
            </a:r>
            <a:endParaRPr lang="it-IT" dirty="0">
              <a:solidFill>
                <a:srgbClr val="FE9E0C"/>
              </a:solidFill>
            </a:endParaRPr>
          </a:p>
        </p:txBody>
      </p:sp>
      <p:sp>
        <p:nvSpPr>
          <p:cNvPr id="3" name="Segnaposto contenuto 2"/>
          <p:cNvSpPr>
            <a:spLocks noGrp="1"/>
          </p:cNvSpPr>
          <p:nvPr>
            <p:ph idx="1"/>
          </p:nvPr>
        </p:nvSpPr>
        <p:spPr/>
        <p:txBody>
          <a:bodyPr/>
          <a:lstStyle/>
          <a:p>
            <a:pPr marL="0" indent="0">
              <a:buNone/>
            </a:pPr>
            <a:r>
              <a:rPr lang="it-IT" dirty="0" smtClean="0"/>
              <a:t>Raccolti i provvedimenti, si è trattato di individuare una chiave di lettura che rendesse possibile sia dare prova del soddisfacimento dei LEP previsti dal </a:t>
            </a:r>
            <a:r>
              <a:rPr lang="it-IT" dirty="0" err="1" smtClean="0"/>
              <a:t>D.Lgs.</a:t>
            </a:r>
            <a:r>
              <a:rPr lang="it-IT" dirty="0" smtClean="0"/>
              <a:t> 226/05 e sia di evidenziare eventuali ulteriori ambiti comuni derivati dalla lettura incrociata dei provvedimenti regionali, così da poter fissare standard minimi comuni, se possibile, più alti rispetto ai LEP individuati dalla norma nazionale di riferimento. </a:t>
            </a:r>
          </a:p>
          <a:p>
            <a:pPr marL="0" indent="0">
              <a:buNone/>
            </a:pPr>
            <a:r>
              <a:rPr lang="it-IT" dirty="0" smtClean="0"/>
              <a:t> </a:t>
            </a:r>
            <a:endParaRPr lang="it-IT" dirty="0"/>
          </a:p>
        </p:txBody>
      </p:sp>
    </p:spTree>
    <p:extLst>
      <p:ext uri="{BB962C8B-B14F-4D97-AF65-F5344CB8AC3E}">
        <p14:creationId xmlns:p14="http://schemas.microsoft.com/office/powerpoint/2010/main" val="2970481933"/>
      </p:ext>
    </p:extLst>
  </p:cSld>
  <p:clrMapOvr>
    <a:masterClrMapping/>
  </p:clrMapOvr>
  <p:transition spd="med"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endParaRPr lang="it-IT" dirty="0" smtClean="0"/>
          </a:p>
          <a:p>
            <a:pPr marL="0" indent="0">
              <a:buNone/>
            </a:pPr>
            <a:r>
              <a:rPr lang="it-IT" dirty="0" smtClean="0"/>
              <a:t>Sulla </a:t>
            </a:r>
            <a:r>
              <a:rPr lang="it-IT" dirty="0"/>
              <a:t>base della riflessione che ne è scaturita si è costruito </a:t>
            </a:r>
            <a:r>
              <a:rPr lang="it-IT" b="1" dirty="0"/>
              <a:t>l’Accordo</a:t>
            </a:r>
            <a:r>
              <a:rPr lang="it-IT" dirty="0"/>
              <a:t>, approvato nella riunione di Conferenza dei Presidenti delle Regioni e P.A. lo scorso </a:t>
            </a:r>
            <a:r>
              <a:rPr lang="it-IT" b="1" dirty="0"/>
              <a:t>20 febbraio 2014</a:t>
            </a:r>
            <a:r>
              <a:rPr lang="it-IT" dirty="0" smtClean="0"/>
              <a:t>.</a:t>
            </a:r>
          </a:p>
          <a:p>
            <a:pPr marL="0" indent="0">
              <a:buNone/>
            </a:pPr>
            <a:endParaRPr lang="it-IT" dirty="0"/>
          </a:p>
          <a:p>
            <a:pPr marL="0" indent="0">
              <a:buNone/>
            </a:pPr>
            <a:r>
              <a:rPr lang="it-IT" u="sng" dirty="0">
                <a:solidFill>
                  <a:srgbClr val="FFC000"/>
                </a:solidFill>
              </a:rPr>
              <a:t>Ancora una volta si è scelto di adottare un processo di costruzione bottom-up, per valorizzare quanto già realizzato dalle Regioni e P.A.</a:t>
            </a:r>
          </a:p>
          <a:p>
            <a:endParaRPr lang="it-IT" dirty="0"/>
          </a:p>
        </p:txBody>
      </p:sp>
    </p:spTree>
    <p:extLst>
      <p:ext uri="{BB962C8B-B14F-4D97-AF65-F5344CB8AC3E}">
        <p14:creationId xmlns:p14="http://schemas.microsoft.com/office/powerpoint/2010/main" val="1701883695"/>
      </p:ext>
    </p:extLst>
  </p:cSld>
  <p:clrMapOvr>
    <a:masterClrMapping/>
  </p:clrMapOvr>
  <p:transition spd="med"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1474236"/>
            <a:ext cx="9448800" cy="541175"/>
          </a:xfrm>
        </p:spPr>
        <p:txBody>
          <a:bodyPr/>
          <a:lstStyle/>
          <a:p>
            <a:pPr algn="ctr">
              <a:lnSpc>
                <a:spcPct val="100000"/>
              </a:lnSpc>
              <a:spcAft>
                <a:spcPts val="0"/>
              </a:spcAft>
            </a:pPr>
            <a:r>
              <a:rPr lang="it-IT" sz="1800" dirty="0" smtClean="0">
                <a:solidFill>
                  <a:srgbClr val="FE9E0C"/>
                </a:solidFill>
              </a:rPr>
              <a:t/>
            </a:r>
            <a:br>
              <a:rPr lang="it-IT" sz="1800" dirty="0" smtClean="0">
                <a:solidFill>
                  <a:srgbClr val="FE9E0C"/>
                </a:solidFill>
              </a:rPr>
            </a:br>
            <a:r>
              <a:rPr lang="it-IT" sz="2000" dirty="0">
                <a:solidFill>
                  <a:srgbClr val="FE9E0C"/>
                </a:solidFill>
              </a:rPr>
              <a:t>Accordo fra le Regioni e PA di Trento e Bolzano in tema di esami a conclusione dei percorsi di Istruzione e formazione professionale</a:t>
            </a:r>
            <a:r>
              <a:rPr lang="it-IT" sz="2000" dirty="0" smtClean="0">
                <a:solidFill>
                  <a:srgbClr val="FE9E0C"/>
                </a:solidFill>
              </a:rPr>
              <a:t/>
            </a:r>
            <a:br>
              <a:rPr lang="it-IT" sz="2000" dirty="0" smtClean="0">
                <a:solidFill>
                  <a:srgbClr val="FE9E0C"/>
                </a:solidFill>
              </a:rPr>
            </a:br>
            <a:endParaRPr lang="it-IT" sz="2000" dirty="0"/>
          </a:p>
        </p:txBody>
      </p:sp>
      <p:sp>
        <p:nvSpPr>
          <p:cNvPr id="3" name="Segnaposto contenuto 2"/>
          <p:cNvSpPr>
            <a:spLocks noGrp="1"/>
          </p:cNvSpPr>
          <p:nvPr>
            <p:ph idx="1"/>
          </p:nvPr>
        </p:nvSpPr>
        <p:spPr>
          <a:xfrm>
            <a:off x="3556000" y="2397966"/>
            <a:ext cx="7620000" cy="4002834"/>
          </a:xfrm>
        </p:spPr>
        <p:txBody>
          <a:bodyPr/>
          <a:lstStyle/>
          <a:p>
            <a:pPr marL="0" lvl="0" indent="0">
              <a:buNone/>
            </a:pPr>
            <a:r>
              <a:rPr lang="it-IT" b="1" dirty="0" smtClean="0"/>
              <a:t>L’accordo tra Regioni e P.A si articola nei seguenti 3 punti: </a:t>
            </a:r>
          </a:p>
          <a:p>
            <a:pPr marL="457200" lvl="0" indent="-457200">
              <a:buFont typeface="+mj-lt"/>
              <a:buAutoNum type="arabicPeriod"/>
            </a:pPr>
            <a:r>
              <a:rPr lang="it-IT" b="1" dirty="0" smtClean="0"/>
              <a:t>Quadro </a:t>
            </a:r>
            <a:r>
              <a:rPr lang="it-IT" b="1" dirty="0"/>
              <a:t>normativo nazionale, competenze regionali in materia di certificazione e qualità del sistema di </a:t>
            </a:r>
            <a:r>
              <a:rPr lang="it-IT" b="1" dirty="0" err="1" smtClean="0"/>
              <a:t>IeFP</a:t>
            </a:r>
            <a:r>
              <a:rPr lang="it-IT" b="1" dirty="0" smtClean="0"/>
              <a:t>;</a:t>
            </a:r>
          </a:p>
          <a:p>
            <a:pPr marL="457200" indent="-457200">
              <a:buFont typeface="+mj-lt"/>
              <a:buAutoNum type="arabicPeriod"/>
            </a:pPr>
            <a:r>
              <a:rPr lang="it-IT" b="1" dirty="0"/>
              <a:t>Elementi minimi comuni di riferimento per gli esami conclusivi dei percorsi di </a:t>
            </a:r>
            <a:r>
              <a:rPr lang="it-IT" b="1" dirty="0" err="1" smtClean="0"/>
              <a:t>IeFP</a:t>
            </a:r>
            <a:r>
              <a:rPr lang="it-IT" b="1" dirty="0" smtClean="0"/>
              <a:t>;</a:t>
            </a:r>
            <a:endParaRPr lang="it-IT" dirty="0"/>
          </a:p>
          <a:p>
            <a:pPr marL="457200" indent="-457200">
              <a:buFont typeface="+mj-lt"/>
              <a:buAutoNum type="arabicPeriod"/>
            </a:pPr>
            <a:r>
              <a:rPr lang="it-IT" b="1" dirty="0"/>
              <a:t>Province </a:t>
            </a:r>
            <a:r>
              <a:rPr lang="it-IT" b="1" dirty="0" smtClean="0"/>
              <a:t>Autonome </a:t>
            </a:r>
            <a:r>
              <a:rPr lang="it-IT" b="1" dirty="0"/>
              <a:t>di Trento e </a:t>
            </a:r>
            <a:r>
              <a:rPr lang="it-IT" b="1" dirty="0" smtClean="0"/>
              <a:t>Bolzano.</a:t>
            </a:r>
            <a:endParaRPr lang="it-IT" dirty="0"/>
          </a:p>
          <a:p>
            <a:pPr marL="0" lvl="0" indent="0">
              <a:buNone/>
            </a:pPr>
            <a:endParaRPr lang="it-IT" dirty="0"/>
          </a:p>
          <a:p>
            <a:pPr marL="0" indent="0">
              <a:buNone/>
            </a:pPr>
            <a:endParaRPr lang="it-IT" dirty="0" smtClean="0"/>
          </a:p>
        </p:txBody>
      </p:sp>
    </p:spTree>
    <p:extLst>
      <p:ext uri="{BB962C8B-B14F-4D97-AF65-F5344CB8AC3E}">
        <p14:creationId xmlns:p14="http://schemas.microsoft.com/office/powerpoint/2010/main" val="270115008"/>
      </p:ext>
    </p:extLst>
  </p:cSld>
  <p:clrMapOvr>
    <a:masterClrMapping/>
  </p:clrMapOvr>
  <p:transition spd="med"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E9E0C"/>
                </a:solidFill>
              </a:rPr>
              <a:t>LEP individuati dalla norma nazionale</a:t>
            </a:r>
          </a:p>
        </p:txBody>
      </p:sp>
      <p:sp>
        <p:nvSpPr>
          <p:cNvPr id="3" name="Segnaposto contenuto 2"/>
          <p:cNvSpPr>
            <a:spLocks noGrp="1"/>
          </p:cNvSpPr>
          <p:nvPr>
            <p:ph idx="1"/>
          </p:nvPr>
        </p:nvSpPr>
        <p:spPr/>
        <p:txBody>
          <a:bodyPr/>
          <a:lstStyle/>
          <a:p>
            <a:pPr marL="0" indent="0">
              <a:buNone/>
            </a:pPr>
            <a:r>
              <a:rPr lang="it-IT" dirty="0" smtClean="0"/>
              <a:t>Il quadro normativo tenuto a riferimento con riguardo alla definizione di standard minimi comuni è quello indicato dalle richiamate Linee Guida del 16 dicembre 2010, ovvero:</a:t>
            </a:r>
          </a:p>
          <a:p>
            <a:pPr marL="0" indent="0">
              <a:buNone/>
            </a:pPr>
            <a:r>
              <a:rPr lang="it-IT" i="1" dirty="0" smtClean="0"/>
              <a:t>«Gli </a:t>
            </a:r>
            <a:r>
              <a:rPr lang="it-IT" i="1" dirty="0"/>
              <a:t>esami conclusivi dei percorsi di cui alle tipologie A e B per il conseguimento dei titoli di qualifica e di diploma professionale si svolgono sulla base della specifica disciplina di ciascuna Regione nel rispetto dei LEP di cui </a:t>
            </a:r>
            <a:r>
              <a:rPr lang="it-IT" i="1" u="sng" dirty="0"/>
              <a:t>all’art. 17,</a:t>
            </a:r>
            <a:r>
              <a:rPr lang="it-IT" i="1" dirty="0"/>
              <a:t> con particolare riferimento al comma 2, e </a:t>
            </a:r>
            <a:r>
              <a:rPr lang="it-IT" i="1" u="sng" dirty="0"/>
              <a:t>all’art. 20 </a:t>
            </a:r>
            <a:r>
              <a:rPr lang="it-IT" i="1" dirty="0"/>
              <a:t>del Capo III del D. </a:t>
            </a:r>
            <a:r>
              <a:rPr lang="it-IT" i="1" dirty="0" err="1"/>
              <a:t>Lgs</a:t>
            </a:r>
            <a:r>
              <a:rPr lang="it-IT" i="1" dirty="0"/>
              <a:t>. </a:t>
            </a:r>
            <a:r>
              <a:rPr lang="it-IT" i="1" dirty="0" smtClean="0"/>
              <a:t>n. 226/05»</a:t>
            </a:r>
            <a:endParaRPr lang="it-IT" dirty="0"/>
          </a:p>
        </p:txBody>
      </p:sp>
    </p:spTree>
    <p:extLst>
      <p:ext uri="{BB962C8B-B14F-4D97-AF65-F5344CB8AC3E}">
        <p14:creationId xmlns:p14="http://schemas.microsoft.com/office/powerpoint/2010/main" val="4059531695"/>
      </p:ext>
    </p:extLst>
  </p:cSld>
  <p:clrMapOvr>
    <a:masterClrMapping/>
  </p:clrMapOvr>
  <p:transition spd="med" advClick="0"/>
</p:sld>
</file>

<file path=ppt/theme/theme1.xml><?xml version="1.0" encoding="utf-8"?>
<a:theme xmlns:a="http://schemas.openxmlformats.org/drawingml/2006/main" name="Proporre una strategia">
  <a:themeElements>
    <a:clrScheme name="">
      <a:dk1>
        <a:srgbClr val="FFFFCC"/>
      </a:dk1>
      <a:lt1>
        <a:srgbClr val="FFFFFF"/>
      </a:lt1>
      <a:dk2>
        <a:srgbClr val="6699FF"/>
      </a:dk2>
      <a:lt2>
        <a:srgbClr val="FFCCFF"/>
      </a:lt2>
      <a:accent1>
        <a:srgbClr val="00CC99"/>
      </a:accent1>
      <a:accent2>
        <a:srgbClr val="FFFF66"/>
      </a:accent2>
      <a:accent3>
        <a:srgbClr val="B8CAFF"/>
      </a:accent3>
      <a:accent4>
        <a:srgbClr val="DADADA"/>
      </a:accent4>
      <a:accent5>
        <a:srgbClr val="AAE2CA"/>
      </a:accent5>
      <a:accent6>
        <a:srgbClr val="E7E75C"/>
      </a:accent6>
      <a:hlink>
        <a:srgbClr val="336699"/>
      </a:hlink>
      <a:folHlink>
        <a:srgbClr val="000099"/>
      </a:folHlink>
    </a:clrScheme>
    <a:fontScheme name="Proporre una strategi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lnDef>
  </a:objectDefaults>
  <a:extraClrSchemeLst>
    <a:extraClrScheme>
      <a:clrScheme name="Proporre una strategia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Proporre una strategi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porre una strategia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1537</TotalTime>
  <Words>2064</Words>
  <Application>Microsoft Office PowerPoint</Application>
  <PresentationFormat>Widescreen</PresentationFormat>
  <Paragraphs>111</Paragraphs>
  <Slides>25</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25</vt:i4>
      </vt:variant>
    </vt:vector>
  </HeadingPairs>
  <TitlesOfParts>
    <vt:vector size="28" baseType="lpstr">
      <vt:lpstr>Arial</vt:lpstr>
      <vt:lpstr>Wingdings</vt:lpstr>
      <vt:lpstr>Proporre una strategia</vt:lpstr>
      <vt:lpstr>Esami a conclusione dei percorsi di I e FP: l’Accordo tra Regioni e P.A.</vt:lpstr>
      <vt:lpstr>Premessa</vt:lpstr>
      <vt:lpstr>Premessa</vt:lpstr>
      <vt:lpstr>L’attivazione delle Regioni </vt:lpstr>
      <vt:lpstr>L’attivazione delle Regioni </vt:lpstr>
      <vt:lpstr>L’analisi della rilevazione condotta e il metodo di lavoro adottato</vt:lpstr>
      <vt:lpstr>Presentazione standard di PowerPoint</vt:lpstr>
      <vt:lpstr> Accordo fra le Regioni e PA di Trento e Bolzano in tema di esami a conclusione dei percorsi di Istruzione e formazione professionale </vt:lpstr>
      <vt:lpstr>LEP individuati dalla norma nazionale</vt:lpstr>
      <vt:lpstr>LEP individuati dalla norma nazionale:  l’art. 17 comma 2 del D.Lgs.226/05 </vt:lpstr>
      <vt:lpstr>LEP individuati dalla norma nazionale:  l’art. 20, capo terzo del D.Lgs.226/05</vt:lpstr>
      <vt:lpstr>LEP individuati dalla norma nazionale:  l’art. 20, capo terzo del D.Lgs.226/05</vt:lpstr>
      <vt:lpstr>  Accordo fra le Regioni e PA di Trento e Bolzano in tema di esami a conclusione dei percorsi di Istruzione e formazione professionale  </vt:lpstr>
      <vt:lpstr>   Accordo fra le Regioni e PA di Trento e Bolzano in tema di esami a conclusione dei percorsi di Istruzione e formazione professionale   </vt:lpstr>
      <vt:lpstr>  Accordo fra le Regioni e PA di Trento e Bolzano in tema di esami a conclusione dei percorsi di Istruzione e formazione professionale  </vt:lpstr>
      <vt:lpstr> Accordo fra le Regioni e PA di Trento e Bolzano in tema di esami a conclusione dei percorsi di Istruzione e formazione professionale </vt:lpstr>
      <vt:lpstr>  Accordo fra le Regioni e PA di Trento e Bolzano in tema di esami a conclusione dei percorsi di Istruzione e formazione professionale  </vt:lpstr>
      <vt:lpstr>  Accordo fra le Regioni e PA di Trento e Bolzano in tema di esami a conclusione dei percorsi di Istruzione e formazione professionale  </vt:lpstr>
      <vt:lpstr>  Accordo fra le Regioni e PA di Trento e Bolzano in tema di esami a conclusione dei percorsi di Istruzione e formazione professionale  </vt:lpstr>
      <vt:lpstr>  Accordo fra le Regioni e PA di Trento e Bolzano in tema di esami a conclusione dei percorsi di Istruzione e formazione professionale </vt:lpstr>
      <vt:lpstr>  Accordo fra le Regioni e PA di Trento e Bolzano in tema di esami a conclusione dei percorsi di Istruzione e formazione professionale  </vt:lpstr>
      <vt:lpstr>Accordo fra le Regioni e PA di Trento e Bolzano in tema di esami a conclusione dei percorsi di Istruzione e formazione professionale  </vt:lpstr>
      <vt:lpstr>Ulteriori ambiti di attivazione</vt:lpstr>
      <vt:lpstr>Ulteriori ambiti di attivazione</vt:lpstr>
      <vt:lpstr>Ulteriori ambiti di attivazione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 5 del D.lgs. 167/11 «Apprendistato di alta formazione e di  ricerca»: ruolo delle Regioni, target e finalità formative</dc:title>
  <dc:creator>Flavio Manieri</dc:creator>
  <cp:lastModifiedBy>Roberta Giangiorgi</cp:lastModifiedBy>
  <cp:revision>93</cp:revision>
  <dcterms:created xsi:type="dcterms:W3CDTF">2013-11-12T16:32:12Z</dcterms:created>
  <dcterms:modified xsi:type="dcterms:W3CDTF">2014-03-25T15:12:20Z</dcterms:modified>
</cp:coreProperties>
</file>