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79" r:id="rId3"/>
    <p:sldId id="282" r:id="rId4"/>
    <p:sldId id="301" r:id="rId5"/>
    <p:sldId id="283" r:id="rId6"/>
    <p:sldId id="265" r:id="rId7"/>
    <p:sldId id="305" r:id="rId8"/>
    <p:sldId id="276" r:id="rId9"/>
    <p:sldId id="302" r:id="rId10"/>
    <p:sldId id="303" r:id="rId11"/>
    <p:sldId id="304" r:id="rId12"/>
    <p:sldId id="288" r:id="rId13"/>
    <p:sldId id="289" r:id="rId14"/>
    <p:sldId id="290" r:id="rId15"/>
    <p:sldId id="291" r:id="rId16"/>
    <p:sldId id="292" r:id="rId17"/>
    <p:sldId id="294" r:id="rId18"/>
    <p:sldId id="298" r:id="rId19"/>
  </p:sldIdLst>
  <p:sldSz cx="12192000" cy="6858000"/>
  <p:notesSz cx="6724650" cy="98742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5D84CC22-1AA4-4C23-B3FD-42C30CDD6F39}">
          <p14:sldIdLst>
            <p14:sldId id="267"/>
            <p14:sldId id="279"/>
            <p14:sldId id="282"/>
            <p14:sldId id="301"/>
            <p14:sldId id="283"/>
            <p14:sldId id="265"/>
            <p14:sldId id="305"/>
            <p14:sldId id="276"/>
            <p14:sldId id="302"/>
            <p14:sldId id="303"/>
            <p14:sldId id="304"/>
            <p14:sldId id="288"/>
            <p14:sldId id="289"/>
            <p14:sldId id="290"/>
            <p14:sldId id="291"/>
            <p14:sldId id="292"/>
            <p14:sldId id="294"/>
            <p14:sldId id="29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9E0C"/>
    <a:srgbClr val="4F320B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5" d="100"/>
          <a:sy n="75" d="100"/>
        </p:scale>
        <p:origin x="1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473666"/>
      </p:ext>
    </p:extLst>
  </p:cSld>
  <p:clrMapOvr>
    <a:masterClrMapping/>
  </p:clrMapOvr>
  <p:transition spd="med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8026367"/>
      </p:ext>
    </p:extLst>
  </p:cSld>
  <p:clrMapOvr>
    <a:masterClrMapping/>
  </p:clrMapOvr>
  <p:transition spd="med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13800" y="990600"/>
            <a:ext cx="2362200" cy="5410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727200" y="990600"/>
            <a:ext cx="6883400" cy="5410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0397512"/>
      </p:ext>
    </p:extLst>
  </p:cSld>
  <p:clrMapOvr>
    <a:masterClrMapping/>
  </p:clrMapOvr>
  <p:transition spd="med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885371"/>
      </p:ext>
    </p:extLst>
  </p:cSld>
  <p:clrMapOvr>
    <a:masterClrMapping/>
  </p:clrMapOvr>
  <p:transition spd="med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483147080"/>
      </p:ext>
    </p:extLst>
  </p:cSld>
  <p:clrMapOvr>
    <a:masterClrMapping/>
  </p:clrMapOvr>
  <p:transition spd="med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556000" y="1752600"/>
            <a:ext cx="37084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7467600" y="1752600"/>
            <a:ext cx="37084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2245450"/>
      </p:ext>
    </p:extLst>
  </p:cSld>
  <p:clrMapOvr>
    <a:masterClrMapping/>
  </p:clrMapOvr>
  <p:transition spd="med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85094"/>
      </p:ext>
    </p:extLst>
  </p:cSld>
  <p:clrMapOvr>
    <a:masterClrMapping/>
  </p:clrMapOvr>
  <p:transition spd="med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1365545"/>
      </p:ext>
    </p:extLst>
  </p:cSld>
  <p:clrMapOvr>
    <a:masterClrMapping/>
  </p:clrMapOvr>
  <p:transition spd="med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0643333"/>
      </p:ext>
    </p:extLst>
  </p:cSld>
  <p:clrMapOvr>
    <a:masterClrMapping/>
  </p:clrMapOvr>
  <p:transition spd="med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26817487"/>
      </p:ext>
    </p:extLst>
  </p:cSld>
  <p:clrMapOvr>
    <a:masterClrMapping/>
  </p:clrMapOvr>
  <p:transition spd="med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331295272"/>
      </p:ext>
    </p:extLst>
  </p:cSld>
  <p:clrMapOvr>
    <a:masterClrMapping/>
  </p:clrMapOvr>
  <p:transition spd="med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0" y="1752600"/>
            <a:ext cx="7620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Testo semplice</a:t>
            </a:r>
          </a:p>
          <a:p>
            <a:pPr lvl="0"/>
            <a:endParaRPr lang="it-IT" smtClean="0"/>
          </a:p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</p:txBody>
      </p:sp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727200" y="990600"/>
            <a:ext cx="9448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0439755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 advClick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2400" b="1">
          <a:solidFill>
            <a:srgbClr val="00235A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2400" b="1">
          <a:solidFill>
            <a:srgbClr val="00235A"/>
          </a:solidFill>
          <a:latin typeface="Arial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2400" b="1">
          <a:solidFill>
            <a:srgbClr val="00235A"/>
          </a:solidFill>
          <a:latin typeface="Arial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2400" b="1">
          <a:solidFill>
            <a:srgbClr val="00235A"/>
          </a:solidFill>
          <a:latin typeface="Arial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2400" b="1">
          <a:solidFill>
            <a:srgbClr val="00235A"/>
          </a:solidFill>
          <a:latin typeface="Arial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2400" b="1">
          <a:solidFill>
            <a:srgbClr val="00235A"/>
          </a:solidFill>
          <a:latin typeface="Arial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2400" b="1">
          <a:solidFill>
            <a:srgbClr val="00235A"/>
          </a:solidFill>
          <a:latin typeface="Arial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2400" b="1">
          <a:solidFill>
            <a:srgbClr val="00235A"/>
          </a:solidFill>
          <a:latin typeface="Arial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2400" b="1">
          <a:solidFill>
            <a:srgbClr val="00235A"/>
          </a:solidFill>
          <a:latin typeface="Arial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75000"/>
        <a:buFont typeface="Wingdings" panose="05000000000000000000" pitchFamily="2" charset="2"/>
        <a:buChar char="n"/>
        <a:defRPr sz="2400">
          <a:solidFill>
            <a:srgbClr val="00235A"/>
          </a:solidFill>
          <a:latin typeface="+mn-lt"/>
          <a:ea typeface="+mn-ea"/>
          <a:cs typeface="+mn-cs"/>
        </a:defRPr>
      </a:lvl1pPr>
      <a:lvl2pPr marL="7683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>
          <a:solidFill>
            <a:srgbClr val="00235A"/>
          </a:solidFill>
          <a:latin typeface="+mn-lt"/>
        </a:defRPr>
      </a:lvl2pPr>
      <a:lvl3pPr marL="118745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>
          <a:solidFill>
            <a:srgbClr val="00235A"/>
          </a:solidFill>
          <a:latin typeface="+mn-lt"/>
        </a:defRPr>
      </a:lvl3pPr>
      <a:lvl4pPr marL="160655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>
          <a:solidFill>
            <a:srgbClr val="00235A"/>
          </a:solidFill>
          <a:latin typeface="+mn-lt"/>
        </a:defRPr>
      </a:lvl4pPr>
      <a:lvl5pPr marL="20256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1400">
          <a:solidFill>
            <a:srgbClr val="00235A"/>
          </a:solidFill>
          <a:latin typeface="+mn-lt"/>
        </a:defRPr>
      </a:lvl5pPr>
      <a:lvl6pPr marL="248285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1400">
          <a:solidFill>
            <a:srgbClr val="00235A"/>
          </a:solidFill>
          <a:latin typeface="+mn-lt"/>
        </a:defRPr>
      </a:lvl6pPr>
      <a:lvl7pPr marL="294005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1400">
          <a:solidFill>
            <a:srgbClr val="00235A"/>
          </a:solidFill>
          <a:latin typeface="+mn-lt"/>
        </a:defRPr>
      </a:lvl7pPr>
      <a:lvl8pPr marL="339725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1400">
          <a:solidFill>
            <a:srgbClr val="00235A"/>
          </a:solidFill>
          <a:latin typeface="+mn-lt"/>
        </a:defRPr>
      </a:lvl8pPr>
      <a:lvl9pPr marL="385445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1400">
          <a:solidFill>
            <a:srgbClr val="00235A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63744" y="1499086"/>
            <a:ext cx="7488237" cy="480840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it-IT" dirty="0" smtClean="0">
                <a:solidFill>
                  <a:srgbClr val="002060"/>
                </a:solidFill>
              </a:rPr>
              <a:t/>
            </a:r>
            <a:br>
              <a:rPr lang="it-IT" dirty="0" smtClean="0">
                <a:solidFill>
                  <a:srgbClr val="002060"/>
                </a:solidFill>
              </a:rPr>
            </a:br>
            <a:r>
              <a:rPr lang="it-IT" dirty="0">
                <a:solidFill>
                  <a:srgbClr val="002060"/>
                </a:solidFill>
              </a:rPr>
              <a:t/>
            </a:r>
            <a:br>
              <a:rPr lang="it-IT" dirty="0">
                <a:solidFill>
                  <a:srgbClr val="002060"/>
                </a:solidFill>
              </a:rPr>
            </a:br>
            <a:r>
              <a:rPr lang="it-IT" dirty="0" smtClean="0">
                <a:solidFill>
                  <a:srgbClr val="002060"/>
                </a:solidFill>
              </a:rPr>
              <a:t/>
            </a:r>
            <a:br>
              <a:rPr lang="it-IT" dirty="0" smtClean="0">
                <a:solidFill>
                  <a:srgbClr val="002060"/>
                </a:solidFill>
              </a:rPr>
            </a:br>
            <a:r>
              <a:rPr lang="it-IT" dirty="0" smtClean="0">
                <a:solidFill>
                  <a:srgbClr val="002060"/>
                </a:solidFill>
              </a:rPr>
              <a:t/>
            </a:r>
            <a:br>
              <a:rPr lang="it-IT" dirty="0" smtClean="0">
                <a:solidFill>
                  <a:srgbClr val="002060"/>
                </a:solidFill>
              </a:rPr>
            </a:br>
            <a:r>
              <a:rPr lang="it-IT" dirty="0" smtClean="0">
                <a:solidFill>
                  <a:srgbClr val="002060"/>
                </a:solidFill>
              </a:rPr>
              <a:t>Il sistema di Istruzione e formazione professionale</a:t>
            </a:r>
            <a:br>
              <a:rPr lang="it-IT" dirty="0" smtClean="0">
                <a:solidFill>
                  <a:srgbClr val="002060"/>
                </a:solidFill>
              </a:rPr>
            </a:br>
            <a:r>
              <a:rPr lang="it-IT" dirty="0" smtClean="0">
                <a:solidFill>
                  <a:srgbClr val="002060"/>
                </a:solidFill>
              </a:rPr>
              <a:t/>
            </a:r>
            <a:br>
              <a:rPr lang="it-IT" dirty="0" smtClean="0">
                <a:solidFill>
                  <a:srgbClr val="002060"/>
                </a:solidFill>
              </a:rPr>
            </a:br>
            <a:r>
              <a:rPr lang="it-IT" dirty="0" smtClean="0">
                <a:solidFill>
                  <a:srgbClr val="002060"/>
                </a:solidFill>
              </a:rPr>
              <a:t/>
            </a:r>
            <a:br>
              <a:rPr lang="it-IT" dirty="0" smtClean="0">
                <a:solidFill>
                  <a:srgbClr val="002060"/>
                </a:solidFill>
              </a:rPr>
            </a:br>
            <a:r>
              <a:rPr lang="it-IT" dirty="0" smtClean="0">
                <a:solidFill>
                  <a:srgbClr val="002060"/>
                </a:solidFill>
              </a:rPr>
              <a:t>Quadro generale e stato di attuazione</a:t>
            </a:r>
            <a:br>
              <a:rPr lang="it-IT" dirty="0" smtClean="0">
                <a:solidFill>
                  <a:srgbClr val="002060"/>
                </a:solidFill>
              </a:rPr>
            </a:br>
            <a:r>
              <a:rPr lang="it-IT" dirty="0">
                <a:solidFill>
                  <a:srgbClr val="002060"/>
                </a:solidFill>
              </a:rPr>
              <a:t/>
            </a:r>
            <a:br>
              <a:rPr lang="it-IT" dirty="0">
                <a:solidFill>
                  <a:srgbClr val="002060"/>
                </a:solidFill>
              </a:rPr>
            </a:br>
            <a:r>
              <a:rPr lang="it-IT" dirty="0" smtClean="0">
                <a:solidFill>
                  <a:srgbClr val="002060"/>
                </a:solidFill>
              </a:rPr>
              <a:t/>
            </a:r>
            <a:br>
              <a:rPr lang="it-IT" dirty="0" smtClean="0">
                <a:solidFill>
                  <a:srgbClr val="002060"/>
                </a:solidFill>
              </a:rPr>
            </a:br>
            <a:r>
              <a:rPr lang="it-IT" dirty="0">
                <a:solidFill>
                  <a:srgbClr val="002060"/>
                </a:solidFill>
              </a:rPr>
              <a:t/>
            </a:r>
            <a:br>
              <a:rPr lang="it-IT" dirty="0">
                <a:solidFill>
                  <a:srgbClr val="002060"/>
                </a:solidFill>
              </a:rPr>
            </a:br>
            <a:r>
              <a:rPr lang="it-IT" dirty="0" smtClean="0">
                <a:solidFill>
                  <a:srgbClr val="002060"/>
                </a:solidFill>
              </a:rPr>
              <a:t/>
            </a:r>
            <a:br>
              <a:rPr lang="it-IT" dirty="0" smtClean="0">
                <a:solidFill>
                  <a:srgbClr val="002060"/>
                </a:solidFill>
              </a:rPr>
            </a:br>
            <a:r>
              <a:rPr lang="it-IT" dirty="0">
                <a:solidFill>
                  <a:srgbClr val="002060"/>
                </a:solidFill>
              </a:rPr>
              <a:t/>
            </a:r>
            <a:br>
              <a:rPr lang="it-IT" dirty="0">
                <a:solidFill>
                  <a:srgbClr val="002060"/>
                </a:solidFill>
              </a:rPr>
            </a:br>
            <a:endParaRPr lang="it-IT" sz="16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91032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E9E0C"/>
                </a:solidFill>
              </a:rPr>
              <a:t>Sussidiarietà integrativa o complementare ?</a:t>
            </a:r>
            <a:endParaRPr lang="it-IT" dirty="0">
              <a:solidFill>
                <a:srgbClr val="FE9E0C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 Gli iscritti al 1°anno nei percorsi di IeFP in </a:t>
            </a:r>
            <a:r>
              <a:rPr lang="it-IT" b="1" dirty="0" smtClean="0"/>
              <a:t>sussidiarietà</a:t>
            </a:r>
            <a:r>
              <a:rPr lang="it-IT" dirty="0" smtClean="0"/>
              <a:t> (70.132) rappresentano il </a:t>
            </a:r>
            <a:r>
              <a:rPr lang="it-IT" b="1" dirty="0" smtClean="0"/>
              <a:t>60.9%</a:t>
            </a:r>
            <a:r>
              <a:rPr lang="it-IT" dirty="0" smtClean="0"/>
              <a:t> del totale degli iscritti al 1° anno nel sistema di IeFP (115.245) e si distribuiscono come segue: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 smtClean="0"/>
              <a:t>63.568 in sussidiarietà integrativa (90.6%)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 smtClean="0"/>
              <a:t>  6.564 in sussidiarietà complementare (9.4%)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dirty="0" smtClean="0"/>
              <a:t> Gli iscritti al 1° anno dei percorsi in </a:t>
            </a:r>
            <a:r>
              <a:rPr lang="it-IT" b="1" dirty="0" smtClean="0"/>
              <a:t>sussidiarietà integrativa diminuiscono</a:t>
            </a:r>
            <a:r>
              <a:rPr lang="it-IT" dirty="0" smtClean="0"/>
              <a:t>  del 7.9% mentre gli iscritti al 1° anno dei percorsi in </a:t>
            </a:r>
            <a:r>
              <a:rPr lang="it-IT" b="1" dirty="0" smtClean="0"/>
              <a:t>sussidiarietà complementare aumentano</a:t>
            </a:r>
            <a:r>
              <a:rPr lang="it-IT" dirty="0" smtClean="0"/>
              <a:t> del 12.2%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72645082"/>
      </p:ext>
    </p:extLst>
  </p:cSld>
  <p:clrMapOvr>
    <a:masterClrMapping/>
  </p:clrMapOvr>
  <p:transition spd="med"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E9E0C"/>
                </a:solidFill>
              </a:rPr>
              <a:t>L’iscrizione ai percorsi di IeFP come prima scelta </a:t>
            </a:r>
            <a:endParaRPr lang="it-IT" dirty="0">
              <a:solidFill>
                <a:srgbClr val="FE9E0C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16100" y="1752600"/>
            <a:ext cx="9359900" cy="4648200"/>
          </a:xfrm>
        </p:spPr>
        <p:txBody>
          <a:bodyPr/>
          <a:lstStyle/>
          <a:p>
            <a:r>
              <a:rPr lang="it-IT" dirty="0" smtClean="0"/>
              <a:t>La quota di iscritti alla IeFP come </a:t>
            </a:r>
            <a:r>
              <a:rPr lang="it-IT" b="1" dirty="0" smtClean="0"/>
              <a:t>prima scelta </a:t>
            </a:r>
            <a:r>
              <a:rPr lang="it-IT" dirty="0" smtClean="0"/>
              <a:t>è pari almeno al 46% (percentuale dei 14enni sugli iscritti al primo anno) e  mostra un incremento negli anni.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 Lieve lo scostamento tra le due tipologie di sussidiarietà:</a:t>
            </a:r>
          </a:p>
          <a:p>
            <a:endParaRPr lang="it-IT" dirty="0" smtClean="0"/>
          </a:p>
          <a:p>
            <a:pPr lvl="1"/>
            <a:r>
              <a:rPr lang="it-IT" sz="2400" dirty="0" smtClean="0"/>
              <a:t>Nei percorsi a </a:t>
            </a:r>
            <a:r>
              <a:rPr lang="it-IT" sz="2400" b="1" dirty="0" smtClean="0"/>
              <a:t>sussidiarietà integrativa </a:t>
            </a:r>
            <a:r>
              <a:rPr lang="it-IT" sz="2400" dirty="0" smtClean="0"/>
              <a:t>corrisponde al 46.2%</a:t>
            </a:r>
          </a:p>
          <a:p>
            <a:pPr lvl="1"/>
            <a:r>
              <a:rPr lang="it-IT" sz="2400" dirty="0" smtClean="0"/>
              <a:t>Nei percorsi a </a:t>
            </a:r>
            <a:r>
              <a:rPr lang="it-IT" sz="2400" b="1" dirty="0" smtClean="0"/>
              <a:t>sussidiarietà complementare </a:t>
            </a:r>
            <a:r>
              <a:rPr lang="it-IT" sz="2400" dirty="0" smtClean="0"/>
              <a:t>è pari al 35.8%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717613129"/>
      </p:ext>
    </p:extLst>
  </p:cSld>
  <p:clrMapOvr>
    <a:masterClrMapping/>
  </p:clrMapOvr>
  <p:transition spd="med"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29608" y="990601"/>
            <a:ext cx="7546392" cy="558282"/>
          </a:xfrm>
        </p:spPr>
        <p:txBody>
          <a:bodyPr/>
          <a:lstStyle/>
          <a:p>
            <a:pPr algn="ctr"/>
            <a:r>
              <a:rPr lang="it-IT" sz="1800" dirty="0" smtClean="0">
                <a:solidFill>
                  <a:srgbClr val="FE9E0C"/>
                </a:solidFill>
              </a:rPr>
              <a:t/>
            </a:r>
            <a:br>
              <a:rPr lang="it-IT" sz="1800" dirty="0" smtClean="0">
                <a:solidFill>
                  <a:srgbClr val="FE9E0C"/>
                </a:solidFill>
              </a:rPr>
            </a:br>
            <a:r>
              <a:rPr lang="it-IT" sz="1800" dirty="0" smtClean="0">
                <a:solidFill>
                  <a:srgbClr val="FE9E0C"/>
                </a:solidFill>
              </a:rPr>
              <a:t/>
            </a:r>
            <a:br>
              <a:rPr lang="it-IT" sz="1800" dirty="0" smtClean="0">
                <a:solidFill>
                  <a:srgbClr val="FE9E0C"/>
                </a:solidFill>
              </a:rPr>
            </a:br>
            <a:r>
              <a:rPr lang="it-IT" dirty="0" smtClean="0">
                <a:solidFill>
                  <a:srgbClr val="FE9E0C"/>
                </a:solidFill>
              </a:rPr>
              <a:t>Esiti formativi : il raggiungimento della qualifica </a:t>
            </a:r>
            <a:r>
              <a:rPr lang="it-IT" sz="1800" dirty="0">
                <a:solidFill>
                  <a:srgbClr val="FE9E0C"/>
                </a:solidFill>
              </a:rPr>
              <a:t/>
            </a:r>
            <a:br>
              <a:rPr lang="it-IT" sz="1800" dirty="0">
                <a:solidFill>
                  <a:srgbClr val="FE9E0C"/>
                </a:solidFill>
              </a:rPr>
            </a:br>
            <a:endParaRPr lang="it-IT" sz="1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4600" y="1763485"/>
            <a:ext cx="8698204" cy="4450702"/>
          </a:xfrm>
        </p:spPr>
        <p:txBody>
          <a:bodyPr/>
          <a:lstStyle/>
          <a:p>
            <a:pPr algn="just">
              <a:buFontTx/>
              <a:buChar char="-"/>
            </a:pPr>
            <a:endParaRPr lang="it-IT" sz="2000" dirty="0" smtClean="0"/>
          </a:p>
          <a:p>
            <a:pPr algn="just">
              <a:buFontTx/>
              <a:buChar char="-"/>
            </a:pPr>
            <a:r>
              <a:rPr lang="it-IT" sz="2000" dirty="0" smtClean="0"/>
              <a:t>I dati del monitoraggio mostrano livelli diversi nel raggiungimento della qualifica a seconda delle istituzioni di frequenza:</a:t>
            </a:r>
          </a:p>
          <a:p>
            <a:pPr algn="just">
              <a:buFontTx/>
              <a:buChar char="-"/>
            </a:pPr>
            <a:endParaRPr lang="it-IT" sz="2000" dirty="0" smtClean="0"/>
          </a:p>
          <a:p>
            <a:pPr algn="just">
              <a:buFontTx/>
              <a:buChar char="-"/>
            </a:pPr>
            <a:r>
              <a:rPr lang="it-IT" sz="2000" dirty="0"/>
              <a:t>n</a:t>
            </a:r>
            <a:r>
              <a:rPr lang="it-IT" sz="2000" dirty="0" smtClean="0"/>
              <a:t>elle istituzione formative accreditate riesce a raggiungere la qualifica </a:t>
            </a:r>
            <a:r>
              <a:rPr lang="it-IT" sz="2000" dirty="0"/>
              <a:t>il </a:t>
            </a:r>
            <a:r>
              <a:rPr lang="it-IT" sz="2000" dirty="0" smtClean="0">
                <a:solidFill>
                  <a:srgbClr val="FE9E0C"/>
                </a:solidFill>
              </a:rPr>
              <a:t>68.1%</a:t>
            </a:r>
            <a:r>
              <a:rPr lang="it-IT" sz="2000" dirty="0" smtClean="0"/>
              <a:t> degli alunni iscritti </a:t>
            </a:r>
            <a:r>
              <a:rPr lang="it-IT" sz="2000" dirty="0"/>
              <a:t>al 1° </a:t>
            </a:r>
            <a:r>
              <a:rPr lang="it-IT" sz="2000" dirty="0" smtClean="0"/>
              <a:t>anno (27.015 qualificati nel 2011-2012 su 39.683 iscritti al 1° anno nel 2009-2010)</a:t>
            </a:r>
          </a:p>
          <a:p>
            <a:pPr algn="just">
              <a:buFontTx/>
              <a:buChar char="-"/>
            </a:pPr>
            <a:endParaRPr lang="it-IT" sz="2000" dirty="0" smtClean="0"/>
          </a:p>
          <a:p>
            <a:pPr algn="just">
              <a:buFontTx/>
              <a:buChar char="-"/>
            </a:pPr>
            <a:r>
              <a:rPr lang="it-IT" sz="2000" dirty="0"/>
              <a:t>n</a:t>
            </a:r>
            <a:r>
              <a:rPr lang="it-IT" sz="2000" dirty="0" smtClean="0"/>
              <a:t>elle scuole riesce a raggiungere la qualifica il </a:t>
            </a:r>
            <a:r>
              <a:rPr lang="it-IT" sz="2000" b="1" dirty="0" smtClean="0">
                <a:solidFill>
                  <a:srgbClr val="FE9E0C"/>
                </a:solidFill>
              </a:rPr>
              <a:t>45.6% </a:t>
            </a:r>
            <a:r>
              <a:rPr lang="it-IT" sz="2000" dirty="0" smtClean="0"/>
              <a:t>degli iscritti al 1° anno (4.980 qualificati nel 2011-2012 su 10.921 iscritti al 1° anno nel 2009-2010)</a:t>
            </a:r>
          </a:p>
          <a:p>
            <a:pPr algn="just">
              <a:buFontTx/>
              <a:buChar char="-"/>
            </a:pPr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val="155217955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56000" y="990600"/>
            <a:ext cx="7620000" cy="492967"/>
          </a:xfrm>
        </p:spPr>
        <p:txBody>
          <a:bodyPr/>
          <a:lstStyle/>
          <a:p>
            <a:pPr algn="ctr"/>
            <a:r>
              <a:rPr lang="it-IT" sz="1800" dirty="0" smtClean="0">
                <a:solidFill>
                  <a:srgbClr val="FE9E0C"/>
                </a:solidFill>
              </a:rPr>
              <a:t/>
            </a:r>
            <a:br>
              <a:rPr lang="it-IT" sz="1800" dirty="0" smtClean="0">
                <a:solidFill>
                  <a:srgbClr val="FE9E0C"/>
                </a:solidFill>
              </a:rPr>
            </a:br>
            <a:r>
              <a:rPr lang="it-IT" dirty="0">
                <a:solidFill>
                  <a:srgbClr val="FE9E0C"/>
                </a:solidFill>
              </a:rPr>
              <a:t>Esiti formativi : il raggiungimento della qualifica</a:t>
            </a:r>
            <a:br>
              <a:rPr lang="it-IT" dirty="0">
                <a:solidFill>
                  <a:srgbClr val="FE9E0C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019300" y="1670180"/>
            <a:ext cx="9156700" cy="4730620"/>
          </a:xfrm>
        </p:spPr>
        <p:txBody>
          <a:bodyPr/>
          <a:lstStyle/>
          <a:p>
            <a:pPr marL="0" indent="0">
              <a:buNone/>
            </a:pPr>
            <a:r>
              <a:rPr lang="it-IT" sz="2000" dirty="0" smtClean="0"/>
              <a:t>Confrontando i dati tra </a:t>
            </a:r>
            <a:r>
              <a:rPr lang="it-IT" sz="2000" b="1" dirty="0" smtClean="0"/>
              <a:t>gli iscritti al 3° anno </a:t>
            </a:r>
            <a:r>
              <a:rPr lang="it-IT" sz="2000" dirty="0" smtClean="0"/>
              <a:t>dell’IeFP e </a:t>
            </a:r>
            <a:r>
              <a:rPr lang="it-IT" sz="2000" b="1" dirty="0" smtClean="0"/>
              <a:t>i qualificati</a:t>
            </a:r>
            <a:r>
              <a:rPr lang="it-IT" sz="2000" dirty="0" smtClean="0"/>
              <a:t> negli anni 2010-2011 e 2011-2012 emerge: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 smtClean="0"/>
              <a:t>Nel 2010-2011 su 36.273 iscritti al 3° anno 29.429 studenti hanno ottenuto la qualifica (pari all’</a:t>
            </a:r>
            <a:r>
              <a:rPr lang="it-IT" sz="2000" b="1" dirty="0" smtClean="0"/>
              <a:t>81.1%)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 smtClean="0"/>
              <a:t>Nel 2011-2012 su 51.112 iscritti al 3 anno 41.259 studenti hanno ottenuto la qualifica (pari all’ </a:t>
            </a:r>
            <a:r>
              <a:rPr lang="it-IT" sz="2000" b="1" dirty="0" smtClean="0"/>
              <a:t>80.7%</a:t>
            </a:r>
            <a:r>
              <a:rPr lang="it-IT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Confrontando i dati relativi </a:t>
            </a:r>
            <a:r>
              <a:rPr lang="it-IT" sz="2000" dirty="0" err="1" smtClean="0"/>
              <a:t>all’a.s.</a:t>
            </a:r>
            <a:r>
              <a:rPr lang="it-IT" sz="2000" dirty="0" smtClean="0"/>
              <a:t> 2011-2012 sui qualificati iscritti presso le istituzioni formative e quelle scolastiche emerge un vantaggio a favore delle istituzioni formative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 smtClean="0"/>
              <a:t>Su 36.836 </a:t>
            </a:r>
            <a:r>
              <a:rPr lang="it-IT" sz="2000" dirty="0"/>
              <a:t>iscritti al 3° anno </a:t>
            </a:r>
            <a:r>
              <a:rPr lang="it-IT" sz="2000" dirty="0" smtClean="0"/>
              <a:t>nelle istituzioni formative 30.336 studenti </a:t>
            </a:r>
            <a:r>
              <a:rPr lang="it-IT" sz="2000" dirty="0"/>
              <a:t>hanno ottenuto la qualifica (pari </a:t>
            </a:r>
            <a:r>
              <a:rPr lang="it-IT" sz="2000" dirty="0" smtClean="0"/>
              <a:t>all’</a:t>
            </a:r>
            <a:r>
              <a:rPr lang="it-IT" sz="2000" b="1" dirty="0" smtClean="0"/>
              <a:t>82.4%) </a:t>
            </a:r>
            <a:endParaRPr lang="it-IT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 smtClean="0"/>
              <a:t>Su 14.276 iscritti </a:t>
            </a:r>
            <a:r>
              <a:rPr lang="it-IT" sz="2000" dirty="0"/>
              <a:t>al 3 anno </a:t>
            </a:r>
            <a:r>
              <a:rPr lang="it-IT" sz="2000" dirty="0" smtClean="0"/>
              <a:t>nelle istituzioni scolastiche 10.921 studenti </a:t>
            </a:r>
            <a:r>
              <a:rPr lang="it-IT" sz="2000" dirty="0"/>
              <a:t>hanno ottenuto la qualifica (pari al </a:t>
            </a:r>
            <a:r>
              <a:rPr lang="it-IT" sz="2000" b="1" dirty="0" smtClean="0"/>
              <a:t>76.5%)</a:t>
            </a:r>
            <a:endParaRPr lang="it-IT" sz="2000" b="1" dirty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85097400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7600" y="990600"/>
            <a:ext cx="8788400" cy="576943"/>
          </a:xfrm>
        </p:spPr>
        <p:txBody>
          <a:bodyPr/>
          <a:lstStyle/>
          <a:p>
            <a:pPr algn="ctr"/>
            <a:r>
              <a:rPr lang="it-IT" sz="1800" dirty="0" smtClean="0">
                <a:solidFill>
                  <a:srgbClr val="FE9E0C"/>
                </a:solidFill>
              </a:rPr>
              <a:t/>
            </a:r>
            <a:br>
              <a:rPr lang="it-IT" sz="1800" dirty="0" smtClean="0">
                <a:solidFill>
                  <a:srgbClr val="FE9E0C"/>
                </a:solidFill>
              </a:rPr>
            </a:br>
            <a:r>
              <a:rPr lang="it-IT" dirty="0" smtClean="0">
                <a:solidFill>
                  <a:srgbClr val="FE9E0C"/>
                </a:solidFill>
              </a:rPr>
              <a:t>La distribuzione delle iscrizioni in relazione alle qualifiche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019300" y="1950098"/>
            <a:ext cx="9156700" cy="4450702"/>
          </a:xfrm>
        </p:spPr>
        <p:txBody>
          <a:bodyPr/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it-IT" sz="2000" dirty="0" smtClean="0"/>
              <a:t>La qualifica con il maggior numero di iscrizioni nelle istituzioni formative e nelle scuole è l’</a:t>
            </a:r>
            <a:r>
              <a:rPr lang="it-IT" sz="2000" b="1" dirty="0" smtClean="0"/>
              <a:t>operatore della ristorazione </a:t>
            </a:r>
            <a:r>
              <a:rPr lang="it-IT" sz="2000" dirty="0" smtClean="0"/>
              <a:t>(79.635 studenti iscritti dal 1° al 3° anno, pari al 27.6%)</a:t>
            </a:r>
          </a:p>
          <a:p>
            <a:pPr algn="just">
              <a:buFont typeface="Courier New" panose="02070309020205020404" pitchFamily="49" charset="0"/>
              <a:buChar char="o"/>
            </a:pPr>
            <a:endParaRPr lang="it-IT" sz="20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it-IT" sz="2000" dirty="0" smtClean="0"/>
              <a:t>Segue l’</a:t>
            </a:r>
            <a:r>
              <a:rPr lang="it-IT" sz="2000" b="1" dirty="0" smtClean="0"/>
              <a:t>operatore del benessere </a:t>
            </a:r>
            <a:r>
              <a:rPr lang="it-IT" sz="2000" dirty="0" smtClean="0"/>
              <a:t>(33.479 iscritti dal 1° al 3° anno, pari all’</a:t>
            </a:r>
            <a:r>
              <a:rPr lang="it-IT" sz="2000" b="1" dirty="0" smtClean="0"/>
              <a:t>11.6%</a:t>
            </a:r>
            <a:r>
              <a:rPr lang="it-IT" sz="2000" dirty="0" smtClean="0"/>
              <a:t>)</a:t>
            </a:r>
          </a:p>
          <a:p>
            <a:pPr algn="just">
              <a:buFont typeface="Courier New" panose="02070309020205020404" pitchFamily="49" charset="0"/>
              <a:buChar char="o"/>
            </a:pPr>
            <a:endParaRPr lang="it-IT" sz="20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it-IT" sz="2000" dirty="0" smtClean="0"/>
              <a:t>Segue l’operatore elettrico (25.705 iscritti dal 1° al 3° anno, pari all’</a:t>
            </a:r>
            <a:r>
              <a:rPr lang="it-IT" sz="2000" b="1" dirty="0" smtClean="0"/>
              <a:t>8.9%</a:t>
            </a:r>
            <a:r>
              <a:rPr lang="it-IT" sz="2000" dirty="0" smtClean="0"/>
              <a:t>)</a:t>
            </a:r>
          </a:p>
          <a:p>
            <a:pPr algn="just">
              <a:buFont typeface="Courier New" panose="02070309020205020404" pitchFamily="49" charset="0"/>
              <a:buChar char="o"/>
            </a:pPr>
            <a:endParaRPr lang="it-IT" sz="20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it-IT" sz="2000" dirty="0" smtClean="0"/>
              <a:t>Seguono l’operatore meccanico (22.581 iscritti pari al </a:t>
            </a:r>
            <a:r>
              <a:rPr lang="it-IT" sz="2000" b="1" dirty="0" smtClean="0"/>
              <a:t>7.8%</a:t>
            </a:r>
            <a:r>
              <a:rPr lang="it-IT" sz="2000" dirty="0" smtClean="0"/>
              <a:t>), operatore amministrativo segretariale (21.613 iscritti pari al </a:t>
            </a:r>
            <a:r>
              <a:rPr lang="it-IT" sz="2000" b="1" dirty="0" smtClean="0"/>
              <a:t>7.5%</a:t>
            </a:r>
            <a:r>
              <a:rPr lang="it-IT" sz="2000" dirty="0" smtClean="0"/>
              <a:t>), l’operatore di promozione e accoglienza turistica (16.996 iscritti pari al </a:t>
            </a:r>
            <a:r>
              <a:rPr lang="it-IT" sz="2000" b="1" dirty="0" smtClean="0"/>
              <a:t>5.9%</a:t>
            </a:r>
            <a:r>
              <a:rPr lang="it-IT" sz="2000" dirty="0" smtClean="0"/>
              <a:t>),  l’operatore di riparazione dei veicoli a motore (15.285 iscritti pari al 5.3%)</a:t>
            </a:r>
          </a:p>
          <a:p>
            <a:pPr algn="just">
              <a:buFont typeface="Courier New" panose="02070309020205020404" pitchFamily="49" charset="0"/>
              <a:buChar char="o"/>
            </a:pPr>
            <a:endParaRPr lang="it-IT" sz="2000" dirty="0" smtClean="0"/>
          </a:p>
          <a:p>
            <a:pPr algn="just">
              <a:buFontTx/>
              <a:buChar char="-"/>
            </a:pPr>
            <a:endParaRPr lang="it-IT" sz="1600" dirty="0"/>
          </a:p>
          <a:p>
            <a:pPr lvl="0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53471825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24100" y="1225032"/>
            <a:ext cx="9105900" cy="83431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it-IT" sz="1800" dirty="0" smtClean="0">
                <a:solidFill>
                  <a:srgbClr val="FE9E0C"/>
                </a:solidFill>
              </a:rPr>
              <a:t/>
            </a:r>
            <a:br>
              <a:rPr lang="it-IT" sz="1800" dirty="0" smtClean="0">
                <a:solidFill>
                  <a:srgbClr val="FE9E0C"/>
                </a:solidFill>
              </a:rPr>
            </a:br>
            <a:r>
              <a:rPr lang="it-IT" sz="2000" dirty="0">
                <a:solidFill>
                  <a:srgbClr val="FE9E0C"/>
                </a:solidFill>
              </a:rPr>
              <a:t>La distribuzione delle iscrizioni in relazione alle </a:t>
            </a:r>
            <a:r>
              <a:rPr lang="it-IT" sz="2000" dirty="0" smtClean="0">
                <a:solidFill>
                  <a:srgbClr val="FE9E0C"/>
                </a:solidFill>
              </a:rPr>
              <a:t>qualifiche: </a:t>
            </a:r>
            <a:br>
              <a:rPr lang="it-IT" sz="2000" dirty="0" smtClean="0">
                <a:solidFill>
                  <a:srgbClr val="FE9E0C"/>
                </a:solidFill>
              </a:rPr>
            </a:br>
            <a:r>
              <a:rPr lang="it-IT" sz="2000" dirty="0" smtClean="0">
                <a:solidFill>
                  <a:srgbClr val="FE9E0C"/>
                </a:solidFill>
              </a:rPr>
              <a:t>diverso il quadro delle iscrizioni alle istituzioni formative e alle scuole</a:t>
            </a:r>
            <a:r>
              <a:rPr lang="it-IT" sz="2000" dirty="0">
                <a:solidFill>
                  <a:srgbClr val="FE9E0C"/>
                </a:solidFill>
              </a:rPr>
              <a:t/>
            </a:r>
            <a:br>
              <a:rPr lang="it-IT" sz="2000" dirty="0">
                <a:solidFill>
                  <a:srgbClr val="FE9E0C"/>
                </a:solidFill>
              </a:rPr>
            </a:br>
            <a:r>
              <a:rPr lang="it-IT" sz="2000" dirty="0">
                <a:solidFill>
                  <a:srgbClr val="FE9E0C"/>
                </a:solidFill>
              </a:rPr>
              <a:t/>
            </a:r>
            <a:br>
              <a:rPr lang="it-IT" sz="2000" dirty="0">
                <a:solidFill>
                  <a:srgbClr val="FE9E0C"/>
                </a:solidFill>
              </a:rPr>
            </a:b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03400" y="2059344"/>
            <a:ext cx="9372600" cy="4434762"/>
          </a:xfrm>
        </p:spPr>
        <p:txBody>
          <a:bodyPr/>
          <a:lstStyle/>
          <a:p>
            <a:pPr marL="482600" lvl="1" indent="0" algn="just">
              <a:buNone/>
            </a:pPr>
            <a:endParaRPr lang="it-IT" dirty="0" smtClean="0"/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Nelle istituzioni formative accreditate la qualifica che presenta il maggior numero di iscrizioni è quella dell’</a:t>
            </a:r>
            <a:r>
              <a:rPr lang="it-IT" b="1" dirty="0" smtClean="0"/>
              <a:t>operatore del benessere </a:t>
            </a:r>
            <a:r>
              <a:rPr lang="it-IT" dirty="0" smtClean="0"/>
              <a:t>(32.240 iscritti dal 1° al 3° anno, pari al </a:t>
            </a:r>
            <a:r>
              <a:rPr lang="it-IT" b="1" dirty="0" smtClean="0"/>
              <a:t>25.2%</a:t>
            </a:r>
            <a:r>
              <a:rPr lang="it-IT" dirty="0" smtClean="0"/>
              <a:t>, segue </a:t>
            </a:r>
            <a:r>
              <a:rPr lang="it-IT" b="1" dirty="0" smtClean="0"/>
              <a:t>l’operatore della ristorazione </a:t>
            </a:r>
            <a:r>
              <a:rPr lang="it-IT" dirty="0" smtClean="0"/>
              <a:t>(21.211iscritti, pari al </a:t>
            </a:r>
            <a:r>
              <a:rPr lang="it-IT" b="1" dirty="0" smtClean="0"/>
              <a:t>16.6%</a:t>
            </a:r>
            <a:r>
              <a:rPr lang="it-IT" dirty="0" smtClean="0"/>
              <a:t>)</a:t>
            </a:r>
          </a:p>
          <a:p>
            <a:pPr lvl="1"/>
            <a:endParaRPr lang="it-IT" sz="1600" dirty="0"/>
          </a:p>
          <a:p>
            <a:pPr marL="482600" lvl="1" indent="0">
              <a:buNone/>
            </a:pPr>
            <a:endParaRPr lang="it-IT" sz="1600" dirty="0" smtClean="0"/>
          </a:p>
          <a:p>
            <a:pPr lvl="1"/>
            <a:r>
              <a:rPr lang="it-IT" dirty="0" smtClean="0"/>
              <a:t>Nelle istituzioni scolastiche la qualifica che presenta il maggior numero di iscrizioni è quella dell’</a:t>
            </a:r>
            <a:r>
              <a:rPr lang="it-IT" b="1" dirty="0" smtClean="0"/>
              <a:t>operatore della ristorazione </a:t>
            </a:r>
            <a:r>
              <a:rPr lang="it-IT" dirty="0" smtClean="0"/>
              <a:t>(58.424 iscritti, pari al </a:t>
            </a:r>
            <a:r>
              <a:rPr lang="it-IT" b="1" dirty="0" smtClean="0"/>
              <a:t>36.3%</a:t>
            </a:r>
            <a:r>
              <a:rPr lang="it-IT" dirty="0" smtClean="0"/>
              <a:t>), </a:t>
            </a:r>
            <a:r>
              <a:rPr lang="it-IT" b="1" dirty="0" smtClean="0"/>
              <a:t>segue l’operatore ai servizi di promozione e accoglienza</a:t>
            </a:r>
            <a:r>
              <a:rPr lang="it-IT" dirty="0" smtClean="0"/>
              <a:t> (15.159 iscritti, pari al </a:t>
            </a:r>
            <a:r>
              <a:rPr lang="it-IT" b="1" dirty="0" smtClean="0"/>
              <a:t>9.4%</a:t>
            </a:r>
            <a:r>
              <a:rPr lang="it-IT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9595900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921000" y="990600"/>
            <a:ext cx="8255000" cy="548951"/>
          </a:xfrm>
        </p:spPr>
        <p:txBody>
          <a:bodyPr/>
          <a:lstStyle/>
          <a:p>
            <a:pPr algn="ctr"/>
            <a:r>
              <a:rPr lang="it-IT" sz="1800" dirty="0" smtClean="0">
                <a:solidFill>
                  <a:srgbClr val="FE9E0C"/>
                </a:solidFill>
              </a:rPr>
              <a:t/>
            </a:r>
            <a:br>
              <a:rPr lang="it-IT" sz="1800" dirty="0" smtClean="0">
                <a:solidFill>
                  <a:srgbClr val="FE9E0C"/>
                </a:solidFill>
              </a:rPr>
            </a:br>
            <a:r>
              <a:rPr lang="it-IT" sz="1800" dirty="0" smtClean="0">
                <a:solidFill>
                  <a:srgbClr val="FE9E0C"/>
                </a:solidFill>
              </a:rPr>
              <a:t/>
            </a:r>
            <a:br>
              <a:rPr lang="it-IT" sz="1800" dirty="0" smtClean="0">
                <a:solidFill>
                  <a:srgbClr val="FE9E0C"/>
                </a:solidFill>
              </a:rPr>
            </a:br>
            <a:r>
              <a:rPr lang="it-IT" sz="1800" dirty="0" smtClean="0">
                <a:solidFill>
                  <a:srgbClr val="FE9E0C"/>
                </a:solidFill>
              </a:rPr>
              <a:t/>
            </a:r>
            <a:br>
              <a:rPr lang="it-IT" sz="1800" dirty="0" smtClean="0">
                <a:solidFill>
                  <a:srgbClr val="FE9E0C"/>
                </a:solidFill>
              </a:rPr>
            </a:br>
            <a:r>
              <a:rPr lang="it-IT" dirty="0" smtClean="0">
                <a:solidFill>
                  <a:srgbClr val="FE9E0C"/>
                </a:solidFill>
              </a:rPr>
              <a:t>La ricaduta occupazionale dei percorsi di IeFP </a:t>
            </a:r>
            <a:r>
              <a:rPr lang="it-IT" dirty="0">
                <a:solidFill>
                  <a:srgbClr val="FE9E0C"/>
                </a:solidFill>
              </a:rPr>
              <a:t/>
            </a:r>
            <a:br>
              <a:rPr lang="it-IT" dirty="0">
                <a:solidFill>
                  <a:srgbClr val="FE9E0C"/>
                </a:solidFill>
              </a:rPr>
            </a:br>
            <a:r>
              <a:rPr lang="it-IT" dirty="0">
                <a:solidFill>
                  <a:srgbClr val="FE9E0C"/>
                </a:solidFill>
              </a:rPr>
              <a:t/>
            </a:r>
            <a:br>
              <a:rPr lang="it-IT" dirty="0">
                <a:solidFill>
                  <a:srgbClr val="FE9E0C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98800" y="1893597"/>
            <a:ext cx="8077200" cy="4646903"/>
          </a:xfrm>
        </p:spPr>
        <p:txBody>
          <a:bodyPr/>
          <a:lstStyle/>
          <a:p>
            <a:pPr marL="0" indent="0">
              <a:buNone/>
            </a:pPr>
            <a:r>
              <a:rPr lang="it-IT" sz="2000" dirty="0" smtClean="0"/>
              <a:t>A distanza di tre anni dall’ottenimento della qualifica:</a:t>
            </a:r>
          </a:p>
          <a:p>
            <a:pPr marL="0" indent="0">
              <a:buNone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il 50% dei giovani risulta </a:t>
            </a:r>
            <a:r>
              <a:rPr lang="it-IT" sz="2000" b="1" dirty="0" smtClean="0">
                <a:solidFill>
                  <a:srgbClr val="FE9E0C"/>
                </a:solidFill>
              </a:rPr>
              <a:t>occupato</a:t>
            </a:r>
            <a:r>
              <a:rPr lang="it-IT" sz="2000" dirty="0" smtClean="0"/>
              <a:t> (a fronte del 59% della precedente indagine)</a:t>
            </a:r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Il 42.1% </a:t>
            </a:r>
            <a:r>
              <a:rPr lang="it-IT" sz="2000" b="1" dirty="0" smtClean="0">
                <a:solidFill>
                  <a:srgbClr val="FE9E0C"/>
                </a:solidFill>
              </a:rPr>
              <a:t>disoccupato</a:t>
            </a:r>
            <a:r>
              <a:rPr lang="it-IT" sz="2000" dirty="0" smtClean="0"/>
              <a:t> (di cui il 23.5% ha </a:t>
            </a:r>
            <a:r>
              <a:rPr lang="it-IT" sz="2000" b="1" dirty="0" smtClean="0">
                <a:solidFill>
                  <a:srgbClr val="FE9E0C"/>
                </a:solidFill>
              </a:rPr>
              <a:t>perso il lavoro </a:t>
            </a:r>
            <a:r>
              <a:rPr lang="it-IT" sz="2000" dirty="0" smtClean="0"/>
              <a:t>e il 18.6% che è </a:t>
            </a:r>
            <a:r>
              <a:rPr lang="it-IT" sz="2000" b="1" dirty="0" smtClean="0">
                <a:solidFill>
                  <a:srgbClr val="FE9E0C"/>
                </a:solidFill>
              </a:rPr>
              <a:t>in cerca di occupazione</a:t>
            </a:r>
            <a:r>
              <a:rPr lang="it-IT" sz="2000" dirty="0" smtClean="0"/>
              <a:t>)</a:t>
            </a:r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il 6.6% dei giovani è </a:t>
            </a:r>
            <a:r>
              <a:rPr lang="it-IT" sz="2000" b="1" dirty="0" smtClean="0">
                <a:solidFill>
                  <a:srgbClr val="FE9E0C"/>
                </a:solidFill>
              </a:rPr>
              <a:t>in formazione</a:t>
            </a:r>
            <a:r>
              <a:rPr lang="it-IT" sz="2000" dirty="0" smtClean="0"/>
              <a:t>, dunque ha proseguito negli studi (a fronte del 9.7% della precedente indagine)</a:t>
            </a:r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Gli </a:t>
            </a:r>
            <a:r>
              <a:rPr lang="it-IT" sz="2000" b="1" dirty="0" smtClean="0">
                <a:solidFill>
                  <a:srgbClr val="FE9E0C"/>
                </a:solidFill>
              </a:rPr>
              <a:t>inattivi</a:t>
            </a:r>
            <a:r>
              <a:rPr lang="it-IT" sz="2000" dirty="0" smtClean="0">
                <a:solidFill>
                  <a:srgbClr val="FE9E0C"/>
                </a:solidFill>
              </a:rPr>
              <a:t> </a:t>
            </a:r>
            <a:r>
              <a:rPr lang="it-IT" sz="2000" dirty="0" smtClean="0"/>
              <a:t>diminuiscono: sono l.1.3% (a fronte del 4% della precedente indagine)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9144665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51050" y="1028700"/>
            <a:ext cx="9067800" cy="1054100"/>
          </a:xfrm>
        </p:spPr>
        <p:txBody>
          <a:bodyPr/>
          <a:lstStyle/>
          <a:p>
            <a:pPr algn="ctr"/>
            <a:r>
              <a:rPr lang="it-IT" sz="1800" dirty="0" smtClean="0">
                <a:solidFill>
                  <a:srgbClr val="FE9E0C"/>
                </a:solidFill>
              </a:rPr>
              <a:t/>
            </a:r>
            <a:br>
              <a:rPr lang="it-IT" sz="1800" dirty="0" smtClean="0">
                <a:solidFill>
                  <a:srgbClr val="FE9E0C"/>
                </a:solidFill>
              </a:rPr>
            </a:br>
            <a:r>
              <a:rPr lang="it-IT" sz="1800" dirty="0" smtClean="0">
                <a:solidFill>
                  <a:srgbClr val="FE9E0C"/>
                </a:solidFill>
              </a:rPr>
              <a:t/>
            </a:r>
            <a:br>
              <a:rPr lang="it-IT" sz="1800" dirty="0" smtClean="0">
                <a:solidFill>
                  <a:srgbClr val="FE9E0C"/>
                </a:solidFill>
              </a:rPr>
            </a:br>
            <a:r>
              <a:rPr lang="it-IT" sz="2800" dirty="0" smtClean="0">
                <a:solidFill>
                  <a:srgbClr val="FE9E0C"/>
                </a:solidFill>
              </a:rPr>
              <a:t>La </a:t>
            </a:r>
            <a:r>
              <a:rPr lang="it-IT" sz="2800" dirty="0">
                <a:solidFill>
                  <a:srgbClr val="FE9E0C"/>
                </a:solidFill>
              </a:rPr>
              <a:t>ricaduta occupazionale dei percorsi di IeFP </a:t>
            </a:r>
            <a:r>
              <a:rPr lang="it-IT" sz="2800" dirty="0" smtClean="0">
                <a:solidFill>
                  <a:srgbClr val="FE9E0C"/>
                </a:solidFill>
              </a:rPr>
              <a:t/>
            </a:r>
            <a:br>
              <a:rPr lang="it-IT" sz="2800" dirty="0" smtClean="0">
                <a:solidFill>
                  <a:srgbClr val="FE9E0C"/>
                </a:solidFill>
              </a:rPr>
            </a:br>
            <a:r>
              <a:rPr lang="it-IT" sz="2800" dirty="0" smtClean="0">
                <a:solidFill>
                  <a:srgbClr val="FE9E0C"/>
                </a:solidFill>
              </a:rPr>
              <a:t/>
            </a:r>
            <a:br>
              <a:rPr lang="it-IT" sz="2800" dirty="0" smtClean="0">
                <a:solidFill>
                  <a:srgbClr val="FE9E0C"/>
                </a:solidFill>
              </a:rPr>
            </a:br>
            <a:r>
              <a:rPr lang="it-IT" sz="2800" dirty="0" smtClean="0">
                <a:solidFill>
                  <a:srgbClr val="FE9E0C"/>
                </a:solidFill>
              </a:rPr>
              <a:t>per tipologia di istituzione e area </a:t>
            </a:r>
            <a:r>
              <a:rPr lang="it-IT" sz="2800" dirty="0">
                <a:solidFill>
                  <a:srgbClr val="FE9E0C"/>
                </a:solidFill>
              </a:rPr>
              <a:t>geografica </a:t>
            </a:r>
            <a:br>
              <a:rPr lang="it-IT" sz="2800" dirty="0">
                <a:solidFill>
                  <a:srgbClr val="FE9E0C"/>
                </a:solidFill>
              </a:rPr>
            </a:br>
            <a:r>
              <a:rPr lang="it-IT" sz="1800" dirty="0">
                <a:solidFill>
                  <a:srgbClr val="FE9E0C"/>
                </a:solidFill>
              </a:rPr>
              <a:t/>
            </a:r>
            <a:br>
              <a:rPr lang="it-IT" sz="1800" dirty="0">
                <a:solidFill>
                  <a:srgbClr val="FE9E0C"/>
                </a:solidFill>
              </a:rPr>
            </a:br>
            <a:endParaRPr lang="it-IT" sz="1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93900" y="2336799"/>
            <a:ext cx="9182100" cy="4318001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Le istituzioni formative presentano una </a:t>
            </a:r>
            <a:r>
              <a:rPr lang="it-IT" b="1" dirty="0" smtClean="0"/>
              <a:t>ricaduta occupazionale</a:t>
            </a:r>
            <a:r>
              <a:rPr lang="it-IT" dirty="0" smtClean="0"/>
              <a:t> più alta: gli occupati a distanza di tre anni dalla qualifica sono il </a:t>
            </a:r>
            <a:r>
              <a:rPr lang="it-IT" b="1" dirty="0" smtClean="0">
                <a:solidFill>
                  <a:srgbClr val="FE9E0C"/>
                </a:solidFill>
              </a:rPr>
              <a:t>55%</a:t>
            </a:r>
            <a:r>
              <a:rPr lang="it-IT" dirty="0" smtClean="0"/>
              <a:t> per quanto riguarda le istituzioni formative a fronte del </a:t>
            </a:r>
            <a:r>
              <a:rPr lang="it-IT" b="1" dirty="0" smtClean="0">
                <a:solidFill>
                  <a:srgbClr val="FE9E0C"/>
                </a:solidFill>
              </a:rPr>
              <a:t>37.9%</a:t>
            </a:r>
            <a:r>
              <a:rPr lang="it-IT" dirty="0" smtClean="0"/>
              <a:t> per quanto riguarda le istituzioni scolastiche. </a:t>
            </a:r>
          </a:p>
          <a:p>
            <a:pPr marL="0" indent="0">
              <a:buNone/>
            </a:pPr>
            <a:endParaRPr lang="it-IT" sz="2200" dirty="0" smtClean="0"/>
          </a:p>
          <a:p>
            <a:pPr marL="0" indent="0">
              <a:buNone/>
            </a:pPr>
            <a:r>
              <a:rPr lang="it-IT" dirty="0" smtClean="0"/>
              <a:t>L’</a:t>
            </a:r>
            <a:r>
              <a:rPr lang="it-IT" b="1" dirty="0" smtClean="0"/>
              <a:t>area geografica </a:t>
            </a:r>
            <a:r>
              <a:rPr lang="it-IT" dirty="0" smtClean="0"/>
              <a:t>che presenta il livello più alto di occupazione è il Nord Est per quanto riguarda sia le istituzioni formative (61.5%) sia le istituzioni scolastiche (50.5%), segue il Nord Ovest, rispettivamente al 55.4% e 38.5%, il Centro rispettivamente al 30% e al 39% e infine il Sud Isole al 27.7% e al 27.8%</a:t>
            </a:r>
          </a:p>
        </p:txBody>
      </p:sp>
    </p:spTree>
    <p:extLst>
      <p:ext uri="{BB962C8B-B14F-4D97-AF65-F5344CB8AC3E}">
        <p14:creationId xmlns:p14="http://schemas.microsoft.com/office/powerpoint/2010/main" val="47871621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65196" y="1409182"/>
            <a:ext cx="8201608" cy="596900"/>
          </a:xfrm>
        </p:spPr>
        <p:txBody>
          <a:bodyPr/>
          <a:lstStyle/>
          <a:p>
            <a:pPr algn="ctr"/>
            <a:r>
              <a:rPr lang="it-IT" sz="2200" dirty="0" smtClean="0"/>
              <a:t/>
            </a:r>
            <a:br>
              <a:rPr lang="it-IT" sz="2200" dirty="0" smtClean="0"/>
            </a:br>
            <a:r>
              <a:rPr lang="it-IT" sz="2200" dirty="0" smtClean="0"/>
              <a:t/>
            </a:r>
            <a:br>
              <a:rPr lang="it-IT" sz="2200" dirty="0" smtClean="0"/>
            </a:br>
            <a:r>
              <a:rPr lang="it-IT" sz="2800" dirty="0" smtClean="0">
                <a:solidFill>
                  <a:srgbClr val="FF9900"/>
                </a:solidFill>
              </a:rPr>
              <a:t>Le risorse</a:t>
            </a:r>
            <a:br>
              <a:rPr lang="it-IT" sz="2800" dirty="0" smtClean="0">
                <a:solidFill>
                  <a:srgbClr val="FF9900"/>
                </a:solidFill>
              </a:rPr>
            </a:br>
            <a:r>
              <a:rPr lang="it-IT" sz="2800" dirty="0" smtClean="0">
                <a:solidFill>
                  <a:srgbClr val="FF9900"/>
                </a:solidFill>
              </a:rPr>
              <a:t/>
            </a:r>
            <a:br>
              <a:rPr lang="it-IT" sz="2800" dirty="0" smtClean="0">
                <a:solidFill>
                  <a:srgbClr val="FF9900"/>
                </a:solidFill>
              </a:rPr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05200" y="2006082"/>
            <a:ext cx="7670800" cy="4394718"/>
          </a:xfrm>
        </p:spPr>
        <p:txBody>
          <a:bodyPr/>
          <a:lstStyle/>
          <a:p>
            <a:pPr lvl="1"/>
            <a:endParaRPr lang="it-IT" sz="1600" dirty="0" smtClean="0"/>
          </a:p>
          <a:p>
            <a:r>
              <a:rPr lang="it-IT" sz="2000" dirty="0" smtClean="0"/>
              <a:t>Nell’anno 2012 sono state </a:t>
            </a:r>
            <a:r>
              <a:rPr lang="it-IT" sz="2000" dirty="0" smtClean="0">
                <a:solidFill>
                  <a:srgbClr val="FE9E0C"/>
                </a:solidFill>
              </a:rPr>
              <a:t>impegnate</a:t>
            </a:r>
            <a:r>
              <a:rPr lang="it-IT" sz="2000" dirty="0" smtClean="0"/>
              <a:t> in totale risorse pari a </a:t>
            </a:r>
          </a:p>
          <a:p>
            <a:pPr marL="0" indent="0">
              <a:buNone/>
            </a:pPr>
            <a:r>
              <a:rPr lang="it-IT" sz="2000" b="1" dirty="0" smtClean="0">
                <a:solidFill>
                  <a:srgbClr val="FE9E0C"/>
                </a:solidFill>
              </a:rPr>
              <a:t>€ 511.629.845 </a:t>
            </a:r>
            <a:r>
              <a:rPr lang="it-IT" sz="2000" dirty="0" smtClean="0"/>
              <a:t>ed </a:t>
            </a:r>
            <a:r>
              <a:rPr lang="it-IT" sz="2000" b="1" dirty="0" smtClean="0">
                <a:solidFill>
                  <a:srgbClr val="FE9E0C"/>
                </a:solidFill>
              </a:rPr>
              <a:t>erogate</a:t>
            </a:r>
            <a:r>
              <a:rPr lang="it-IT" sz="2000" dirty="0" smtClean="0"/>
              <a:t> risorse pari a </a:t>
            </a:r>
            <a:r>
              <a:rPr lang="it-IT" sz="2000" b="1" dirty="0" smtClean="0">
                <a:solidFill>
                  <a:srgbClr val="FE9E0C"/>
                </a:solidFill>
              </a:rPr>
              <a:t>€ 467.424.885</a:t>
            </a:r>
          </a:p>
          <a:p>
            <a:pPr marL="0" indent="0">
              <a:buNone/>
            </a:pPr>
            <a:endParaRPr lang="it-IT" sz="2000" dirty="0"/>
          </a:p>
          <a:p>
            <a:r>
              <a:rPr lang="it-IT" sz="2000" dirty="0" smtClean="0"/>
              <a:t>Tali risorse provengono:</a:t>
            </a:r>
          </a:p>
          <a:p>
            <a:endParaRPr lang="it-IT" sz="2000" dirty="0" smtClean="0"/>
          </a:p>
          <a:p>
            <a:r>
              <a:rPr lang="it-IT" sz="2000" dirty="0" smtClean="0"/>
              <a:t>-per il 42.7% da risorse regionali/provinciali</a:t>
            </a:r>
          </a:p>
          <a:p>
            <a:r>
              <a:rPr lang="it-IT" sz="2000" dirty="0" smtClean="0"/>
              <a:t>- per il 26.4% provengono dal MLPS</a:t>
            </a:r>
          </a:p>
          <a:p>
            <a:r>
              <a:rPr lang="it-IT" sz="2000" dirty="0" smtClean="0"/>
              <a:t>- per il 5.4% provengono dal MIUR </a:t>
            </a:r>
          </a:p>
          <a:p>
            <a:r>
              <a:rPr lang="it-IT" sz="2000" dirty="0" smtClean="0"/>
              <a:t>- per il 25.5% provengono da risorse comunitarie</a:t>
            </a:r>
            <a:endParaRPr lang="it-IT" sz="2000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657144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E9E0C"/>
                </a:solidFill>
              </a:rPr>
              <a:t>Il quadro regolamentare del sistema di IeFP</a:t>
            </a:r>
            <a:endParaRPr lang="it-IT" dirty="0">
              <a:solidFill>
                <a:srgbClr val="FE9E0C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56000" y="1524000"/>
            <a:ext cx="7620000" cy="5175380"/>
          </a:xfrm>
        </p:spPr>
        <p:txBody>
          <a:bodyPr/>
          <a:lstStyle/>
          <a:p>
            <a:pPr marL="0" indent="0">
              <a:buNone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Il sistema di IeFP </a:t>
            </a:r>
            <a:r>
              <a:rPr lang="it-IT" sz="2000" b="1" dirty="0" smtClean="0"/>
              <a:t>nasce sperimentalmente nel 2003/2004 </a:t>
            </a:r>
            <a:r>
              <a:rPr lang="it-IT" sz="2000" dirty="0" smtClean="0"/>
              <a:t>a seguito della Legge 53/2003 (Legge Moratti)</a:t>
            </a:r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Trova nel </a:t>
            </a:r>
            <a:r>
              <a:rPr lang="it-IT" sz="2000" b="1" dirty="0" smtClean="0"/>
              <a:t>d.lgs. 226/2005 una sua prima formalizzazione</a:t>
            </a:r>
            <a:r>
              <a:rPr lang="it-IT" sz="2000" dirty="0" smtClean="0"/>
              <a:t>, con la individuazione dei cosiddetti LEP (livelli essenziali delle prestazioni) e con il disegno complessivo del sistema, articolato in percorsi triennali e quadriennali, all’interno dei quali è possibile assolvere l’obbligo di istruzione</a:t>
            </a:r>
          </a:p>
          <a:p>
            <a:pPr marL="0" indent="0">
              <a:buNone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Viene </a:t>
            </a:r>
            <a:r>
              <a:rPr lang="it-IT" sz="2000" b="1" dirty="0" smtClean="0"/>
              <a:t>messo a regime nel 2011</a:t>
            </a:r>
            <a:r>
              <a:rPr lang="it-IT" sz="2000" dirty="0" smtClean="0"/>
              <a:t>, con il decreto dell’11.11.2011 di recepimento degli Accordo siglati in Conferenza Stato Regioni il 27 luglio 2011: il Repertorio dell’offerta di IeFP costituisce riferimento anche per l’apprendistato di 1° livello</a:t>
            </a:r>
          </a:p>
          <a:p>
            <a:pPr>
              <a:buFontTx/>
              <a:buChar char="-"/>
            </a:pPr>
            <a:endParaRPr lang="it-IT" sz="2000" dirty="0"/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endParaRPr lang="it-IT" sz="2000" dirty="0"/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endParaRPr lang="it-IT" sz="2100" i="1" dirty="0"/>
          </a:p>
        </p:txBody>
      </p:sp>
    </p:spTree>
    <p:extLst>
      <p:ext uri="{BB962C8B-B14F-4D97-AF65-F5344CB8AC3E}">
        <p14:creationId xmlns:p14="http://schemas.microsoft.com/office/powerpoint/2010/main" val="41205312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5899" y="1130300"/>
            <a:ext cx="10007601" cy="965200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FE9E0C"/>
                </a:solidFill>
              </a:rPr>
              <a:t>Linee Guida  sugli organici raccordi tra IP  e IeFP</a:t>
            </a:r>
            <a:br>
              <a:rPr lang="it-IT" dirty="0" smtClean="0">
                <a:solidFill>
                  <a:srgbClr val="FE9E0C"/>
                </a:solidFill>
              </a:rPr>
            </a:br>
            <a:r>
              <a:rPr lang="it-IT" dirty="0" smtClean="0">
                <a:solidFill>
                  <a:srgbClr val="FE9E0C"/>
                </a:solidFill>
              </a:rPr>
              <a:t>e gli accordi </a:t>
            </a:r>
            <a:r>
              <a:rPr lang="it-IT" dirty="0">
                <a:solidFill>
                  <a:srgbClr val="FE9E0C"/>
                </a:solidFill>
              </a:rPr>
              <a:t>territoriali sulla </a:t>
            </a:r>
            <a:r>
              <a:rPr lang="it-IT" dirty="0" smtClean="0">
                <a:solidFill>
                  <a:srgbClr val="FE9E0C"/>
                </a:solidFill>
              </a:rPr>
              <a:t>realizzazione dei percorsi                     in sussidiarietà </a:t>
            </a:r>
            <a:r>
              <a:rPr lang="it-IT" dirty="0">
                <a:solidFill>
                  <a:srgbClr val="FE9E0C"/>
                </a:solidFill>
              </a:rPr>
              <a:t>integrativa e complementare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86100" y="2146300"/>
            <a:ext cx="8102599" cy="4673600"/>
          </a:xfrm>
        </p:spPr>
        <p:txBody>
          <a:bodyPr/>
          <a:lstStyle/>
          <a:p>
            <a:pPr>
              <a:buFontTx/>
              <a:buChar char="-"/>
            </a:pPr>
            <a:r>
              <a:rPr lang="it-IT" sz="2100" dirty="0" smtClean="0"/>
              <a:t>Nel dicembre 2010 viene siglato l’Accordo in Conferenza Stato Regioni che definisce le «</a:t>
            </a:r>
            <a:r>
              <a:rPr lang="it-IT" sz="2000" b="1" dirty="0" smtClean="0"/>
              <a:t>Linee </a:t>
            </a:r>
            <a:r>
              <a:rPr lang="it-IT" sz="2000" b="1" dirty="0"/>
              <a:t>Guida sugli organici raccordi </a:t>
            </a:r>
            <a:r>
              <a:rPr lang="it-IT" sz="2000" dirty="0"/>
              <a:t>tra i percorsi degli Istituti professionali ed i percorsi di </a:t>
            </a:r>
            <a:r>
              <a:rPr lang="it-IT" sz="2000" dirty="0" smtClean="0"/>
              <a:t>IeFP»: viene avviata di fatto, a fianco della riforma dell’istruzione professionale di Stato, la possibilità per gli studenti iscritti all’Istruzione professionale di Stato di conseguire il titolo di qualifica e/o diploma di IeFP al termine del triennio/quadriennio</a:t>
            </a:r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Nei mesi successivi sono stati siglati </a:t>
            </a:r>
            <a:r>
              <a:rPr lang="it-IT" sz="2000" b="1" dirty="0" smtClean="0"/>
              <a:t>accordi territoriali </a:t>
            </a:r>
            <a:r>
              <a:rPr lang="it-IT" sz="2000" dirty="0" smtClean="0"/>
              <a:t>tra Regione e USR per la realizzazione </a:t>
            </a:r>
            <a:r>
              <a:rPr lang="it-IT" sz="2000" b="1" dirty="0" smtClean="0"/>
              <a:t>dell’offerta formativa sussidiaria integrativa </a:t>
            </a:r>
            <a:r>
              <a:rPr lang="it-IT" sz="2000" dirty="0" smtClean="0"/>
              <a:t>(gli studenti iscritti ai corsi quinquennali degli IP riformati possono al termine del terzo anno conseguire la qualifica di IeFP e al quarto anno il Diploma di IeFP) e </a:t>
            </a:r>
            <a:r>
              <a:rPr lang="it-IT" sz="2000" b="1" dirty="0" smtClean="0"/>
              <a:t>complementare</a:t>
            </a:r>
            <a:r>
              <a:rPr lang="it-IT" sz="2000" dirty="0" smtClean="0"/>
              <a:t> (gli IP riformati possono rilasciare le 22 qualifiche triennali e 21 quadriennali)</a:t>
            </a:r>
          </a:p>
          <a:p>
            <a:pPr>
              <a:buFontTx/>
              <a:buChar char="-"/>
            </a:pPr>
            <a:endParaRPr lang="it-IT" sz="2000" dirty="0" smtClean="0"/>
          </a:p>
          <a:p>
            <a:pPr marL="0" indent="0">
              <a:buNone/>
            </a:pPr>
            <a:endParaRPr lang="it-IT" sz="2100" dirty="0" smtClean="0"/>
          </a:p>
          <a:p>
            <a:pPr marL="0" indent="0">
              <a:buNone/>
            </a:pPr>
            <a:endParaRPr lang="it-IT" sz="2100" dirty="0" smtClean="0"/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.</a:t>
            </a:r>
            <a:endParaRPr lang="it-IT" sz="2000" dirty="0"/>
          </a:p>
          <a:p>
            <a:pPr marL="0" indent="0">
              <a:buNone/>
            </a:pPr>
            <a:endParaRPr lang="it-IT" sz="2100" dirty="0"/>
          </a:p>
          <a:p>
            <a:pPr marL="0" indent="0">
              <a:buNone/>
            </a:pPr>
            <a:endParaRPr lang="it-IT" sz="2100" dirty="0"/>
          </a:p>
        </p:txBody>
      </p:sp>
    </p:spTree>
    <p:extLst>
      <p:ext uri="{BB962C8B-B14F-4D97-AF65-F5344CB8AC3E}">
        <p14:creationId xmlns:p14="http://schemas.microsoft.com/office/powerpoint/2010/main" val="70806800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E9E0C"/>
                </a:solidFill>
              </a:rPr>
              <a:t>I Percorsi di IeFP in sussidiarietà integrativa e complementare</a:t>
            </a:r>
            <a:endParaRPr lang="it-IT" dirty="0">
              <a:solidFill>
                <a:srgbClr val="FE9E0C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prime classi di </a:t>
            </a:r>
            <a:r>
              <a:rPr lang="it-IT" dirty="0" smtClean="0"/>
              <a:t>IeFP in sussidiarietà </a:t>
            </a:r>
            <a:r>
              <a:rPr lang="it-IT" dirty="0"/>
              <a:t>integrativa </a:t>
            </a:r>
            <a:r>
              <a:rPr lang="it-IT" dirty="0" smtClean="0"/>
              <a:t>(A) e </a:t>
            </a:r>
            <a:r>
              <a:rPr lang="it-IT" dirty="0"/>
              <a:t>complementare </a:t>
            </a:r>
            <a:r>
              <a:rPr lang="it-IT" dirty="0" smtClean="0"/>
              <a:t>(B) sono </a:t>
            </a:r>
            <a:r>
              <a:rPr lang="it-IT" dirty="0"/>
              <a:t>state </a:t>
            </a:r>
            <a:r>
              <a:rPr lang="it-IT" b="1" dirty="0"/>
              <a:t>avviate nel 2011-2012 </a:t>
            </a:r>
            <a:r>
              <a:rPr lang="it-IT" dirty="0"/>
              <a:t>e dunque sono giunte a </a:t>
            </a:r>
            <a:r>
              <a:rPr lang="it-IT" b="1" dirty="0"/>
              <a:t>conclusione </a:t>
            </a:r>
            <a:r>
              <a:rPr lang="it-IT" b="1" dirty="0" err="1"/>
              <a:t>nell’a.s.</a:t>
            </a:r>
            <a:r>
              <a:rPr lang="it-IT" b="1" dirty="0"/>
              <a:t> </a:t>
            </a:r>
            <a:r>
              <a:rPr lang="it-IT" b="1" dirty="0" smtClean="0"/>
              <a:t>2013/2014</a:t>
            </a:r>
            <a:endParaRPr lang="it-IT" dirty="0"/>
          </a:p>
          <a:p>
            <a:endParaRPr lang="it-IT" dirty="0"/>
          </a:p>
          <a:p>
            <a:r>
              <a:rPr lang="it-IT" dirty="0" smtClean="0"/>
              <a:t>La maggior parte delle Regioni ha scelto da principio la tipologia A, una sola Regione (Sicilia) ha scelto di attuarle entrambe, 4 Regioni hanno scelto la tipologia B (Lombardia, Veneto, Friuli Venezia Giulia e Valle d’Aosta)</a:t>
            </a:r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51504443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48270" y="990600"/>
            <a:ext cx="7527730" cy="533400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FE9E0C"/>
                </a:solidFill>
              </a:rPr>
              <a:t>Disciplina degli esami e dei passaggi </a:t>
            </a:r>
            <a:endParaRPr lang="it-IT" dirty="0">
              <a:solidFill>
                <a:srgbClr val="FE9E0C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16201" y="1743269"/>
            <a:ext cx="8559800" cy="4946780"/>
          </a:xfrm>
        </p:spPr>
        <p:txBody>
          <a:bodyPr/>
          <a:lstStyle/>
          <a:p>
            <a:pPr>
              <a:buFontTx/>
              <a:buChar char="-"/>
            </a:pPr>
            <a:r>
              <a:rPr lang="it-IT" sz="2000" dirty="0" smtClean="0"/>
              <a:t>Nel </a:t>
            </a:r>
            <a:r>
              <a:rPr lang="it-IT" sz="2000" b="1" dirty="0"/>
              <a:t>febbraio 2014 </a:t>
            </a:r>
            <a:r>
              <a:rPr lang="it-IT" sz="2000" dirty="0"/>
              <a:t>è stato siglato un accordo in Conferenza delle Regioni e Province Autonome che disciplina gli </a:t>
            </a:r>
            <a:r>
              <a:rPr lang="it-IT" sz="2000" b="1" dirty="0">
                <a:solidFill>
                  <a:srgbClr val="FE9E0C"/>
                </a:solidFill>
              </a:rPr>
              <a:t>esami a conclusione dei percorsi di IeFP</a:t>
            </a:r>
            <a:r>
              <a:rPr lang="it-IT" sz="2000" dirty="0"/>
              <a:t>, integrando i LEP già definiti nel d.lgs. 226/2005, nell’obiettivo di condividere modalità di svolgimento unitario degli esami, siano essi svolti nelle strutture accreditate o nelle scuole</a:t>
            </a:r>
            <a:r>
              <a:rPr lang="it-IT" sz="2000" dirty="0" smtClean="0"/>
              <a:t>;</a:t>
            </a:r>
          </a:p>
          <a:p>
            <a:pPr>
              <a:buFontTx/>
              <a:buChar char="-"/>
            </a:pPr>
            <a:endParaRPr lang="it-IT" sz="2000" dirty="0"/>
          </a:p>
          <a:p>
            <a:pPr>
              <a:buFontTx/>
              <a:buChar char="-"/>
            </a:pPr>
            <a:r>
              <a:rPr lang="it-IT" sz="2000" dirty="0" smtClean="0"/>
              <a:t>Nell’</a:t>
            </a:r>
            <a:r>
              <a:rPr lang="it-IT" sz="2000" b="1" dirty="0" smtClean="0"/>
              <a:t>aprile </a:t>
            </a:r>
            <a:r>
              <a:rPr lang="it-IT" sz="2000" b="1" dirty="0"/>
              <a:t>2014 </a:t>
            </a:r>
            <a:r>
              <a:rPr lang="it-IT" sz="2000" dirty="0"/>
              <a:t>è stata messa a </a:t>
            </a:r>
            <a:r>
              <a:rPr lang="it-IT" sz="2000" dirty="0" smtClean="0"/>
              <a:t>punto una </a:t>
            </a:r>
            <a:r>
              <a:rPr lang="it-IT" sz="2000" dirty="0"/>
              <a:t>proposta tecnica di Accordo da portare in Conferenza Stato Regioni al fine di definire indicazioni metodologico-operative e standard minimi relativi alla gestione da parte delle Istituzioni scolastiche e formative dei </a:t>
            </a:r>
            <a:r>
              <a:rPr lang="it-IT" sz="2000" b="1" dirty="0">
                <a:solidFill>
                  <a:srgbClr val="FE9E0C"/>
                </a:solidFill>
              </a:rPr>
              <a:t>passaggi</a:t>
            </a:r>
            <a:r>
              <a:rPr lang="it-IT" sz="2000" dirty="0"/>
              <a:t> degli allievi, anche ai fini della ripresa degli studi eventualmente interrotti</a:t>
            </a:r>
            <a:r>
              <a:rPr lang="it-IT" sz="2000" b="1" dirty="0"/>
              <a:t>, </a:t>
            </a:r>
            <a:r>
              <a:rPr lang="it-IT" sz="2000" b="1" dirty="0">
                <a:solidFill>
                  <a:srgbClr val="FE9E0C"/>
                </a:solidFill>
              </a:rPr>
              <a:t>tra i diversi indirizzi e percorsi del sistema di Istruzione e Formazione di secondo ciclo</a:t>
            </a:r>
            <a:r>
              <a:rPr lang="it-IT" sz="2000" b="1" dirty="0"/>
              <a:t> </a:t>
            </a:r>
            <a:r>
              <a:rPr lang="it-IT" sz="2000" dirty="0"/>
              <a:t>e del processo di riconoscimento dei crediti formativi validati in attuazione del c. 10, art. 1, </a:t>
            </a:r>
            <a:r>
              <a:rPr lang="it-IT" sz="2000" dirty="0" err="1"/>
              <a:t>DLgs</a:t>
            </a:r>
            <a:r>
              <a:rPr lang="it-IT" sz="2000" dirty="0"/>
              <a:t>. n. 226/2005</a:t>
            </a:r>
          </a:p>
          <a:p>
            <a:pPr>
              <a:buFontTx/>
              <a:buChar char="-"/>
            </a:pPr>
            <a:r>
              <a:rPr lang="it-IT" sz="2000" dirty="0" smtClean="0"/>
              <a:t> </a:t>
            </a:r>
            <a:endParaRPr lang="it-IT" sz="2000" dirty="0"/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endParaRPr lang="it-IT" sz="2000" dirty="0"/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endParaRPr lang="it-IT" sz="2000" dirty="0"/>
          </a:p>
          <a:p>
            <a:pPr marL="0" indent="0">
              <a:buNone/>
            </a:pPr>
            <a:endParaRPr lang="it-IT" sz="2000" i="1" dirty="0"/>
          </a:p>
          <a:p>
            <a:pPr marL="0" indent="0">
              <a:buNone/>
            </a:pPr>
            <a:endParaRPr lang="it-IT" sz="2300" dirty="0" smtClean="0"/>
          </a:p>
          <a:p>
            <a:pPr marL="0" indent="0">
              <a:buNone/>
            </a:pPr>
            <a:endParaRPr lang="it-IT" sz="2300" dirty="0"/>
          </a:p>
          <a:p>
            <a:pPr marL="0" indent="0">
              <a:buNone/>
            </a:pPr>
            <a:endParaRPr lang="it-IT" sz="2300" dirty="0" smtClean="0"/>
          </a:p>
          <a:p>
            <a:pPr marL="0" indent="0">
              <a:buNone/>
            </a:pPr>
            <a:endParaRPr lang="it-IT" sz="2300" dirty="0"/>
          </a:p>
          <a:p>
            <a:pPr marL="0" indent="0">
              <a:buNone/>
            </a:pPr>
            <a:endParaRPr lang="it-IT" sz="2300" dirty="0" smtClean="0"/>
          </a:p>
          <a:p>
            <a:pPr marL="0" indent="0">
              <a:buNone/>
            </a:pPr>
            <a:endParaRPr lang="it-IT" sz="2300" dirty="0" smtClean="0"/>
          </a:p>
          <a:p>
            <a:pPr marL="0" indent="0">
              <a:buNone/>
            </a:pPr>
            <a:r>
              <a:rPr lang="it-IT" sz="2300" dirty="0" smtClean="0"/>
              <a:t>	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0481933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27200" y="990599"/>
            <a:ext cx="9448800" cy="743337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FE9E0C"/>
                </a:solidFill>
              </a:rPr>
              <a:t>La filiera lunga tecnico professionale </a:t>
            </a:r>
            <a:br>
              <a:rPr lang="it-IT" dirty="0" smtClean="0">
                <a:solidFill>
                  <a:srgbClr val="FE9E0C"/>
                </a:solidFill>
              </a:rPr>
            </a:br>
            <a:r>
              <a:rPr lang="it-IT" dirty="0" smtClean="0">
                <a:solidFill>
                  <a:srgbClr val="FE9E0C"/>
                </a:solidFill>
              </a:rPr>
              <a:t>e i livelli EQF del sistema «lungo» di IeFP e di Istruzione</a:t>
            </a:r>
            <a:endParaRPr lang="it-IT" dirty="0">
              <a:solidFill>
                <a:srgbClr val="FE9E0C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56000" y="1733937"/>
            <a:ext cx="7620000" cy="4900127"/>
          </a:xfrm>
        </p:spPr>
        <p:txBody>
          <a:bodyPr/>
          <a:lstStyle/>
          <a:p>
            <a:endParaRPr lang="it-IT" sz="1400" dirty="0" smtClean="0"/>
          </a:p>
          <a:p>
            <a:r>
              <a:rPr lang="it-IT" sz="1600" dirty="0" smtClean="0"/>
              <a:t>Al fine di garantire la possibilità di proseguire gli studi in un </a:t>
            </a:r>
            <a:r>
              <a:rPr lang="it-IT" sz="1600" b="1" dirty="0" smtClean="0"/>
              <a:t>sistema di istruzione e formazione professionale «lungo»</a:t>
            </a:r>
            <a:r>
              <a:rPr lang="it-IT" sz="1600" dirty="0" smtClean="0"/>
              <a:t>, la norma prevede per chi ha conseguito il titolo di diploma quadriennale di IeFP </a:t>
            </a:r>
            <a:r>
              <a:rPr lang="it-IT" sz="1600" b="1" dirty="0" smtClean="0"/>
              <a:t>l’accesso diretto </a:t>
            </a:r>
            <a:r>
              <a:rPr lang="it-IT" sz="1600" dirty="0" smtClean="0"/>
              <a:t>ai </a:t>
            </a:r>
            <a:r>
              <a:rPr lang="it-IT" sz="1600" b="1" dirty="0" smtClean="0">
                <a:solidFill>
                  <a:srgbClr val="FE9E0C"/>
                </a:solidFill>
              </a:rPr>
              <a:t>percorsi di IFTS </a:t>
            </a:r>
            <a:r>
              <a:rPr lang="it-IT" sz="1600" dirty="0" smtClean="0">
                <a:solidFill>
                  <a:srgbClr val="FE9E0C"/>
                </a:solidFill>
              </a:rPr>
              <a:t>- </a:t>
            </a:r>
            <a:r>
              <a:rPr lang="it-IT" sz="1600" b="1" dirty="0" smtClean="0">
                <a:solidFill>
                  <a:srgbClr val="FE9E0C"/>
                </a:solidFill>
              </a:rPr>
              <a:t>Istruzione e formazione tecnico superiore</a:t>
            </a:r>
            <a:r>
              <a:rPr lang="it-IT" sz="1600" dirty="0" smtClean="0"/>
              <a:t> (le cui 20 qualificazioni sono state ridefinite nel decreto MIUR/MLPS del febbraio 2013). Per chi ha conseguito la qualifica triennale di IeFP, l’accesso all’IFTS è consentito previa verifica</a:t>
            </a:r>
          </a:p>
          <a:p>
            <a:endParaRPr lang="it-IT" sz="1600" dirty="0" smtClean="0"/>
          </a:p>
          <a:p>
            <a:r>
              <a:rPr lang="it-IT" sz="1600" b="1" dirty="0" smtClean="0"/>
              <a:t>La referenziazione ad EQF nel sistema di IeFP e di Istruzione tecnica e professionale</a:t>
            </a:r>
          </a:p>
          <a:p>
            <a:endParaRPr lang="it-IT" sz="1600" b="1" dirty="0"/>
          </a:p>
          <a:p>
            <a:pPr marL="825500" lvl="1" indent="-342900">
              <a:buFont typeface="+mj-lt"/>
              <a:buAutoNum type="arabicPeriod"/>
            </a:pPr>
            <a:r>
              <a:rPr lang="it-IT" sz="1600" dirty="0" smtClean="0"/>
              <a:t>Le qualifiche triennali di IeFP sono collocati al 3° livello EQF</a:t>
            </a:r>
          </a:p>
          <a:p>
            <a:pPr marL="825500" lvl="1" indent="-342900">
              <a:buFont typeface="+mj-lt"/>
              <a:buAutoNum type="arabicPeriod"/>
            </a:pPr>
            <a:r>
              <a:rPr lang="it-IT" sz="1600" dirty="0" smtClean="0"/>
              <a:t>I Diplomi quadriennali di IeFP sono collocati al 4° livello EQF</a:t>
            </a:r>
          </a:p>
          <a:p>
            <a:pPr marL="825500" lvl="1" indent="-342900">
              <a:buFont typeface="+mj-lt"/>
              <a:buAutoNum type="arabicPeriod"/>
            </a:pPr>
            <a:r>
              <a:rPr lang="it-IT" sz="1600" dirty="0" smtClean="0"/>
              <a:t>I certificati di specializzazione tecnica superiore sono collocati al 4° livello EQF</a:t>
            </a:r>
          </a:p>
          <a:p>
            <a:pPr marL="825500" lvl="1" indent="-342900">
              <a:buFont typeface="+mj-lt"/>
              <a:buAutoNum type="arabicPeriod"/>
            </a:pPr>
            <a:r>
              <a:rPr lang="it-IT" sz="1600" dirty="0" smtClean="0"/>
              <a:t>I diplomi di istruzione tecnica e professionale di Stato sono collocati al 4° livello EQF </a:t>
            </a:r>
          </a:p>
          <a:p>
            <a:endParaRPr lang="it-IT" sz="1600" dirty="0"/>
          </a:p>
          <a:p>
            <a:pPr marL="0" indent="0">
              <a:buNone/>
            </a:pPr>
            <a:endParaRPr lang="it-IT" sz="1000" dirty="0" smtClean="0"/>
          </a:p>
          <a:p>
            <a:endParaRPr lang="it-IT" sz="1400" i="1" dirty="0"/>
          </a:p>
          <a:p>
            <a:pPr marL="0" indent="0">
              <a:buNone/>
            </a:pP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4059531695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C000"/>
                </a:solidFill>
              </a:rPr>
              <a:t>La Valutazione degli apprendimenti nel sistema di IeFP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E’ stato avviato di recente (dicembre 2014) un ulteriore ambito di approfondimento, nell’obiettivo di definire il sistema nella sua completezza: si tratta della </a:t>
            </a:r>
            <a:r>
              <a:rPr lang="it-IT" b="1" dirty="0" smtClean="0">
                <a:solidFill>
                  <a:srgbClr val="FFC000"/>
                </a:solidFill>
              </a:rPr>
              <a:t>valutazione degli apprendimenti.</a:t>
            </a:r>
          </a:p>
          <a:p>
            <a:pPr marL="0" indent="0">
              <a:buNone/>
            </a:pPr>
            <a:r>
              <a:rPr lang="it-IT" dirty="0" smtClean="0"/>
              <a:t>In particolare ha preso avvio una riflessione su una sperimentazione recentemente promossa dal CIOFS FP e da CNOS FAP sulla valutazione nei percorsi di Istruzione e formazione professionale, con la collaborazione dell’INVALSI. </a:t>
            </a:r>
          </a:p>
          <a:p>
            <a:pPr marL="0" indent="0">
              <a:buNone/>
            </a:pPr>
            <a:r>
              <a:rPr lang="it-IT" smtClean="0"/>
              <a:t> </a:t>
            </a:r>
            <a:r>
              <a:rPr lang="it-IT" dirty="0" smtClean="0"/>
              <a:t>Il Coordinamento tecnico procederà ad un affiancamento della sperimentazione, seguendone gli sviluppi, anche attraverso il supporto di Tecnostruttura.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8044079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36700" y="1035699"/>
            <a:ext cx="9947210" cy="755002"/>
          </a:xfrm>
        </p:spPr>
        <p:txBody>
          <a:bodyPr/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it-IT" dirty="0" smtClean="0">
                <a:solidFill>
                  <a:srgbClr val="FE9E0C"/>
                </a:solidFill>
              </a:rPr>
              <a:t>Qualche numero  (2012/2013 – Rapporto ISFOL)</a:t>
            </a:r>
            <a:br>
              <a:rPr lang="it-IT" dirty="0" smtClean="0">
                <a:solidFill>
                  <a:srgbClr val="FE9E0C"/>
                </a:solidFill>
              </a:rPr>
            </a:br>
            <a:r>
              <a:rPr lang="it-IT" dirty="0" smtClean="0">
                <a:solidFill>
                  <a:srgbClr val="FE9E0C"/>
                </a:solidFill>
              </a:rPr>
              <a:t> la partecipazione ai percorsi di IeFP</a:t>
            </a:r>
            <a:br>
              <a:rPr lang="it-IT" dirty="0" smtClean="0">
                <a:solidFill>
                  <a:srgbClr val="FE9E0C"/>
                </a:solidFill>
              </a:rPr>
            </a:b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46670" y="2071396"/>
            <a:ext cx="7620000" cy="4478694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it-IT" sz="2000" dirty="0" smtClean="0"/>
              <a:t>Gli </a:t>
            </a:r>
            <a:r>
              <a:rPr lang="it-IT" sz="2000" b="1" dirty="0" smtClean="0"/>
              <a:t>alunni iscritti </a:t>
            </a:r>
            <a:r>
              <a:rPr lang="it-IT" sz="2000" dirty="0" smtClean="0"/>
              <a:t>ai percorsi  triennali di IeFP sono in totale </a:t>
            </a:r>
          </a:p>
          <a:p>
            <a:pPr marL="0" lvl="0" indent="0" algn="ctr">
              <a:buNone/>
            </a:pPr>
            <a:r>
              <a:rPr lang="it-IT" sz="2000" b="1" dirty="0" smtClean="0">
                <a:solidFill>
                  <a:srgbClr val="FE9E0C"/>
                </a:solidFill>
              </a:rPr>
              <a:t>288.941</a:t>
            </a:r>
          </a:p>
          <a:p>
            <a:pPr marL="457200" lvl="0" indent="-457200" algn="just">
              <a:buAutoNum type="arabicPeriod" startAt="3"/>
            </a:pPr>
            <a:r>
              <a:rPr lang="it-IT" sz="2000" dirty="0" smtClean="0">
                <a:solidFill>
                  <a:srgbClr val="002060"/>
                </a:solidFill>
              </a:rPr>
              <a:t>di cui :</a:t>
            </a:r>
          </a:p>
          <a:p>
            <a:pPr marL="1416050" lvl="3" indent="0" algn="just">
              <a:buNone/>
            </a:pPr>
            <a:r>
              <a:rPr lang="it-IT" sz="2000" dirty="0" smtClean="0">
                <a:solidFill>
                  <a:srgbClr val="FE9E0C"/>
                </a:solidFill>
              </a:rPr>
              <a:t>127.992 </a:t>
            </a:r>
            <a:r>
              <a:rPr lang="it-IT" sz="2000" dirty="0" smtClean="0">
                <a:solidFill>
                  <a:srgbClr val="002060"/>
                </a:solidFill>
              </a:rPr>
              <a:t>presso le istituzioni formative     </a:t>
            </a:r>
            <a:r>
              <a:rPr lang="it-IT" sz="2000" dirty="0" smtClean="0">
                <a:solidFill>
                  <a:srgbClr val="FE9E0C"/>
                </a:solidFill>
              </a:rPr>
              <a:t>(44.3%)</a:t>
            </a:r>
          </a:p>
          <a:p>
            <a:pPr marL="1454150" lvl="2" indent="-457200" algn="just">
              <a:buAutoNum type="arabicPeriod" startAt="3"/>
            </a:pPr>
            <a:r>
              <a:rPr lang="it-IT" sz="2000" dirty="0" smtClean="0">
                <a:solidFill>
                  <a:srgbClr val="FE9E0C"/>
                </a:solidFill>
              </a:rPr>
              <a:t>162.627 </a:t>
            </a:r>
            <a:r>
              <a:rPr lang="it-IT" sz="2000" dirty="0" smtClean="0">
                <a:solidFill>
                  <a:srgbClr val="002060"/>
                </a:solidFill>
              </a:rPr>
              <a:t>presso le istituzioni scolastiche  </a:t>
            </a:r>
            <a:r>
              <a:rPr lang="it-IT" sz="2000" dirty="0" smtClean="0">
                <a:solidFill>
                  <a:srgbClr val="FE9E0C"/>
                </a:solidFill>
              </a:rPr>
              <a:t>(55.7%)</a:t>
            </a:r>
          </a:p>
          <a:p>
            <a:pPr marL="457200" lvl="0" indent="-457200" algn="just">
              <a:buAutoNum type="arabicPeriod" startAt="3"/>
            </a:pPr>
            <a:endParaRPr lang="it-IT" sz="2000" dirty="0" smtClean="0">
              <a:solidFill>
                <a:srgbClr val="002060"/>
              </a:solidFill>
            </a:endParaRPr>
          </a:p>
          <a:p>
            <a:pPr marL="0" lvl="0" indent="0">
              <a:buNone/>
            </a:pPr>
            <a:r>
              <a:rPr lang="it-IT" sz="1600" dirty="0" smtClean="0">
                <a:solidFill>
                  <a:srgbClr val="FE9E0C"/>
                </a:solidFill>
              </a:rPr>
              <a:t>4. </a:t>
            </a:r>
            <a:r>
              <a:rPr lang="it-IT" sz="2000" dirty="0" smtClean="0">
                <a:solidFill>
                  <a:srgbClr val="002060"/>
                </a:solidFill>
              </a:rPr>
              <a:t>Gli </a:t>
            </a:r>
            <a:r>
              <a:rPr lang="it-IT" sz="2000" b="1" dirty="0" smtClean="0">
                <a:solidFill>
                  <a:srgbClr val="002060"/>
                </a:solidFill>
              </a:rPr>
              <a:t>alunni iscritti </a:t>
            </a:r>
            <a:r>
              <a:rPr lang="it-IT" sz="2000" dirty="0" smtClean="0">
                <a:solidFill>
                  <a:srgbClr val="002060"/>
                </a:solidFill>
              </a:rPr>
              <a:t>al 4°anno dei percorsi di IeFP sono in totale</a:t>
            </a:r>
          </a:p>
          <a:p>
            <a:pPr marL="0" lvl="0" indent="0" algn="ctr">
              <a:buNone/>
            </a:pPr>
            <a:r>
              <a:rPr lang="it-IT" sz="2000" b="1" dirty="0" smtClean="0">
                <a:solidFill>
                  <a:srgbClr val="FE9E0C"/>
                </a:solidFill>
              </a:rPr>
              <a:t>9.471</a:t>
            </a:r>
          </a:p>
          <a:p>
            <a:pPr marL="0" lvl="0" indent="0">
              <a:buNone/>
            </a:pPr>
            <a:endParaRPr lang="it-IT" sz="1600" dirty="0">
              <a:solidFill>
                <a:srgbClr val="FE9E0C"/>
              </a:solidFill>
            </a:endParaRPr>
          </a:p>
          <a:p>
            <a:pPr marL="457200" lvl="0" indent="-457200" algn="just">
              <a:buAutoNum type="arabicPeriod" startAt="3"/>
            </a:pPr>
            <a:r>
              <a:rPr lang="it-IT" sz="1600" dirty="0" smtClean="0">
                <a:solidFill>
                  <a:srgbClr val="FE9E0C"/>
                </a:solidFill>
              </a:rPr>
              <a:t>5.</a:t>
            </a:r>
            <a:r>
              <a:rPr lang="it-IT" sz="2000" dirty="0">
                <a:solidFill>
                  <a:srgbClr val="002060"/>
                </a:solidFill>
              </a:rPr>
              <a:t> di cui :</a:t>
            </a:r>
          </a:p>
          <a:p>
            <a:pPr marL="1416050" lvl="3" indent="0" algn="just">
              <a:buNone/>
            </a:pPr>
            <a:r>
              <a:rPr lang="it-IT" sz="2000" dirty="0" smtClean="0">
                <a:solidFill>
                  <a:srgbClr val="FE9E0C"/>
                </a:solidFill>
              </a:rPr>
              <a:t>8.181 </a:t>
            </a:r>
            <a:r>
              <a:rPr lang="it-IT" sz="2000" dirty="0" smtClean="0">
                <a:solidFill>
                  <a:srgbClr val="002060"/>
                </a:solidFill>
              </a:rPr>
              <a:t>presso </a:t>
            </a:r>
            <a:r>
              <a:rPr lang="it-IT" sz="2000" dirty="0">
                <a:solidFill>
                  <a:srgbClr val="002060"/>
                </a:solidFill>
              </a:rPr>
              <a:t>le istituzioni formative </a:t>
            </a:r>
            <a:r>
              <a:rPr lang="it-IT" sz="2000" dirty="0" smtClean="0">
                <a:solidFill>
                  <a:srgbClr val="002060"/>
                </a:solidFill>
              </a:rPr>
              <a:t>      </a:t>
            </a:r>
            <a:r>
              <a:rPr lang="it-IT" sz="2000" dirty="0" smtClean="0">
                <a:solidFill>
                  <a:srgbClr val="FE9E0C"/>
                </a:solidFill>
              </a:rPr>
              <a:t>(86.4%)</a:t>
            </a:r>
            <a:endParaRPr lang="it-IT" sz="2000" dirty="0">
              <a:solidFill>
                <a:srgbClr val="FE9E0C"/>
              </a:solidFill>
            </a:endParaRPr>
          </a:p>
          <a:p>
            <a:pPr marL="1454150" lvl="2" indent="-457200" algn="just">
              <a:buAutoNum type="arabicPeriod" startAt="3"/>
            </a:pPr>
            <a:r>
              <a:rPr lang="it-IT" sz="2000" dirty="0" smtClean="0">
                <a:solidFill>
                  <a:srgbClr val="FE9E0C"/>
                </a:solidFill>
              </a:rPr>
              <a:t>1.290 </a:t>
            </a:r>
            <a:r>
              <a:rPr lang="it-IT" sz="2000" dirty="0" smtClean="0">
                <a:solidFill>
                  <a:srgbClr val="002060"/>
                </a:solidFill>
              </a:rPr>
              <a:t>presso </a:t>
            </a:r>
            <a:r>
              <a:rPr lang="it-IT" sz="2000" dirty="0">
                <a:solidFill>
                  <a:srgbClr val="002060"/>
                </a:solidFill>
              </a:rPr>
              <a:t>le istituzioni scolastiche </a:t>
            </a:r>
            <a:r>
              <a:rPr lang="it-IT" sz="2000" dirty="0" smtClean="0">
                <a:solidFill>
                  <a:srgbClr val="002060"/>
                </a:solidFill>
              </a:rPr>
              <a:t>   </a:t>
            </a:r>
            <a:r>
              <a:rPr lang="it-IT" sz="2000" dirty="0" smtClean="0">
                <a:solidFill>
                  <a:srgbClr val="FE9E0C"/>
                </a:solidFill>
              </a:rPr>
              <a:t>(13.6%)</a:t>
            </a:r>
            <a:endParaRPr lang="it-IT" sz="2000" dirty="0">
              <a:solidFill>
                <a:srgbClr val="FE9E0C"/>
              </a:solidFill>
            </a:endParaRPr>
          </a:p>
          <a:p>
            <a:pPr marL="0" lvl="0" indent="0">
              <a:buNone/>
            </a:pPr>
            <a:endParaRPr lang="it-IT" sz="1600" dirty="0" smtClean="0">
              <a:solidFill>
                <a:srgbClr val="FE9E0C"/>
              </a:solidFill>
            </a:endParaRPr>
          </a:p>
          <a:p>
            <a:pPr marL="0" lvl="0" indent="0">
              <a:buNone/>
            </a:pPr>
            <a:endParaRPr lang="it-IT" sz="1600" dirty="0">
              <a:solidFill>
                <a:srgbClr val="FE9E0C"/>
              </a:solidFill>
            </a:endParaRPr>
          </a:p>
          <a:p>
            <a:pPr marL="0" lv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537642583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2800" dirty="0" smtClean="0">
                <a:solidFill>
                  <a:srgbClr val="FE9E0C"/>
                </a:solidFill>
              </a:rPr>
              <a:t>Evoluzione delle iscrizioni al sistema di IeFP</a:t>
            </a:r>
            <a:endParaRPr lang="it-IT" sz="2800" dirty="0">
              <a:solidFill>
                <a:srgbClr val="FE9E0C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>
                <a:solidFill>
                  <a:srgbClr val="002060"/>
                </a:solidFill>
              </a:rPr>
              <a:t>Il sistema di IeFP ha conosciuto negli anni un </a:t>
            </a:r>
            <a:r>
              <a:rPr lang="it-IT" b="1" dirty="0" smtClean="0">
                <a:solidFill>
                  <a:srgbClr val="002060"/>
                </a:solidFill>
              </a:rPr>
              <a:t>aumento esponenziale</a:t>
            </a:r>
            <a:r>
              <a:rPr lang="it-IT" dirty="0" smtClean="0">
                <a:solidFill>
                  <a:srgbClr val="002060"/>
                </a:solidFill>
              </a:rPr>
              <a:t>: si è passati da circa 25.000 alunni iscritti nel 2003/2004 agli oltre 290.000 iscritti nel 2012/2013 (ma nel 2012/2013 si è registrata una diminuzione degli iscritti al 1° anno, pari al 4.6%)</a:t>
            </a:r>
          </a:p>
          <a:p>
            <a:pPr marL="0" lvl="0" indent="0">
              <a:buNone/>
            </a:pPr>
            <a:endParaRPr lang="it-IT" dirty="0" smtClean="0">
              <a:solidFill>
                <a:srgbClr val="002060"/>
              </a:solidFill>
            </a:endParaRPr>
          </a:p>
          <a:p>
            <a:pPr lvl="0"/>
            <a:r>
              <a:rPr lang="it-IT" dirty="0" smtClean="0">
                <a:solidFill>
                  <a:srgbClr val="002060"/>
                </a:solidFill>
              </a:rPr>
              <a:t>I </a:t>
            </a:r>
            <a:r>
              <a:rPr lang="it-IT" dirty="0">
                <a:solidFill>
                  <a:srgbClr val="002060"/>
                </a:solidFill>
              </a:rPr>
              <a:t>dati degli ultimi anni sembrano mostrare una stabilizzazione del sistema di IeFP nelle strutture formative accreditate, mentre sono in continuo aumento le iscrizione al sistema di IeFP in sussidiarietà (si è passati dai 58.003 iscritti nel 2009-2010 agli oltre 160.000 nel 2012-2013)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6038388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Proporre una strategia">
  <a:themeElements>
    <a:clrScheme name="">
      <a:dk1>
        <a:srgbClr val="FFFFCC"/>
      </a:dk1>
      <a:lt1>
        <a:srgbClr val="FFFFFF"/>
      </a:lt1>
      <a:dk2>
        <a:srgbClr val="6699FF"/>
      </a:dk2>
      <a:lt2>
        <a:srgbClr val="FFCCFF"/>
      </a:lt2>
      <a:accent1>
        <a:srgbClr val="00CC99"/>
      </a:accent1>
      <a:accent2>
        <a:srgbClr val="FFFF66"/>
      </a:accent2>
      <a:accent3>
        <a:srgbClr val="B8CAFF"/>
      </a:accent3>
      <a:accent4>
        <a:srgbClr val="DADADA"/>
      </a:accent4>
      <a:accent5>
        <a:srgbClr val="AAE2CA"/>
      </a:accent5>
      <a:accent6>
        <a:srgbClr val="E7E75C"/>
      </a:accent6>
      <a:hlink>
        <a:srgbClr val="336699"/>
      </a:hlink>
      <a:folHlink>
        <a:srgbClr val="000099"/>
      </a:folHlink>
    </a:clrScheme>
    <a:fontScheme name="Proporre una strategi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1239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75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folHlink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1239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75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folHlink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porre una strategia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rre una strategia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rre una strategi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rre una strategia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rre una strategia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rre una strategia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rre una strategia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rre una strategia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2400</TotalTime>
  <Words>1738</Words>
  <Application>Microsoft Office PowerPoint</Application>
  <PresentationFormat>Widescreen</PresentationFormat>
  <Paragraphs>148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Arial</vt:lpstr>
      <vt:lpstr>Courier New</vt:lpstr>
      <vt:lpstr>Wingdings</vt:lpstr>
      <vt:lpstr>Proporre una strategia</vt:lpstr>
      <vt:lpstr>    Il sistema di Istruzione e formazione professionale   Quadro generale e stato di attuazione      </vt:lpstr>
      <vt:lpstr>Il quadro regolamentare del sistema di IeFP</vt:lpstr>
      <vt:lpstr>Linee Guida  sugli organici raccordi tra IP  e IeFP e gli accordi territoriali sulla realizzazione dei percorsi                     in sussidiarietà integrativa e complementare </vt:lpstr>
      <vt:lpstr>I Percorsi di IeFP in sussidiarietà integrativa e complementare</vt:lpstr>
      <vt:lpstr>Disciplina degli esami e dei passaggi </vt:lpstr>
      <vt:lpstr>La filiera lunga tecnico professionale  e i livelli EQF del sistema «lungo» di IeFP e di Istruzione</vt:lpstr>
      <vt:lpstr>La Valutazione degli apprendimenti nel sistema di IeFP</vt:lpstr>
      <vt:lpstr>Qualche numero  (2012/2013 – Rapporto ISFOL)  la partecipazione ai percorsi di IeFP </vt:lpstr>
      <vt:lpstr>Evoluzione delle iscrizioni al sistema di IeFP</vt:lpstr>
      <vt:lpstr>Sussidiarietà integrativa o complementare ?</vt:lpstr>
      <vt:lpstr>L’iscrizione ai percorsi di IeFP come prima scelta </vt:lpstr>
      <vt:lpstr>  Esiti formativi : il raggiungimento della qualifica  </vt:lpstr>
      <vt:lpstr> Esiti formativi : il raggiungimento della qualifica </vt:lpstr>
      <vt:lpstr> La distribuzione delle iscrizioni in relazione alle qualifiche</vt:lpstr>
      <vt:lpstr> La distribuzione delle iscrizioni in relazione alle qualifiche:  diverso il quadro delle iscrizioni alle istituzioni formative e alle scuole  </vt:lpstr>
      <vt:lpstr>   La ricaduta occupazionale dei percorsi di IeFP   </vt:lpstr>
      <vt:lpstr>  La ricaduta occupazionale dei percorsi di IeFP   per tipologia di istituzione e area geografica   </vt:lpstr>
      <vt:lpstr>  Le risorse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Art. 5 del D.lgs. 167/11 «Apprendistato di alta formazione e di  ricerca»: ruolo delle Regioni, target e finalità formative</dc:title>
  <dc:creator>Flavio Manieri</dc:creator>
  <cp:lastModifiedBy>Roberta Giangiorgi</cp:lastModifiedBy>
  <cp:revision>132</cp:revision>
  <cp:lastPrinted>2014-09-10T09:07:19Z</cp:lastPrinted>
  <dcterms:created xsi:type="dcterms:W3CDTF">2013-11-12T16:32:12Z</dcterms:created>
  <dcterms:modified xsi:type="dcterms:W3CDTF">2014-12-18T15:11:48Z</dcterms:modified>
</cp:coreProperties>
</file>