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67" r:id="rId2"/>
    <p:sldId id="328" r:id="rId3"/>
    <p:sldId id="281" r:id="rId4"/>
    <p:sldId id="314" r:id="rId5"/>
    <p:sldId id="315" r:id="rId6"/>
    <p:sldId id="316" r:id="rId7"/>
    <p:sldId id="325" r:id="rId8"/>
    <p:sldId id="326" r:id="rId9"/>
    <p:sldId id="327" r:id="rId10"/>
  </p:sldIdLst>
  <p:sldSz cx="12192000" cy="6858000"/>
  <p:notesSz cx="6724650" cy="98742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5D84CC22-1AA4-4C23-B3FD-42C30CDD6F39}">
          <p14:sldIdLst>
            <p14:sldId id="267"/>
            <p14:sldId id="328"/>
            <p14:sldId id="281"/>
            <p14:sldId id="314"/>
            <p14:sldId id="315"/>
            <p14:sldId id="316"/>
            <p14:sldId id="325"/>
            <p14:sldId id="326"/>
            <p14:sldId id="32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cilia Cellai" initials="CC" lastIdx="2" clrIdx="0">
    <p:extLst>
      <p:ext uri="{19B8F6BF-5375-455C-9EA6-DF929625EA0E}">
        <p15:presenceInfo xmlns:p15="http://schemas.microsoft.com/office/powerpoint/2012/main" userId="S-1-5-21-2678096895-3697994068-2191079056-11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8B01"/>
    <a:srgbClr val="FE9E0C"/>
    <a:srgbClr val="4F320B"/>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84E427A-3D55-4303-BF80-6455036E1DE7}" styleName="Stile con tema 1 - Colore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Stile con tema 1 - Color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1" autoAdjust="0"/>
    <p:restoredTop sz="85340" autoAdjust="0"/>
  </p:normalViewPr>
  <p:slideViewPr>
    <p:cSldViewPr snapToGrid="0">
      <p:cViewPr varScale="1">
        <p:scale>
          <a:sx n="96" d="100"/>
          <a:sy n="96" d="100"/>
        </p:scale>
        <p:origin x="39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14650" cy="495300"/>
          </a:xfrm>
          <a:prstGeom prst="rect">
            <a:avLst/>
          </a:prstGeom>
        </p:spPr>
        <p:txBody>
          <a:bodyPr vert="horz" lIns="91430" tIns="45715" rIns="91430" bIns="45715" rtlCol="0"/>
          <a:lstStyle>
            <a:lvl1pPr algn="l">
              <a:defRPr sz="1200"/>
            </a:lvl1pPr>
          </a:lstStyle>
          <a:p>
            <a:endParaRPr lang="it-IT"/>
          </a:p>
        </p:txBody>
      </p:sp>
      <p:sp>
        <p:nvSpPr>
          <p:cNvPr id="3" name="Segnaposto data 2"/>
          <p:cNvSpPr>
            <a:spLocks noGrp="1"/>
          </p:cNvSpPr>
          <p:nvPr>
            <p:ph type="dt" sz="quarter" idx="1"/>
          </p:nvPr>
        </p:nvSpPr>
        <p:spPr>
          <a:xfrm>
            <a:off x="3808413" y="0"/>
            <a:ext cx="2914650" cy="495300"/>
          </a:xfrm>
          <a:prstGeom prst="rect">
            <a:avLst/>
          </a:prstGeom>
        </p:spPr>
        <p:txBody>
          <a:bodyPr vert="horz" lIns="91430" tIns="45715" rIns="91430" bIns="45715" rtlCol="0"/>
          <a:lstStyle>
            <a:lvl1pPr algn="r">
              <a:defRPr sz="1200"/>
            </a:lvl1pPr>
          </a:lstStyle>
          <a:p>
            <a:fld id="{B8CEA60A-4328-4F27-A10D-F40D7B2E40A0}" type="datetimeFigureOut">
              <a:rPr lang="it-IT" smtClean="0"/>
              <a:t>23/06/2015</a:t>
            </a:fld>
            <a:endParaRPr lang="it-IT"/>
          </a:p>
        </p:txBody>
      </p:sp>
      <p:sp>
        <p:nvSpPr>
          <p:cNvPr id="4" name="Segnaposto piè di pagina 3"/>
          <p:cNvSpPr>
            <a:spLocks noGrp="1"/>
          </p:cNvSpPr>
          <p:nvPr>
            <p:ph type="ftr" sz="quarter" idx="2"/>
          </p:nvPr>
        </p:nvSpPr>
        <p:spPr>
          <a:xfrm>
            <a:off x="0" y="9378951"/>
            <a:ext cx="2914650" cy="495300"/>
          </a:xfrm>
          <a:prstGeom prst="rect">
            <a:avLst/>
          </a:prstGeom>
        </p:spPr>
        <p:txBody>
          <a:bodyPr vert="horz" lIns="91430" tIns="45715" rIns="91430" bIns="45715" rtlCol="0" anchor="b"/>
          <a:lstStyle>
            <a:lvl1pPr algn="l">
              <a:defRPr sz="1200"/>
            </a:lvl1pPr>
          </a:lstStyle>
          <a:p>
            <a:endParaRPr lang="it-IT"/>
          </a:p>
        </p:txBody>
      </p:sp>
      <p:sp>
        <p:nvSpPr>
          <p:cNvPr id="5" name="Segnaposto numero diapositiva 4"/>
          <p:cNvSpPr>
            <a:spLocks noGrp="1"/>
          </p:cNvSpPr>
          <p:nvPr>
            <p:ph type="sldNum" sz="quarter" idx="3"/>
          </p:nvPr>
        </p:nvSpPr>
        <p:spPr>
          <a:xfrm>
            <a:off x="3808413" y="9378951"/>
            <a:ext cx="2914650" cy="495300"/>
          </a:xfrm>
          <a:prstGeom prst="rect">
            <a:avLst/>
          </a:prstGeom>
        </p:spPr>
        <p:txBody>
          <a:bodyPr vert="horz" lIns="91430" tIns="45715" rIns="91430" bIns="45715" rtlCol="0" anchor="b"/>
          <a:lstStyle>
            <a:lvl1pPr algn="r">
              <a:defRPr sz="1200"/>
            </a:lvl1pPr>
          </a:lstStyle>
          <a:p>
            <a:fld id="{8F4FEBD1-070D-4CB7-B0A0-2F1E89A00776}" type="slidenum">
              <a:rPr lang="it-IT" smtClean="0"/>
              <a:t>‹N›</a:t>
            </a:fld>
            <a:endParaRPr lang="it-IT"/>
          </a:p>
        </p:txBody>
      </p:sp>
    </p:spTree>
    <p:extLst>
      <p:ext uri="{BB962C8B-B14F-4D97-AF65-F5344CB8AC3E}">
        <p14:creationId xmlns:p14="http://schemas.microsoft.com/office/powerpoint/2010/main" val="27385213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2" y="2"/>
            <a:ext cx="2914015" cy="495427"/>
          </a:xfrm>
          <a:prstGeom prst="rect">
            <a:avLst/>
          </a:prstGeom>
        </p:spPr>
        <p:txBody>
          <a:bodyPr vert="horz" lIns="91430" tIns="45715" rIns="91430" bIns="45715" rtlCol="0"/>
          <a:lstStyle>
            <a:lvl1pPr algn="l">
              <a:defRPr sz="1200"/>
            </a:lvl1pPr>
          </a:lstStyle>
          <a:p>
            <a:endParaRPr lang="it-IT"/>
          </a:p>
        </p:txBody>
      </p:sp>
      <p:sp>
        <p:nvSpPr>
          <p:cNvPr id="3" name="Segnaposto data 2"/>
          <p:cNvSpPr>
            <a:spLocks noGrp="1"/>
          </p:cNvSpPr>
          <p:nvPr>
            <p:ph type="dt" idx="1"/>
          </p:nvPr>
        </p:nvSpPr>
        <p:spPr>
          <a:xfrm>
            <a:off x="3809079" y="2"/>
            <a:ext cx="2914015" cy="495427"/>
          </a:xfrm>
          <a:prstGeom prst="rect">
            <a:avLst/>
          </a:prstGeom>
        </p:spPr>
        <p:txBody>
          <a:bodyPr vert="horz" lIns="91430" tIns="45715" rIns="91430" bIns="45715" rtlCol="0"/>
          <a:lstStyle>
            <a:lvl1pPr algn="r">
              <a:defRPr sz="1200"/>
            </a:lvl1pPr>
          </a:lstStyle>
          <a:p>
            <a:fld id="{8773D6CE-4F95-4F64-B332-EE1FD0422E60}" type="datetimeFigureOut">
              <a:rPr lang="it-IT" smtClean="0"/>
              <a:t>23/06/2015</a:t>
            </a:fld>
            <a:endParaRPr lang="it-IT"/>
          </a:p>
        </p:txBody>
      </p:sp>
      <p:sp>
        <p:nvSpPr>
          <p:cNvPr id="4" name="Segnaposto immagine diapositiva 3"/>
          <p:cNvSpPr>
            <a:spLocks noGrp="1" noRot="1" noChangeAspect="1"/>
          </p:cNvSpPr>
          <p:nvPr>
            <p:ph type="sldImg" idx="2"/>
          </p:nvPr>
        </p:nvSpPr>
        <p:spPr>
          <a:xfrm>
            <a:off x="400050" y="1235075"/>
            <a:ext cx="5924550" cy="3332163"/>
          </a:xfrm>
          <a:prstGeom prst="rect">
            <a:avLst/>
          </a:prstGeom>
          <a:noFill/>
          <a:ln w="12700">
            <a:solidFill>
              <a:prstClr val="black"/>
            </a:solidFill>
          </a:ln>
        </p:spPr>
        <p:txBody>
          <a:bodyPr vert="horz" lIns="91430" tIns="45715" rIns="91430" bIns="45715" rtlCol="0" anchor="ctr"/>
          <a:lstStyle/>
          <a:p>
            <a:endParaRPr lang="it-IT"/>
          </a:p>
        </p:txBody>
      </p:sp>
      <p:sp>
        <p:nvSpPr>
          <p:cNvPr id="5" name="Segnaposto note 4"/>
          <p:cNvSpPr>
            <a:spLocks noGrp="1"/>
          </p:cNvSpPr>
          <p:nvPr>
            <p:ph type="body" sz="quarter" idx="3"/>
          </p:nvPr>
        </p:nvSpPr>
        <p:spPr>
          <a:xfrm>
            <a:off x="672465" y="4751983"/>
            <a:ext cx="5379720" cy="3887986"/>
          </a:xfrm>
          <a:prstGeom prst="rect">
            <a:avLst/>
          </a:prstGeom>
        </p:spPr>
        <p:txBody>
          <a:bodyPr vert="horz" lIns="91430" tIns="45715" rIns="91430" bIns="45715"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2" y="9378825"/>
            <a:ext cx="2914015" cy="495426"/>
          </a:xfrm>
          <a:prstGeom prst="rect">
            <a:avLst/>
          </a:prstGeom>
        </p:spPr>
        <p:txBody>
          <a:bodyPr vert="horz" lIns="91430" tIns="45715" rIns="91430" bIns="45715" rtlCol="0" anchor="b"/>
          <a:lstStyle>
            <a:lvl1pPr algn="l">
              <a:defRPr sz="1200"/>
            </a:lvl1pPr>
          </a:lstStyle>
          <a:p>
            <a:endParaRPr lang="it-IT"/>
          </a:p>
        </p:txBody>
      </p:sp>
      <p:sp>
        <p:nvSpPr>
          <p:cNvPr id="7" name="Segnaposto numero diapositiva 6"/>
          <p:cNvSpPr>
            <a:spLocks noGrp="1"/>
          </p:cNvSpPr>
          <p:nvPr>
            <p:ph type="sldNum" sz="quarter" idx="5"/>
          </p:nvPr>
        </p:nvSpPr>
        <p:spPr>
          <a:xfrm>
            <a:off x="3809079" y="9378825"/>
            <a:ext cx="2914015" cy="495426"/>
          </a:xfrm>
          <a:prstGeom prst="rect">
            <a:avLst/>
          </a:prstGeom>
        </p:spPr>
        <p:txBody>
          <a:bodyPr vert="horz" lIns="91430" tIns="45715" rIns="91430" bIns="45715" rtlCol="0" anchor="b"/>
          <a:lstStyle>
            <a:lvl1pPr algn="r">
              <a:defRPr sz="1200"/>
            </a:lvl1pPr>
          </a:lstStyle>
          <a:p>
            <a:fld id="{69384EA1-479F-456E-80BD-A7A15B9B2227}" type="slidenum">
              <a:rPr lang="it-IT" smtClean="0"/>
              <a:t>‹N›</a:t>
            </a:fld>
            <a:endParaRPr lang="it-IT"/>
          </a:p>
        </p:txBody>
      </p:sp>
    </p:spTree>
    <p:extLst>
      <p:ext uri="{BB962C8B-B14F-4D97-AF65-F5344CB8AC3E}">
        <p14:creationId xmlns:p14="http://schemas.microsoft.com/office/powerpoint/2010/main" val="1235543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t>1</a:t>
            </a:fld>
            <a:endParaRPr lang="it-IT"/>
          </a:p>
        </p:txBody>
      </p:sp>
    </p:spTree>
    <p:extLst>
      <p:ext uri="{BB962C8B-B14F-4D97-AF65-F5344CB8AC3E}">
        <p14:creationId xmlns:p14="http://schemas.microsoft.com/office/powerpoint/2010/main" val="797137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en-US" dirty="0" smtClean="0"/>
              <a:t>The national target on greenhouse gas emissions covers emission sources not already included in the European exchange system of emission quotas and use 2005 as reference year. The EU target (-20%) covers all emissions sources and use 1990 as reference year. The graph represents the evolution of total greenhouse gas emissions since 1990.</a:t>
            </a:r>
          </a:p>
          <a:p>
            <a:r>
              <a:rPr lang="en-US" dirty="0" smtClean="0"/>
              <a:t>This indicator shows trends in total man-made emissions of the 'Kyoto basket' of greenhouse gases. It presents annual total emissions in relation to 1990 emissions The 'Kyoto basket' of greenhouse gases includes: carbon dioxide (CO2), methane (CH4), nitrous oxide (N2O), and the so-called F-gases (hydrofluorocarbons, perfluorocarbons and </a:t>
            </a:r>
            <a:r>
              <a:rPr lang="en-US" dirty="0" err="1" smtClean="0"/>
              <a:t>sulphur</a:t>
            </a:r>
            <a:r>
              <a:rPr lang="en-US" dirty="0" smtClean="0"/>
              <a:t> hexafluoride (SF6)). These gases are aggregated into a single unit using gas-specific global warming potential (GWP) factors. The aggregated greenhouse gas emissions are expressed in units of CO2 equivalents. The indicator does not include emissions and removals related to land use, land-use change and forestry (LULUCF); nor does it include emissions from international aviation and international maritime transport</a:t>
            </a:r>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t>7</a:t>
            </a:fld>
            <a:endParaRPr lang="it-IT"/>
          </a:p>
        </p:txBody>
      </p:sp>
    </p:spTree>
    <p:extLst>
      <p:ext uri="{BB962C8B-B14F-4D97-AF65-F5344CB8AC3E}">
        <p14:creationId xmlns:p14="http://schemas.microsoft.com/office/powerpoint/2010/main" val="2657444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17783">
              <a:defRPr/>
            </a:pPr>
            <a:r>
              <a:rPr lang="en-US" dirty="0">
                <a:solidFill>
                  <a:schemeClr val="bg1">
                    <a:lumMod val="50000"/>
                  </a:schemeClr>
                </a:solidFill>
              </a:rPr>
              <a:t>This indicator is calculated on the basis of energy statistics covered by the Energy Statistics Regulation. It may be considered an estimate of the indicator described in Directive 2009/28/EC, as the statistical system for some renewable energy technologies is not yet fully developed to meet the requirements of this Directive. However, the contribution of these technologies is rather marginal for the time being.</a:t>
            </a:r>
            <a:endParaRPr lang="it-IT" dirty="0">
              <a:solidFill>
                <a:schemeClr val="bg1">
                  <a:lumMod val="50000"/>
                </a:schemeClr>
              </a:solidFill>
            </a:endParaRPr>
          </a:p>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t>8</a:t>
            </a:fld>
            <a:endParaRPr lang="it-IT"/>
          </a:p>
        </p:txBody>
      </p:sp>
    </p:spTree>
    <p:extLst>
      <p:ext uri="{BB962C8B-B14F-4D97-AF65-F5344CB8AC3E}">
        <p14:creationId xmlns:p14="http://schemas.microsoft.com/office/powerpoint/2010/main" val="3651197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17783">
              <a:defRPr/>
            </a:pPr>
            <a:r>
              <a:rPr lang="en-US" dirty="0">
                <a:solidFill>
                  <a:schemeClr val="bg1">
                    <a:lumMod val="50000"/>
                  </a:schemeClr>
                </a:solidFill>
              </a:rPr>
              <a:t>Primary Energy Consumption is meant the Gross Inland Consumption excluding all non-energy use of energy carriers (e.g. natural gas used not for combustion but for producing chemicals). This quantity is relevant for measuring the true energy consumption and for comparing it to the Europe 2020 targets. The "Percentage of savings" is calculated using these values of 2005 and its forecast for 2020; the Europe 2020 target is reached when this value reaches the level of 20%.</a:t>
            </a:r>
            <a:endParaRPr lang="it-IT" dirty="0">
              <a:solidFill>
                <a:schemeClr val="bg1">
                  <a:lumMod val="50000"/>
                </a:schemeClr>
              </a:solidFill>
            </a:endParaRPr>
          </a:p>
          <a:p>
            <a:endParaRPr lang="it-IT" dirty="0"/>
          </a:p>
        </p:txBody>
      </p:sp>
      <p:sp>
        <p:nvSpPr>
          <p:cNvPr id="4" name="Segnaposto numero diapositiva 3"/>
          <p:cNvSpPr>
            <a:spLocks noGrp="1"/>
          </p:cNvSpPr>
          <p:nvPr>
            <p:ph type="sldNum" sz="quarter" idx="10"/>
          </p:nvPr>
        </p:nvSpPr>
        <p:spPr/>
        <p:txBody>
          <a:bodyPr/>
          <a:lstStyle/>
          <a:p>
            <a:fld id="{69384EA1-479F-456E-80BD-A7A15B9B2227}" type="slidenum">
              <a:rPr lang="it-IT" smtClean="0"/>
              <a:t>9</a:t>
            </a:fld>
            <a:endParaRPr lang="it-IT"/>
          </a:p>
        </p:txBody>
      </p:sp>
    </p:spTree>
    <p:extLst>
      <p:ext uri="{BB962C8B-B14F-4D97-AF65-F5344CB8AC3E}">
        <p14:creationId xmlns:p14="http://schemas.microsoft.com/office/powerpoint/2010/main" val="3892142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473666"/>
      </p:ext>
    </p:extLst>
  </p:cSld>
  <p:clrMapOvr>
    <a:masterClrMapping/>
  </p:clrMapOvr>
  <p:transition spd="med"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868026367"/>
      </p:ext>
    </p:extLst>
  </p:cSld>
  <p:clrMapOvr>
    <a:masterClrMapping/>
  </p:clrMapOvr>
  <p:transition spd="med"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13800" y="990600"/>
            <a:ext cx="23622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727200" y="990600"/>
            <a:ext cx="68834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730397512"/>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592885371"/>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extLst>
      <p:ext uri="{BB962C8B-B14F-4D97-AF65-F5344CB8AC3E}">
        <p14:creationId xmlns:p14="http://schemas.microsoft.com/office/powerpoint/2010/main" val="3483147080"/>
      </p:ext>
    </p:extLst>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5560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7467600" y="1752600"/>
            <a:ext cx="3708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142245450"/>
      </p:ext>
    </p:extLst>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84185094"/>
      </p:ext>
    </p:extLst>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621365545"/>
      </p:ext>
    </p:extLst>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0643333"/>
      </p:ext>
    </p:extLst>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426817487"/>
      </p:ext>
    </p:extLst>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extLst>
      <p:ext uri="{BB962C8B-B14F-4D97-AF65-F5344CB8AC3E}">
        <p14:creationId xmlns:p14="http://schemas.microsoft.com/office/powerpoint/2010/main" val="1331295272"/>
      </p:ext>
    </p:extLst>
  </p:cSld>
  <p:clrMapOvr>
    <a:masterClrMapping/>
  </p:clrMapOvr>
  <p:transition spd="med"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3556000" y="1752600"/>
            <a:ext cx="76200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smtClean="0"/>
              <a:t>Testo semplice</a:t>
            </a:r>
          </a:p>
          <a:p>
            <a:pPr lvl="0"/>
            <a:endParaRPr lang="it-IT" smtClean="0"/>
          </a:p>
          <a:p>
            <a:pPr lvl="0"/>
            <a:r>
              <a:rPr lang="it-IT" smtClean="0"/>
              <a:t>Fare clic per modificare gli stili del testo dello schema</a:t>
            </a:r>
          </a:p>
          <a:p>
            <a:pPr lvl="1"/>
            <a:r>
              <a:rPr lang="it-IT" smtClean="0"/>
              <a:t>Secondo livello</a:t>
            </a:r>
          </a:p>
        </p:txBody>
      </p:sp>
      <p:sp>
        <p:nvSpPr>
          <p:cNvPr id="1027" name="Rectangle 17"/>
          <p:cNvSpPr>
            <a:spLocks noGrp="1" noChangeArrowheads="1"/>
          </p:cNvSpPr>
          <p:nvPr>
            <p:ph type="title"/>
          </p:nvPr>
        </p:nvSpPr>
        <p:spPr bwMode="auto">
          <a:xfrm>
            <a:off x="1727200" y="990600"/>
            <a:ext cx="9448800" cy="533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 dello schema</a:t>
            </a:r>
          </a:p>
        </p:txBody>
      </p:sp>
    </p:spTree>
    <p:extLst>
      <p:ext uri="{BB962C8B-B14F-4D97-AF65-F5344CB8AC3E}">
        <p14:creationId xmlns:p14="http://schemas.microsoft.com/office/powerpoint/2010/main" val="370439755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Click="0"/>
  <p:txStyles>
    <p:title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p:titleStyle>
    <p:bodyStyle>
      <a:lvl1pPr marL="190500" indent="-190500" algn="l" rtl="0" eaLnBrk="0" fontAlgn="base" hangingPunct="0">
        <a:spcBef>
          <a:spcPct val="20000"/>
        </a:spcBef>
        <a:spcAft>
          <a:spcPct val="0"/>
        </a:spcAft>
        <a:buClr>
          <a:srgbClr val="FF9900"/>
        </a:buClr>
        <a:buSzPct val="75000"/>
        <a:buFont typeface="Wingdings" panose="05000000000000000000" pitchFamily="2" charset="2"/>
        <a:buChar char="n"/>
        <a:defRPr sz="2400">
          <a:solidFill>
            <a:srgbClr val="00235A"/>
          </a:solidFill>
          <a:latin typeface="+mn-lt"/>
          <a:ea typeface="+mn-ea"/>
          <a:cs typeface="+mn-cs"/>
        </a:defRPr>
      </a:lvl1pPr>
      <a:lvl2pPr marL="768350" indent="-285750" algn="l" rtl="0" eaLnBrk="0" fontAlgn="base" hangingPunct="0">
        <a:spcBef>
          <a:spcPct val="20000"/>
        </a:spcBef>
        <a:spcAft>
          <a:spcPct val="0"/>
        </a:spcAft>
        <a:buClr>
          <a:schemeClr val="hlink"/>
        </a:buClr>
        <a:buSzPct val="75000"/>
        <a:buFont typeface="Wingdings" panose="05000000000000000000" pitchFamily="2" charset="2"/>
        <a:buChar char="n"/>
        <a:defRPr sz="2000">
          <a:solidFill>
            <a:srgbClr val="00235A"/>
          </a:solidFill>
          <a:latin typeface="+mn-lt"/>
        </a:defRPr>
      </a:lvl2pPr>
      <a:lvl3pPr marL="1187450" indent="-228600" algn="l" rtl="0" eaLnBrk="0" fontAlgn="base" hangingPunct="0">
        <a:spcBef>
          <a:spcPct val="20000"/>
        </a:spcBef>
        <a:spcAft>
          <a:spcPct val="0"/>
        </a:spcAft>
        <a:buClr>
          <a:schemeClr val="bg2"/>
        </a:buClr>
        <a:buSzPct val="75000"/>
        <a:buFont typeface="Wingdings" panose="05000000000000000000" pitchFamily="2" charset="2"/>
        <a:buChar char="n"/>
        <a:defRPr>
          <a:solidFill>
            <a:srgbClr val="00235A"/>
          </a:solidFill>
          <a:latin typeface="+mn-lt"/>
        </a:defRPr>
      </a:lvl3pPr>
      <a:lvl4pPr marL="1606550" indent="-228600" algn="l" rtl="0" eaLnBrk="0" fontAlgn="base" hangingPunct="0">
        <a:spcBef>
          <a:spcPct val="20000"/>
        </a:spcBef>
        <a:spcAft>
          <a:spcPct val="0"/>
        </a:spcAft>
        <a:buClr>
          <a:schemeClr val="tx2"/>
        </a:buClr>
        <a:buSzPct val="75000"/>
        <a:buFont typeface="Wingdings" panose="05000000000000000000" pitchFamily="2" charset="2"/>
        <a:buChar char="n"/>
        <a:defRPr>
          <a:solidFill>
            <a:srgbClr val="00235A"/>
          </a:solidFill>
          <a:latin typeface="+mn-lt"/>
        </a:defRPr>
      </a:lvl4pPr>
      <a:lvl5pPr marL="2025650" indent="-228600" algn="l" rtl="0" eaLnBrk="0" fontAlgn="base" hangingPunct="0">
        <a:spcBef>
          <a:spcPct val="20000"/>
        </a:spcBef>
        <a:spcAft>
          <a:spcPct val="0"/>
        </a:spcAft>
        <a:buClr>
          <a:schemeClr val="accent1"/>
        </a:buClr>
        <a:buSzPct val="75000"/>
        <a:buFont typeface="Wingdings" panose="05000000000000000000" pitchFamily="2" charset="2"/>
        <a:buChar char="n"/>
        <a:defRPr sz="1400">
          <a:solidFill>
            <a:srgbClr val="00235A"/>
          </a:solidFill>
          <a:latin typeface="+mn-lt"/>
        </a:defRPr>
      </a:lvl5pPr>
      <a:lvl6pPr marL="24828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6pPr>
      <a:lvl7pPr marL="29400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7pPr>
      <a:lvl8pPr marL="33972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8pPr>
      <a:lvl9pPr marL="3854450" indent="-228600" algn="l" rtl="0" fontAlgn="base">
        <a:spcBef>
          <a:spcPct val="20000"/>
        </a:spcBef>
        <a:spcAft>
          <a:spcPct val="0"/>
        </a:spcAft>
        <a:buClr>
          <a:schemeClr val="accent1"/>
        </a:buClr>
        <a:buSzPct val="75000"/>
        <a:buFont typeface="Wingdings" pitchFamily="2" charset="2"/>
        <a:buChar char="n"/>
        <a:defRPr sz="1400">
          <a:solidFill>
            <a:srgbClr val="00235A"/>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ctrTitle" idx="4294967295"/>
          </p:nvPr>
        </p:nvSpPr>
        <p:spPr>
          <a:xfrm>
            <a:off x="3452814" y="2045430"/>
            <a:ext cx="7488237" cy="2381898"/>
          </a:xfrm>
          <a:extLst>
            <a:ext uri="{909E8E84-426E-40DD-AFC4-6F175D3DCCD1}">
              <a14:hiddenFill xmlns:a14="http://schemas.microsoft.com/office/drawing/2010/main">
                <a:solidFill>
                  <a:schemeClr val="accent1"/>
                </a:solidFill>
              </a14:hiddenFill>
            </a:ext>
          </a:extLst>
        </p:spPr>
        <p:txBody>
          <a:bodyPr/>
          <a:lstStyle/>
          <a:p>
            <a:pPr algn="ctr" eaLnBrk="1" hangingPunct="1">
              <a:lnSpc>
                <a:spcPct val="90000"/>
              </a:lnSpc>
            </a:pPr>
            <a:r>
              <a:rPr lang="it-IT" sz="4400" dirty="0">
                <a:solidFill>
                  <a:srgbClr val="FFA41D"/>
                </a:solidFill>
              </a:rPr>
              <a:t>Il contributo delle Regioni italiane alla revisione intermedia della </a:t>
            </a:r>
            <a:r>
              <a:rPr lang="it-IT" sz="4400" dirty="0" smtClean="0">
                <a:solidFill>
                  <a:srgbClr val="FFA41D"/>
                </a:solidFill>
              </a:rPr>
              <a:t>Strategia </a:t>
            </a:r>
            <a:r>
              <a:rPr lang="it-IT" sz="4400" i="1" dirty="0" smtClean="0">
                <a:solidFill>
                  <a:srgbClr val="FFA41D"/>
                </a:solidFill>
              </a:rPr>
              <a:t>Europa 2020</a:t>
            </a:r>
            <a:br>
              <a:rPr lang="it-IT" sz="4400" i="1" dirty="0" smtClean="0">
                <a:solidFill>
                  <a:srgbClr val="FFA41D"/>
                </a:solidFill>
              </a:rPr>
            </a:br>
            <a:r>
              <a:rPr lang="it-IT" sz="4400" i="1" dirty="0">
                <a:solidFill>
                  <a:srgbClr val="FFA41D"/>
                </a:solidFill>
              </a:rPr>
              <a:t/>
            </a:r>
            <a:br>
              <a:rPr lang="it-IT" sz="4400" i="1" dirty="0">
                <a:solidFill>
                  <a:srgbClr val="FFA41D"/>
                </a:solidFill>
              </a:rPr>
            </a:br>
            <a:r>
              <a:rPr lang="it-IT" sz="4400" i="1" dirty="0" smtClean="0">
                <a:solidFill>
                  <a:srgbClr val="FFA41D"/>
                </a:solidFill>
              </a:rPr>
              <a:t>I Target </a:t>
            </a:r>
          </a:p>
        </p:txBody>
      </p:sp>
      <p:sp>
        <p:nvSpPr>
          <p:cNvPr id="4" name="Rectangle 2"/>
          <p:cNvSpPr txBox="1">
            <a:spLocks noChangeArrowheads="1"/>
          </p:cNvSpPr>
          <p:nvPr/>
        </p:nvSpPr>
        <p:spPr bwMode="auto">
          <a:xfrm>
            <a:off x="1866900" y="785812"/>
            <a:ext cx="9169400" cy="144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pPr algn="ctr" eaLnBrk="1" hangingPunct="1">
              <a:lnSpc>
                <a:spcPct val="90000"/>
              </a:lnSpc>
            </a:pPr>
            <a:endParaRPr lang="it-IT" sz="2800" kern="0" dirty="0" smtClean="0">
              <a:solidFill>
                <a:schemeClr val="bg1">
                  <a:lumMod val="50000"/>
                </a:schemeClr>
              </a:solidFill>
            </a:endParaRPr>
          </a:p>
        </p:txBody>
      </p:sp>
      <p:sp>
        <p:nvSpPr>
          <p:cNvPr id="3" name="Rettangolo arrotondato 2"/>
          <p:cNvSpPr/>
          <p:nvPr/>
        </p:nvSpPr>
        <p:spPr bwMode="auto">
          <a:xfrm>
            <a:off x="9499600" y="4546600"/>
            <a:ext cx="914400" cy="914400"/>
          </a:xfrm>
          <a:prstGeom prst="round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endParaRPr kumimoji="0" lang="it-IT" sz="2400" b="0" i="0" u="none" strike="noStrike" cap="none" normalizeH="0" baseline="0" smtClean="0">
              <a:ln>
                <a:noFill/>
              </a:ln>
              <a:solidFill>
                <a:schemeClr val="folHlink"/>
              </a:solidFill>
              <a:effectLst/>
              <a:latin typeface="Arial" charset="0"/>
            </a:endParaRPr>
          </a:p>
        </p:txBody>
      </p:sp>
    </p:spTree>
    <p:extLst>
      <p:ext uri="{BB962C8B-B14F-4D97-AF65-F5344CB8AC3E}">
        <p14:creationId xmlns:p14="http://schemas.microsoft.com/office/powerpoint/2010/main" val="2327910326"/>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604866" y="1462006"/>
            <a:ext cx="9806473" cy="2908040"/>
          </a:xfrm>
        </p:spPr>
        <p:txBody>
          <a:bodyPr/>
          <a:lstStyle/>
          <a:p>
            <a:r>
              <a:rPr lang="it-IT" i="1" dirty="0" smtClean="0">
                <a:solidFill>
                  <a:schemeClr val="bg1">
                    <a:lumMod val="50000"/>
                  </a:schemeClr>
                </a:solidFill>
              </a:rPr>
              <a:t>DPS </a:t>
            </a:r>
            <a:r>
              <a:rPr lang="it-IT" i="1" dirty="0">
                <a:solidFill>
                  <a:schemeClr val="bg1">
                    <a:lumMod val="50000"/>
                  </a:schemeClr>
                </a:solidFill>
              </a:rPr>
              <a:t>- Quaderno Strutturale Territoriale Principali indicatori macroeconomici delle Regioni </a:t>
            </a:r>
            <a:r>
              <a:rPr lang="it-IT" i="1" dirty="0" smtClean="0">
                <a:solidFill>
                  <a:schemeClr val="bg1">
                    <a:lumMod val="50000"/>
                  </a:schemeClr>
                </a:solidFill>
              </a:rPr>
              <a:t>italiane al </a:t>
            </a:r>
            <a:r>
              <a:rPr lang="it-IT" i="1" dirty="0">
                <a:solidFill>
                  <a:schemeClr val="bg1">
                    <a:lumMod val="50000"/>
                  </a:schemeClr>
                </a:solidFill>
              </a:rPr>
              <a:t>2013 </a:t>
            </a:r>
            <a:r>
              <a:rPr lang="it-IT" i="1" dirty="0" smtClean="0">
                <a:solidFill>
                  <a:schemeClr val="bg1">
                    <a:lumMod val="50000"/>
                  </a:schemeClr>
                </a:solidFill>
              </a:rPr>
              <a:t>- Anno </a:t>
            </a:r>
            <a:r>
              <a:rPr lang="it-IT" i="1" dirty="0">
                <a:solidFill>
                  <a:schemeClr val="bg1">
                    <a:lumMod val="50000"/>
                  </a:schemeClr>
                </a:solidFill>
              </a:rPr>
              <a:t>XII </a:t>
            </a:r>
            <a:r>
              <a:rPr lang="it-IT" i="1" dirty="0" smtClean="0">
                <a:solidFill>
                  <a:schemeClr val="bg1">
                    <a:lumMod val="50000"/>
                  </a:schemeClr>
                </a:solidFill>
              </a:rPr>
              <a:t>- Luglio 2014 - Tavola </a:t>
            </a:r>
            <a:r>
              <a:rPr lang="it-IT" i="1" dirty="0">
                <a:solidFill>
                  <a:schemeClr val="bg1">
                    <a:lumMod val="50000"/>
                  </a:schemeClr>
                </a:solidFill>
              </a:rPr>
              <a:t>2. Indicatori relativi alla Strategia Europa </a:t>
            </a:r>
            <a:r>
              <a:rPr lang="it-IT" i="1" dirty="0" smtClean="0">
                <a:solidFill>
                  <a:schemeClr val="bg1">
                    <a:lumMod val="50000"/>
                  </a:schemeClr>
                </a:solidFill>
              </a:rPr>
              <a:t>2020</a:t>
            </a:r>
          </a:p>
          <a:p>
            <a:pPr marL="0" indent="0">
              <a:buNone/>
            </a:pPr>
            <a:endParaRPr lang="it-IT" i="1" dirty="0">
              <a:solidFill>
                <a:schemeClr val="bg1">
                  <a:lumMod val="50000"/>
                </a:schemeClr>
              </a:solidFill>
            </a:endParaRPr>
          </a:p>
          <a:p>
            <a:r>
              <a:rPr lang="it-IT" i="1" dirty="0" smtClean="0">
                <a:solidFill>
                  <a:schemeClr val="bg1">
                    <a:lumMod val="50000"/>
                  </a:schemeClr>
                </a:solidFill>
              </a:rPr>
              <a:t>Country </a:t>
            </a:r>
            <a:r>
              <a:rPr lang="it-IT" i="1" dirty="0">
                <a:solidFill>
                  <a:schemeClr val="bg1">
                    <a:lumMod val="50000"/>
                  </a:schemeClr>
                </a:solidFill>
              </a:rPr>
              <a:t>Report 2015 SWD(2015) 31 </a:t>
            </a:r>
            <a:r>
              <a:rPr lang="it-IT" i="1" dirty="0" err="1">
                <a:solidFill>
                  <a:schemeClr val="bg1">
                    <a:lumMod val="50000"/>
                  </a:schemeClr>
                </a:solidFill>
              </a:rPr>
              <a:t>final</a:t>
            </a:r>
            <a:r>
              <a:rPr lang="it-IT" i="1" dirty="0">
                <a:solidFill>
                  <a:schemeClr val="bg1">
                    <a:lumMod val="50000"/>
                  </a:schemeClr>
                </a:solidFill>
              </a:rPr>
              <a:t>/2 del 18.3.2015 - Documento di lavoro dei servizi della commissione </a:t>
            </a:r>
            <a:r>
              <a:rPr lang="it-IT" i="1" dirty="0" smtClean="0">
                <a:solidFill>
                  <a:schemeClr val="bg1">
                    <a:lumMod val="50000"/>
                  </a:schemeClr>
                </a:solidFill>
              </a:rPr>
              <a:t>– Allegato A Tabella di sintesi Valutazione Raccomandazioni e Target Europa 2020</a:t>
            </a:r>
            <a:endParaRPr lang="it-IT" dirty="0">
              <a:solidFill>
                <a:schemeClr val="bg1">
                  <a:lumMod val="50000"/>
                </a:schemeClr>
              </a:solidFill>
            </a:endParaRPr>
          </a:p>
        </p:txBody>
      </p:sp>
      <p:sp>
        <p:nvSpPr>
          <p:cNvPr id="5" name="Rettangolo 4"/>
          <p:cNvSpPr/>
          <p:nvPr/>
        </p:nvSpPr>
        <p:spPr bwMode="auto">
          <a:xfrm>
            <a:off x="1604866" y="4432040"/>
            <a:ext cx="9414587" cy="1772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defTabSz="1123950" fontAlgn="base">
              <a:spcBef>
                <a:spcPct val="20000"/>
              </a:spcBef>
              <a:spcAft>
                <a:spcPct val="0"/>
              </a:spcAft>
              <a:buClr>
                <a:srgbClr val="FF9900"/>
              </a:buClr>
              <a:buSzPct val="75000"/>
              <a:buFont typeface="Wingdings" pitchFamily="2" charset="2"/>
              <a:buNone/>
            </a:pPr>
            <a:endParaRPr lang="it-IT" sz="2400" smtClean="0">
              <a:solidFill>
                <a:srgbClr val="000099"/>
              </a:solidFill>
            </a:endParaRPr>
          </a:p>
        </p:txBody>
      </p:sp>
      <p:sp>
        <p:nvSpPr>
          <p:cNvPr id="6" name="Rettangolo 5"/>
          <p:cNvSpPr/>
          <p:nvPr/>
        </p:nvSpPr>
        <p:spPr bwMode="auto">
          <a:xfrm>
            <a:off x="1819469" y="4814596"/>
            <a:ext cx="3088433" cy="1390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algn="ctr" defTabSz="1123950" fontAlgn="base">
              <a:spcBef>
                <a:spcPct val="20000"/>
              </a:spcBef>
              <a:spcAft>
                <a:spcPct val="0"/>
              </a:spcAft>
              <a:buClr>
                <a:srgbClr val="FF9900"/>
              </a:buClr>
              <a:buSzPct val="75000"/>
              <a:buFont typeface="Wingdings" pitchFamily="2" charset="2"/>
              <a:buNone/>
            </a:pPr>
            <a:endParaRPr lang="it-IT" sz="2400" smtClean="0">
              <a:solidFill>
                <a:srgbClr val="000099"/>
              </a:solidFill>
            </a:endParaRPr>
          </a:p>
        </p:txBody>
      </p:sp>
      <p:sp>
        <p:nvSpPr>
          <p:cNvPr id="7" name="Rettangolo 6"/>
          <p:cNvSpPr/>
          <p:nvPr/>
        </p:nvSpPr>
        <p:spPr>
          <a:xfrm>
            <a:off x="1604866" y="4627558"/>
            <a:ext cx="9722497" cy="2062103"/>
          </a:xfrm>
          <a:prstGeom prst="rect">
            <a:avLst/>
          </a:prstGeom>
          <a:ln w="3175">
            <a:solidFill>
              <a:schemeClr val="accent3">
                <a:lumMod val="50000"/>
              </a:schemeClr>
            </a:solidFill>
          </a:ln>
        </p:spPr>
        <p:txBody>
          <a:bodyPr wrap="square">
            <a:spAutoFit/>
          </a:bodyPr>
          <a:lstStyle/>
          <a:p>
            <a:pPr algn="just" eaLnBrk="0" fontAlgn="base" hangingPunct="0">
              <a:spcBef>
                <a:spcPct val="20000"/>
              </a:spcBef>
              <a:spcAft>
                <a:spcPct val="0"/>
              </a:spcAft>
              <a:buClr>
                <a:srgbClr val="FF9900"/>
              </a:buClr>
              <a:buSzPct val="75000"/>
            </a:pPr>
            <a:r>
              <a:rPr lang="it-IT" sz="1600" kern="0" dirty="0">
                <a:solidFill>
                  <a:srgbClr val="6699FF">
                    <a:lumMod val="50000"/>
                  </a:srgbClr>
                </a:solidFill>
              </a:rPr>
              <a:t>Per valutare i progressi registrati è utilizzata le classificazione seguente. </a:t>
            </a:r>
            <a:r>
              <a:rPr lang="it-IT" sz="1600" b="1" kern="0" dirty="0">
                <a:solidFill>
                  <a:srgbClr val="FF0000"/>
                </a:solidFill>
              </a:rPr>
              <a:t>Nessun progresso</a:t>
            </a:r>
            <a:r>
              <a:rPr lang="it-IT" sz="1600" kern="0" dirty="0">
                <a:solidFill>
                  <a:srgbClr val="6699FF">
                    <a:lumMod val="50000"/>
                  </a:srgbClr>
                </a:solidFill>
              </a:rPr>
              <a:t>: lo Stato membro non ha né annunciato né adottato misure in risposta. Questa categoria si applica anche qualora uno Stato membro abbia incaricato un gruppo di studio di valutare altre possibili misure. </a:t>
            </a:r>
            <a:r>
              <a:rPr lang="it-IT" sz="1600" b="1" kern="0" dirty="0">
                <a:solidFill>
                  <a:srgbClr val="FF0000"/>
                </a:solidFill>
              </a:rPr>
              <a:t>Progressi limitati</a:t>
            </a:r>
            <a:r>
              <a:rPr lang="it-IT" sz="1600" kern="0" dirty="0">
                <a:solidFill>
                  <a:srgbClr val="6699FF">
                    <a:lumMod val="50000"/>
                  </a:srgbClr>
                </a:solidFill>
              </a:rPr>
              <a:t>: lo Stato membro ha annunciato alcune misure in risposta, ma tali misure risultano insufficienti e/o la loro adozione/attuazione è a rischio. </a:t>
            </a:r>
            <a:r>
              <a:rPr lang="it-IT" sz="1600" b="1" kern="0" dirty="0">
                <a:solidFill>
                  <a:srgbClr val="FF0000"/>
                </a:solidFill>
              </a:rPr>
              <a:t>Qualche progresso</a:t>
            </a:r>
            <a:r>
              <a:rPr lang="it-IT" sz="1600" kern="0" dirty="0">
                <a:solidFill>
                  <a:srgbClr val="6699FF">
                    <a:lumMod val="50000"/>
                  </a:srgbClr>
                </a:solidFill>
              </a:rPr>
              <a:t>: lo Stato membro ha annunciato o adottato misure in risposta. Le misure sono promettenti, ma non tutte sono state già attuate e l'attuazione non è in tutti i casi certa. </a:t>
            </a:r>
            <a:r>
              <a:rPr lang="it-IT" sz="1600" b="1" kern="0" dirty="0">
                <a:solidFill>
                  <a:srgbClr val="FF0000"/>
                </a:solidFill>
              </a:rPr>
              <a:t>Progressi notevoli</a:t>
            </a:r>
            <a:r>
              <a:rPr lang="it-IT" sz="1600" kern="0" dirty="0">
                <a:solidFill>
                  <a:srgbClr val="6699FF">
                    <a:lumMod val="50000"/>
                  </a:srgbClr>
                </a:solidFill>
              </a:rPr>
              <a:t>: lo Stato membro ha adottato delle misure, la maggior parte delle quali sono state attuate. </a:t>
            </a:r>
            <a:r>
              <a:rPr lang="it-IT" sz="1600" b="1" kern="0" dirty="0">
                <a:solidFill>
                  <a:srgbClr val="FF0000"/>
                </a:solidFill>
              </a:rPr>
              <a:t>Pienamente eseguita</a:t>
            </a:r>
            <a:r>
              <a:rPr lang="it-IT" sz="1600" kern="0" dirty="0">
                <a:solidFill>
                  <a:srgbClr val="6699FF">
                    <a:lumMod val="50000"/>
                  </a:srgbClr>
                </a:solidFill>
              </a:rPr>
              <a:t>: lo Stato membro ha adottato e attuato le misure. </a:t>
            </a:r>
          </a:p>
        </p:txBody>
      </p:sp>
      <p:sp>
        <p:nvSpPr>
          <p:cNvPr id="9" name="Titolo 1"/>
          <p:cNvSpPr>
            <a:spLocks noGrp="1"/>
          </p:cNvSpPr>
          <p:nvPr>
            <p:ph type="title"/>
          </p:nvPr>
        </p:nvSpPr>
        <p:spPr>
          <a:xfrm>
            <a:off x="1741714" y="989045"/>
            <a:ext cx="9448800" cy="630886"/>
          </a:xfrm>
        </p:spPr>
        <p:txBody>
          <a:bodyPr/>
          <a:lstStyle/>
          <a:p>
            <a:pPr algn="ctr"/>
            <a:r>
              <a:rPr lang="it-IT" sz="3200" dirty="0" smtClean="0">
                <a:solidFill>
                  <a:srgbClr val="FE9E0C"/>
                </a:solidFill>
              </a:rPr>
              <a:t>Le fonti </a:t>
            </a:r>
            <a:r>
              <a:rPr lang="it-IT" sz="2800" dirty="0"/>
              <a:t/>
            </a:r>
            <a:br>
              <a:rPr lang="it-IT" sz="2800" dirty="0"/>
            </a:br>
            <a:endParaRPr lang="it-IT" dirty="0"/>
          </a:p>
        </p:txBody>
      </p:sp>
    </p:spTree>
    <p:extLst>
      <p:ext uri="{BB962C8B-B14F-4D97-AF65-F5344CB8AC3E}">
        <p14:creationId xmlns:p14="http://schemas.microsoft.com/office/powerpoint/2010/main" val="1755478004"/>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egnaposto contenuto 2"/>
          <p:cNvGraphicFramePr>
            <a:graphicFrameLocks noGrp="1"/>
          </p:cNvGraphicFramePr>
          <p:nvPr>
            <p:ph idx="1"/>
            <p:extLst>
              <p:ext uri="{D42A27DB-BD31-4B8C-83A1-F6EECF244321}">
                <p14:modId xmlns:p14="http://schemas.microsoft.com/office/powerpoint/2010/main" val="4224895951"/>
              </p:ext>
            </p:extLst>
          </p:nvPr>
        </p:nvGraphicFramePr>
        <p:xfrm>
          <a:off x="1688942" y="1364943"/>
          <a:ext cx="3209629" cy="5479362"/>
        </p:xfrm>
        <a:graphic>
          <a:graphicData uri="http://schemas.openxmlformats.org/drawingml/2006/table">
            <a:tbl>
              <a:tblPr firstRow="1" firstCol="1" bandRow="1">
                <a:tableStyleId>{00A15C55-8517-42AA-B614-E9B94910E393}</a:tableStyleId>
              </a:tblPr>
              <a:tblGrid>
                <a:gridCol w="2391014"/>
                <a:gridCol w="818615"/>
              </a:tblGrid>
              <a:tr h="256674">
                <a:tc>
                  <a:txBody>
                    <a:bodyPr/>
                    <a:lstStyle/>
                    <a:p>
                      <a:pPr>
                        <a:lnSpc>
                          <a:spcPct val="107000"/>
                        </a:lnSpc>
                        <a:spcAft>
                          <a:spcPts val="0"/>
                        </a:spcAft>
                      </a:pPr>
                      <a:r>
                        <a:rPr lang="it-IT" sz="1600" baseline="0" dirty="0">
                          <a:solidFill>
                            <a:schemeClr val="bg1">
                              <a:lumMod val="50000"/>
                            </a:schemeClr>
                          </a:solidFill>
                          <a:effectLst/>
                        </a:rPr>
                        <a:t>Piemonte</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66,5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dirty="0">
                          <a:solidFill>
                            <a:schemeClr val="bg1">
                              <a:lumMod val="50000"/>
                            </a:schemeClr>
                          </a:solidFill>
                          <a:effectLst/>
                        </a:rPr>
                        <a:t>Valle d’Aosta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69,8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dirty="0">
                          <a:solidFill>
                            <a:schemeClr val="bg1">
                              <a:lumMod val="50000"/>
                            </a:schemeClr>
                          </a:solidFill>
                          <a:effectLst/>
                        </a:rPr>
                        <a:t>Lombardia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69,3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dirty="0">
                          <a:solidFill>
                            <a:schemeClr val="bg1">
                              <a:lumMod val="50000"/>
                            </a:schemeClr>
                          </a:solidFill>
                          <a:effectLst/>
                        </a:rPr>
                        <a:t>P.A. Bolzano</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76,6</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P.A. Trento</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70,5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60259">
                <a:tc>
                  <a:txBody>
                    <a:bodyPr/>
                    <a:lstStyle/>
                    <a:p>
                      <a:pPr>
                        <a:lnSpc>
                          <a:spcPct val="107000"/>
                        </a:lnSpc>
                        <a:spcAft>
                          <a:spcPts val="0"/>
                        </a:spcAft>
                      </a:pPr>
                      <a:r>
                        <a:rPr lang="it-IT" sz="1600" baseline="0" dirty="0">
                          <a:solidFill>
                            <a:schemeClr val="bg1">
                              <a:lumMod val="50000"/>
                            </a:schemeClr>
                          </a:solidFill>
                          <a:effectLst/>
                        </a:rPr>
                        <a:t>Veneto</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67,8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dirty="0">
                          <a:solidFill>
                            <a:schemeClr val="bg1">
                              <a:lumMod val="50000"/>
                            </a:schemeClr>
                          </a:solidFill>
                          <a:effectLst/>
                        </a:rPr>
                        <a:t>Friuli-Venezia Giulia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67,0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dirty="0">
                          <a:solidFill>
                            <a:schemeClr val="bg1">
                              <a:lumMod val="50000"/>
                            </a:schemeClr>
                          </a:solidFill>
                          <a:effectLst/>
                        </a:rPr>
                        <a:t>Liguria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64,8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Emilia-Romagna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70,6</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Toscana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68,0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Umbria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65,2</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Marche</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65,3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Lazio</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61,2</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Abruzzo</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58,8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Molise</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51,0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Campania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43,4</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Puglia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45,9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Basilicata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49,9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Calabria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42,3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Sicilia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42,8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6674">
                <a:tc>
                  <a:txBody>
                    <a:bodyPr/>
                    <a:lstStyle/>
                    <a:p>
                      <a:pPr>
                        <a:lnSpc>
                          <a:spcPct val="107000"/>
                        </a:lnSpc>
                        <a:spcAft>
                          <a:spcPts val="0"/>
                        </a:spcAft>
                      </a:pPr>
                      <a:r>
                        <a:rPr lang="it-IT" sz="1600" baseline="0">
                          <a:solidFill>
                            <a:schemeClr val="bg1">
                              <a:lumMod val="50000"/>
                            </a:schemeClr>
                          </a:solidFill>
                          <a:effectLst/>
                        </a:rPr>
                        <a:t>Sardegna</a:t>
                      </a:r>
                      <a:endParaRPr lang="it-IT" sz="16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51,7</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5" name="Titolo 1"/>
          <p:cNvSpPr>
            <a:spLocks noGrp="1"/>
          </p:cNvSpPr>
          <p:nvPr>
            <p:ph type="title"/>
          </p:nvPr>
        </p:nvSpPr>
        <p:spPr>
          <a:xfrm>
            <a:off x="1816410" y="872937"/>
            <a:ext cx="9448800" cy="533400"/>
          </a:xfrm>
        </p:spPr>
        <p:txBody>
          <a:bodyPr/>
          <a:lstStyle/>
          <a:p>
            <a:pPr algn="ctr"/>
            <a:r>
              <a:rPr lang="it-IT" sz="3000" dirty="0">
                <a:solidFill>
                  <a:srgbClr val="FE9E0C"/>
                </a:solidFill>
              </a:rPr>
              <a:t>Target </a:t>
            </a:r>
            <a:r>
              <a:rPr lang="it-IT" sz="3000" dirty="0" smtClean="0">
                <a:solidFill>
                  <a:srgbClr val="FE9E0C"/>
                </a:solidFill>
              </a:rPr>
              <a:t>tasso di occupazione – dati al 2013</a:t>
            </a:r>
            <a:endParaRPr lang="it-IT" sz="3000" dirty="0"/>
          </a:p>
        </p:txBody>
      </p:sp>
      <p:graphicFrame>
        <p:nvGraphicFramePr>
          <p:cNvPr id="6" name="Tabella 5"/>
          <p:cNvGraphicFramePr>
            <a:graphicFrameLocks noGrp="1"/>
          </p:cNvGraphicFramePr>
          <p:nvPr>
            <p:extLst>
              <p:ext uri="{D42A27DB-BD31-4B8C-83A1-F6EECF244321}">
                <p14:modId xmlns:p14="http://schemas.microsoft.com/office/powerpoint/2010/main" val="2194854804"/>
              </p:ext>
            </p:extLst>
          </p:nvPr>
        </p:nvGraphicFramePr>
        <p:xfrm>
          <a:off x="5421136" y="2921909"/>
          <a:ext cx="3312367" cy="717030"/>
        </p:xfrm>
        <a:graphic>
          <a:graphicData uri="http://schemas.openxmlformats.org/drawingml/2006/table">
            <a:tbl>
              <a:tblPr firstRow="1" firstCol="1" bandRow="1">
                <a:tableStyleId>{00A15C55-8517-42AA-B614-E9B94910E393}</a:tableStyleId>
              </a:tblPr>
              <a:tblGrid>
                <a:gridCol w="2351314"/>
                <a:gridCol w="961053"/>
              </a:tblGrid>
              <a:tr h="354564">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nazionali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600" b="0" baseline="0" dirty="0">
                          <a:solidFill>
                            <a:schemeClr val="bg1">
                              <a:lumMod val="50000"/>
                            </a:schemeClr>
                          </a:solidFill>
                          <a:effectLst/>
                        </a:rPr>
                        <a:t>67-69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r h="362466">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europei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600" b="0" baseline="0" dirty="0">
                          <a:solidFill>
                            <a:schemeClr val="bg1">
                              <a:lumMod val="50000"/>
                            </a:schemeClr>
                          </a:solidFill>
                          <a:effectLst/>
                        </a:rPr>
                        <a:t>75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2803629993"/>
              </p:ext>
            </p:extLst>
          </p:nvPr>
        </p:nvGraphicFramePr>
        <p:xfrm>
          <a:off x="5421136" y="1732156"/>
          <a:ext cx="3321699" cy="1119674"/>
        </p:xfrm>
        <a:graphic>
          <a:graphicData uri="http://schemas.openxmlformats.org/drawingml/2006/table">
            <a:tbl>
              <a:tblPr firstRow="1" firstCol="1" bandRow="1">
                <a:tableStyleId>{00A15C55-8517-42AA-B614-E9B94910E393}</a:tableStyleId>
              </a:tblPr>
              <a:tblGrid>
                <a:gridCol w="2369925"/>
                <a:gridCol w="951774"/>
              </a:tblGrid>
              <a:tr h="271390">
                <a:tc>
                  <a:txBody>
                    <a:bodyPr/>
                    <a:lstStyle/>
                    <a:p>
                      <a:pPr>
                        <a:lnSpc>
                          <a:spcPct val="107000"/>
                        </a:lnSpc>
                        <a:spcAft>
                          <a:spcPts val="0"/>
                        </a:spcAft>
                      </a:pPr>
                      <a:r>
                        <a:rPr lang="it-IT" sz="1600" b="0" baseline="0" dirty="0">
                          <a:solidFill>
                            <a:schemeClr val="bg1">
                              <a:lumMod val="50000"/>
                            </a:schemeClr>
                          </a:solidFill>
                          <a:effectLst/>
                        </a:rPr>
                        <a:t>Italia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59,8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71390">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Centro-Nord</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67,3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71390">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Mezzogiorno</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45,6</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305504">
                <a:tc>
                  <a:txBody>
                    <a:bodyPr/>
                    <a:lstStyle/>
                    <a:p>
                      <a:pPr>
                        <a:lnSpc>
                          <a:spcPct val="107000"/>
                        </a:lnSpc>
                        <a:spcAft>
                          <a:spcPts val="0"/>
                        </a:spcAft>
                      </a:pPr>
                      <a:r>
                        <a:rPr lang="it-IT" sz="1600" b="0" baseline="0" dirty="0">
                          <a:solidFill>
                            <a:schemeClr val="bg1">
                              <a:lumMod val="50000"/>
                            </a:schemeClr>
                          </a:solidFill>
                          <a:effectLst/>
                        </a:rPr>
                        <a:t>UE27</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68,5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2" name="Rettangolo 1"/>
          <p:cNvSpPr/>
          <p:nvPr/>
        </p:nvSpPr>
        <p:spPr>
          <a:xfrm>
            <a:off x="5383812" y="4572198"/>
            <a:ext cx="4702629" cy="1200329"/>
          </a:xfrm>
          <a:prstGeom prst="rect">
            <a:avLst/>
          </a:prstGeom>
        </p:spPr>
        <p:txBody>
          <a:bodyPr wrap="square">
            <a:spAutoFit/>
          </a:bodyPr>
          <a:lstStyle/>
          <a:p>
            <a:pPr algn="just"/>
            <a:r>
              <a:rPr lang="it-IT" dirty="0">
                <a:solidFill>
                  <a:srgbClr val="FF0000"/>
                </a:solidFill>
              </a:rPr>
              <a:t>Il tasso di occupazione era del 61,2% nel 2011, del 61% nel 2012 e del 59,8% nel 2013. </a:t>
            </a:r>
            <a:r>
              <a:rPr lang="it-IT" b="1" dirty="0">
                <a:solidFill>
                  <a:srgbClr val="FF0000"/>
                </a:solidFill>
              </a:rPr>
              <a:t>Non è stato fatto nessun progresso verso il conseguimento </a:t>
            </a:r>
            <a:r>
              <a:rPr lang="it-IT" b="1" dirty="0" smtClean="0">
                <a:solidFill>
                  <a:srgbClr val="FF0000"/>
                </a:solidFill>
              </a:rPr>
              <a:t>dell'obiettivo. </a:t>
            </a:r>
            <a:endParaRPr lang="it-IT" b="1" dirty="0">
              <a:solidFill>
                <a:srgbClr val="FF0000"/>
              </a:solidFill>
            </a:endParaRPr>
          </a:p>
        </p:txBody>
      </p:sp>
    </p:spTree>
    <p:extLst>
      <p:ext uri="{BB962C8B-B14F-4D97-AF65-F5344CB8AC3E}">
        <p14:creationId xmlns:p14="http://schemas.microsoft.com/office/powerpoint/2010/main" val="1934332297"/>
      </p:ext>
    </p:extLst>
  </p:cSld>
  <p:clrMapOvr>
    <a:masterClrMapping/>
  </p:clrMapOvr>
  <p:transition spd="med"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egnaposto contenuto 2"/>
          <p:cNvGraphicFramePr>
            <a:graphicFrameLocks noGrp="1"/>
          </p:cNvGraphicFramePr>
          <p:nvPr>
            <p:ph idx="1"/>
            <p:extLst>
              <p:ext uri="{D42A27DB-BD31-4B8C-83A1-F6EECF244321}">
                <p14:modId xmlns:p14="http://schemas.microsoft.com/office/powerpoint/2010/main" val="691434881"/>
              </p:ext>
            </p:extLst>
          </p:nvPr>
        </p:nvGraphicFramePr>
        <p:xfrm>
          <a:off x="1575960" y="1311773"/>
          <a:ext cx="3033362" cy="5479362"/>
        </p:xfrm>
        <a:graphic>
          <a:graphicData uri="http://schemas.openxmlformats.org/drawingml/2006/table">
            <a:tbl>
              <a:tblPr firstRow="1" firstCol="1" bandRow="1">
                <a:tableStyleId>{00A15C55-8517-42AA-B614-E9B94910E393}</a:tableStyleId>
              </a:tblPr>
              <a:tblGrid>
                <a:gridCol w="2277583"/>
                <a:gridCol w="755779"/>
              </a:tblGrid>
              <a:tr h="249024">
                <a:tc>
                  <a:txBody>
                    <a:bodyPr/>
                    <a:lstStyle/>
                    <a:p>
                      <a:pPr>
                        <a:lnSpc>
                          <a:spcPct val="107000"/>
                        </a:lnSpc>
                        <a:spcAft>
                          <a:spcPts val="0"/>
                        </a:spcAft>
                      </a:pPr>
                      <a:r>
                        <a:rPr lang="it-IT" sz="1600" baseline="0" dirty="0">
                          <a:solidFill>
                            <a:schemeClr val="bg1">
                              <a:lumMod val="50000"/>
                            </a:schemeClr>
                          </a:solidFill>
                          <a:effectLst/>
                        </a:rPr>
                        <a:t>Piemonte</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dirty="0">
                          <a:solidFill>
                            <a:schemeClr val="bg1">
                              <a:lumMod val="50000"/>
                            </a:schemeClr>
                          </a:solidFill>
                          <a:effectLst/>
                        </a:rPr>
                        <a:t>Valle d’Aosta</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0,6</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dirty="0">
                          <a:solidFill>
                            <a:schemeClr val="bg1">
                              <a:lumMod val="50000"/>
                            </a:schemeClr>
                          </a:solidFill>
                          <a:effectLst/>
                        </a:rPr>
                        <a:t>Lombardia</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1,3</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P.A. Bolzano</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0,6</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P.A. Trento</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1,9</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Veneto</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1,0</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Friuli-Venezia Giulia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1,4</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Liguria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1,4</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Emilia-Romagna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1,4</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dirty="0">
                          <a:solidFill>
                            <a:schemeClr val="bg1">
                              <a:lumMod val="50000"/>
                            </a:schemeClr>
                          </a:solidFill>
                          <a:effectLst/>
                        </a:rPr>
                        <a:t>Toscana</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1,2</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Umbria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0,9</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Marche</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0,8</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Lazio</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1,7</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Abruzzo</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0,9</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Molise</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0,4</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Campania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1,2</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Puglia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0,7</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Basilicata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0,6</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Calabria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0,5</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Sicilia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0,8</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49024">
                <a:tc>
                  <a:txBody>
                    <a:bodyPr/>
                    <a:lstStyle/>
                    <a:p>
                      <a:pPr>
                        <a:lnSpc>
                          <a:spcPct val="107000"/>
                        </a:lnSpc>
                        <a:spcAft>
                          <a:spcPts val="0"/>
                        </a:spcAft>
                      </a:pPr>
                      <a:r>
                        <a:rPr lang="it-IT" sz="1600" baseline="0">
                          <a:solidFill>
                            <a:schemeClr val="bg1">
                              <a:lumMod val="50000"/>
                            </a:schemeClr>
                          </a:solidFill>
                          <a:effectLst/>
                        </a:rPr>
                        <a:t>Sardegna</a:t>
                      </a:r>
                      <a:endParaRPr lang="it-IT" sz="16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0,8</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4" name="Titolo 1"/>
          <p:cNvSpPr>
            <a:spLocks noGrp="1"/>
          </p:cNvSpPr>
          <p:nvPr>
            <p:ph type="title"/>
          </p:nvPr>
        </p:nvSpPr>
        <p:spPr>
          <a:xfrm>
            <a:off x="1693519" y="854049"/>
            <a:ext cx="9448800" cy="533400"/>
          </a:xfrm>
        </p:spPr>
        <p:txBody>
          <a:bodyPr/>
          <a:lstStyle/>
          <a:p>
            <a:pPr algn="ctr"/>
            <a:r>
              <a:rPr lang="it-IT" sz="3000" dirty="0">
                <a:solidFill>
                  <a:srgbClr val="FE9E0C"/>
                </a:solidFill>
              </a:rPr>
              <a:t>Target </a:t>
            </a:r>
            <a:r>
              <a:rPr lang="it-IT" sz="3000" dirty="0" smtClean="0">
                <a:solidFill>
                  <a:srgbClr val="FE9E0C"/>
                </a:solidFill>
              </a:rPr>
              <a:t>R&amp;S – dati al 2011</a:t>
            </a:r>
            <a:endParaRPr lang="it-IT" sz="3000" dirty="0"/>
          </a:p>
        </p:txBody>
      </p:sp>
      <p:graphicFrame>
        <p:nvGraphicFramePr>
          <p:cNvPr id="2" name="Tabella 1"/>
          <p:cNvGraphicFramePr>
            <a:graphicFrameLocks noGrp="1"/>
          </p:cNvGraphicFramePr>
          <p:nvPr>
            <p:extLst>
              <p:ext uri="{D42A27DB-BD31-4B8C-83A1-F6EECF244321}">
                <p14:modId xmlns:p14="http://schemas.microsoft.com/office/powerpoint/2010/main" val="1328077752"/>
              </p:ext>
            </p:extLst>
          </p:nvPr>
        </p:nvGraphicFramePr>
        <p:xfrm>
          <a:off x="4985168" y="1541422"/>
          <a:ext cx="2852546" cy="1076486"/>
        </p:xfrm>
        <a:graphic>
          <a:graphicData uri="http://schemas.openxmlformats.org/drawingml/2006/table">
            <a:tbl>
              <a:tblPr firstRow="1" firstCol="1" bandRow="1">
                <a:tableStyleId>{00A15C55-8517-42AA-B614-E9B94910E393}</a:tableStyleId>
              </a:tblPr>
              <a:tblGrid>
                <a:gridCol w="2078644"/>
                <a:gridCol w="773902"/>
              </a:tblGrid>
              <a:tr h="153382">
                <a:tc>
                  <a:txBody>
                    <a:bodyPr/>
                    <a:lstStyle/>
                    <a:p>
                      <a:pPr>
                        <a:lnSpc>
                          <a:spcPct val="107000"/>
                        </a:lnSpc>
                        <a:spcAft>
                          <a:spcPts val="0"/>
                        </a:spcAft>
                      </a:pPr>
                      <a:r>
                        <a:rPr lang="it-IT" sz="1600" b="0" baseline="0" dirty="0">
                          <a:solidFill>
                            <a:schemeClr val="bg1">
                              <a:lumMod val="50000"/>
                            </a:schemeClr>
                          </a:solidFill>
                          <a:effectLst/>
                        </a:rPr>
                        <a:t>Italia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Centro-Nord</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1,4</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Mezzogiorno</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0,9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93720">
                <a:tc>
                  <a:txBody>
                    <a:bodyPr/>
                    <a:lstStyle/>
                    <a:p>
                      <a:pPr>
                        <a:lnSpc>
                          <a:spcPct val="107000"/>
                        </a:lnSpc>
                        <a:spcAft>
                          <a:spcPts val="0"/>
                        </a:spcAft>
                      </a:pPr>
                      <a:r>
                        <a:rPr lang="it-IT" sz="1600" b="0" baseline="0" dirty="0">
                          <a:solidFill>
                            <a:schemeClr val="bg1">
                              <a:lumMod val="50000"/>
                            </a:schemeClr>
                          </a:solidFill>
                          <a:effectLst/>
                        </a:rPr>
                        <a:t>UE27</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2,1</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14324562"/>
              </p:ext>
            </p:extLst>
          </p:nvPr>
        </p:nvGraphicFramePr>
        <p:xfrm>
          <a:off x="4994503" y="2728223"/>
          <a:ext cx="2861873" cy="676311"/>
        </p:xfrm>
        <a:graphic>
          <a:graphicData uri="http://schemas.openxmlformats.org/drawingml/2006/table">
            <a:tbl>
              <a:tblPr firstRow="1" firstCol="1" bandRow="1">
                <a:tableStyleId>{00A15C55-8517-42AA-B614-E9B94910E393}</a:tableStyleId>
              </a:tblPr>
              <a:tblGrid>
                <a:gridCol w="2078644"/>
                <a:gridCol w="783229"/>
              </a:tblGrid>
              <a:tr h="369549">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nazionali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600" b="0" baseline="0" dirty="0">
                          <a:solidFill>
                            <a:schemeClr val="bg1">
                              <a:lumMod val="50000"/>
                            </a:schemeClr>
                          </a:solidFill>
                          <a:effectLst/>
                        </a:rPr>
                        <a:t>1,5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r h="306762">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europei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600" b="0" baseline="0" dirty="0">
                          <a:solidFill>
                            <a:schemeClr val="bg1">
                              <a:lumMod val="50000"/>
                            </a:schemeClr>
                          </a:solidFill>
                          <a:effectLst/>
                        </a:rPr>
                        <a:t>3,0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bl>
          </a:graphicData>
        </a:graphic>
      </p:graphicFrame>
      <p:sp>
        <p:nvSpPr>
          <p:cNvPr id="7" name="Rettangolo 6"/>
          <p:cNvSpPr/>
          <p:nvPr/>
        </p:nvSpPr>
        <p:spPr>
          <a:xfrm>
            <a:off x="5167600" y="4536338"/>
            <a:ext cx="5433527" cy="1477328"/>
          </a:xfrm>
          <a:prstGeom prst="rect">
            <a:avLst/>
          </a:prstGeom>
        </p:spPr>
        <p:txBody>
          <a:bodyPr wrap="square">
            <a:spAutoFit/>
          </a:bodyPr>
          <a:lstStyle/>
          <a:p>
            <a:pPr algn="just"/>
            <a:r>
              <a:rPr lang="it-IT" dirty="0">
                <a:solidFill>
                  <a:srgbClr val="FF0000"/>
                </a:solidFill>
              </a:rPr>
              <a:t>La spesa nazionale lorda per la ricerca e lo sviluppo era dell'1,21% nel 2011, dell'1,26% nel 2012 e dell'1,25% nel 2013 (dati provvisori). </a:t>
            </a:r>
            <a:r>
              <a:rPr lang="it-IT" b="1" dirty="0">
                <a:solidFill>
                  <a:srgbClr val="FF0000"/>
                </a:solidFill>
              </a:rPr>
              <a:t>Non è stato fatto nessun progresso verso il conseguimento </a:t>
            </a:r>
            <a:r>
              <a:rPr lang="it-IT" b="1" dirty="0" smtClean="0">
                <a:solidFill>
                  <a:srgbClr val="FF0000"/>
                </a:solidFill>
              </a:rPr>
              <a:t>dell'obiettivo. </a:t>
            </a:r>
            <a:endParaRPr lang="it-IT" b="1" dirty="0">
              <a:solidFill>
                <a:srgbClr val="FF0000"/>
              </a:solidFill>
            </a:endParaRPr>
          </a:p>
        </p:txBody>
      </p:sp>
    </p:spTree>
    <p:extLst>
      <p:ext uri="{BB962C8B-B14F-4D97-AF65-F5344CB8AC3E}">
        <p14:creationId xmlns:p14="http://schemas.microsoft.com/office/powerpoint/2010/main" val="3465243507"/>
      </p:ext>
    </p:extLst>
  </p:cSld>
  <p:clrMapOvr>
    <a:masterClrMapping/>
  </p:clrMapOvr>
  <p:transition spd="med"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egnaposto contenuto 2"/>
          <p:cNvGraphicFramePr>
            <a:graphicFrameLocks noGrp="1"/>
          </p:cNvGraphicFramePr>
          <p:nvPr>
            <p:ph idx="1"/>
            <p:extLst>
              <p:ext uri="{D42A27DB-BD31-4B8C-83A1-F6EECF244321}">
                <p14:modId xmlns:p14="http://schemas.microsoft.com/office/powerpoint/2010/main" val="1352424135"/>
              </p:ext>
            </p:extLst>
          </p:nvPr>
        </p:nvGraphicFramePr>
        <p:xfrm>
          <a:off x="1576870" y="1296956"/>
          <a:ext cx="4973220" cy="5761794"/>
        </p:xfrm>
        <a:graphic>
          <a:graphicData uri="http://schemas.openxmlformats.org/drawingml/2006/table">
            <a:tbl>
              <a:tblPr firstRow="1" firstCol="1" bandRow="1">
                <a:tableStyleId>{00A15C55-8517-42AA-B614-E9B94910E393}</a:tableStyleId>
              </a:tblPr>
              <a:tblGrid>
                <a:gridCol w="2078644"/>
                <a:gridCol w="1429670"/>
                <a:gridCol w="1464906"/>
              </a:tblGrid>
              <a:tr h="625152">
                <a:tc>
                  <a:txBody>
                    <a:bodyPr/>
                    <a:lstStyle/>
                    <a:p>
                      <a:pPr algn="ctr">
                        <a:lnSpc>
                          <a:spcPct val="107000"/>
                        </a:lnSpc>
                        <a:spcAft>
                          <a:spcPts val="0"/>
                        </a:spcAft>
                      </a:pP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algn="ctr">
                        <a:lnSpc>
                          <a:spcPct val="107000"/>
                        </a:lnSpc>
                        <a:spcAft>
                          <a:spcPts val="0"/>
                        </a:spcAft>
                      </a:pPr>
                      <a:r>
                        <a:rPr lang="it-IT" sz="1600" baseline="0" dirty="0" smtClean="0">
                          <a:solidFill>
                            <a:schemeClr val="bg1">
                              <a:lumMod val="50000"/>
                            </a:schemeClr>
                          </a:solidFill>
                          <a:effectLst/>
                        </a:rPr>
                        <a:t>Abbandono scolastico </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algn="ctr">
                        <a:lnSpc>
                          <a:spcPct val="107000"/>
                        </a:lnSpc>
                        <a:spcAft>
                          <a:spcPts val="0"/>
                        </a:spcAft>
                      </a:pPr>
                      <a:r>
                        <a:rPr lang="it-IT" sz="1600" baseline="0" dirty="0">
                          <a:solidFill>
                            <a:schemeClr val="bg1">
                              <a:lumMod val="50000"/>
                            </a:schemeClr>
                          </a:solidFill>
                          <a:effectLst/>
                        </a:rPr>
                        <a:t>Laureati </a:t>
                      </a:r>
                      <a:endParaRPr lang="it-IT" sz="1600" baseline="0" dirty="0" smtClean="0">
                        <a:solidFill>
                          <a:schemeClr val="bg1">
                            <a:lumMod val="50000"/>
                          </a:schemeClr>
                        </a:solidFill>
                        <a:effectLst/>
                      </a:endParaRPr>
                    </a:p>
                    <a:p>
                      <a:pPr algn="ctr">
                        <a:lnSpc>
                          <a:spcPct val="107000"/>
                        </a:lnSpc>
                        <a:spcAft>
                          <a:spcPts val="0"/>
                        </a:spcAft>
                      </a:pPr>
                      <a:r>
                        <a:rPr lang="it-IT" sz="1600" baseline="0" dirty="0" smtClean="0">
                          <a:solidFill>
                            <a:schemeClr val="bg1">
                              <a:lumMod val="50000"/>
                            </a:schemeClr>
                          </a:solidFill>
                          <a:effectLst/>
                        </a:rPr>
                        <a:t>30-34 </a:t>
                      </a:r>
                      <a:r>
                        <a:rPr lang="it-IT" sz="1600" baseline="0" dirty="0">
                          <a:solidFill>
                            <a:schemeClr val="bg1">
                              <a:lumMod val="50000"/>
                            </a:schemeClr>
                          </a:solidFill>
                          <a:effectLst/>
                        </a:rPr>
                        <a:t>anni</a:t>
                      </a:r>
                      <a:endParaRPr lang="it-IT" sz="16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r h="158010">
                <a:tc>
                  <a:txBody>
                    <a:bodyPr/>
                    <a:lstStyle/>
                    <a:p>
                      <a:pPr>
                        <a:lnSpc>
                          <a:spcPct val="107000"/>
                        </a:lnSpc>
                        <a:spcAft>
                          <a:spcPts val="0"/>
                        </a:spcAft>
                      </a:pPr>
                      <a:r>
                        <a:rPr lang="it-IT" sz="1500" baseline="0" dirty="0">
                          <a:solidFill>
                            <a:schemeClr val="bg1">
                              <a:lumMod val="50000"/>
                            </a:schemeClr>
                          </a:solidFill>
                          <a:effectLst/>
                        </a:rPr>
                        <a:t>Piemonte</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15,8</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23,3</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dirty="0">
                          <a:solidFill>
                            <a:schemeClr val="bg1">
                              <a:lumMod val="50000"/>
                            </a:schemeClr>
                          </a:solidFill>
                          <a:effectLst/>
                        </a:rPr>
                        <a:t>Valle d’Aosta</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19,8</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19,0</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Lombardia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15,4</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25,6</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P.A. Bolzano</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16,7</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24,0</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P.A. Trento</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11,0</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23,3</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Veneto</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10,3</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19,1</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Friuli-Venezia Giulia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11,4</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26,6</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Liguria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15,1</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27,4</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Emilia-Romagna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15,3</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27,9</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Toscana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16,3</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22,9</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Umbria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11,9</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27,5</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Marche</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13,9</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22,7</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Lazio</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12,3</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27,2</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Abruzzo</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11,4</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23,6</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Molise</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15,4</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26,4</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dirty="0">
                          <a:solidFill>
                            <a:schemeClr val="bg1">
                              <a:lumMod val="50000"/>
                            </a:schemeClr>
                          </a:solidFill>
                          <a:effectLst/>
                        </a:rPr>
                        <a:t>Campania</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22,2</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16,3</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Puglia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19,9</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20,8</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Basilicata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15,4</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21,3</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Calabria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16,4</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18,0</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Sicilia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25,8</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16,6</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a:lnSpc>
                          <a:spcPct val="107000"/>
                        </a:lnSpc>
                        <a:spcAft>
                          <a:spcPts val="0"/>
                        </a:spcAft>
                      </a:pPr>
                      <a:r>
                        <a:rPr lang="it-IT" sz="1500" baseline="0">
                          <a:solidFill>
                            <a:schemeClr val="bg1">
                              <a:lumMod val="50000"/>
                            </a:schemeClr>
                          </a:solidFill>
                          <a:effectLst/>
                        </a:rPr>
                        <a:t>Sardegna</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a:solidFill>
                            <a:schemeClr val="bg1">
                              <a:lumMod val="50000"/>
                            </a:schemeClr>
                          </a:solidFill>
                          <a:effectLst/>
                        </a:rPr>
                        <a:t>24,7</a:t>
                      </a:r>
                      <a:endParaRPr lang="it-IT" sz="150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aseline="0" dirty="0">
                          <a:solidFill>
                            <a:schemeClr val="bg1">
                              <a:lumMod val="50000"/>
                            </a:schemeClr>
                          </a:solidFill>
                          <a:effectLst/>
                        </a:rPr>
                        <a:t>17,1</a:t>
                      </a:r>
                      <a:endParaRPr lang="it-IT" sz="150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5" name="Rettangolo 4"/>
          <p:cNvSpPr/>
          <p:nvPr/>
        </p:nvSpPr>
        <p:spPr>
          <a:xfrm>
            <a:off x="4059735" y="794631"/>
            <a:ext cx="5785558" cy="553998"/>
          </a:xfrm>
          <a:prstGeom prst="rect">
            <a:avLst/>
          </a:prstGeom>
        </p:spPr>
        <p:txBody>
          <a:bodyPr wrap="none">
            <a:spAutoFit/>
          </a:bodyPr>
          <a:lstStyle/>
          <a:p>
            <a:r>
              <a:rPr lang="it-IT" sz="3000" b="1" kern="0" dirty="0">
                <a:solidFill>
                  <a:srgbClr val="FE9E0C"/>
                </a:solidFill>
                <a:ea typeface="+mj-ea"/>
                <a:cs typeface="+mj-cs"/>
              </a:rPr>
              <a:t>Target </a:t>
            </a:r>
            <a:r>
              <a:rPr lang="it-IT" sz="3000" b="1" kern="0" dirty="0" smtClean="0">
                <a:solidFill>
                  <a:srgbClr val="FE9E0C"/>
                </a:solidFill>
                <a:ea typeface="+mj-ea"/>
                <a:cs typeface="+mj-cs"/>
              </a:rPr>
              <a:t>istruzione – </a:t>
            </a:r>
            <a:r>
              <a:rPr lang="it-IT" sz="3000" b="1" kern="0" dirty="0">
                <a:solidFill>
                  <a:srgbClr val="FE9E0C"/>
                </a:solidFill>
                <a:ea typeface="+mj-ea"/>
                <a:cs typeface="+mj-cs"/>
              </a:rPr>
              <a:t>dati al </a:t>
            </a:r>
            <a:r>
              <a:rPr lang="it-IT" sz="3000" b="1" kern="0" dirty="0" smtClean="0">
                <a:solidFill>
                  <a:srgbClr val="FE9E0C"/>
                </a:solidFill>
                <a:ea typeface="+mj-ea"/>
                <a:cs typeface="+mj-cs"/>
              </a:rPr>
              <a:t>2013</a:t>
            </a:r>
            <a:endParaRPr lang="it-IT" sz="3000" dirty="0"/>
          </a:p>
        </p:txBody>
      </p:sp>
      <p:graphicFrame>
        <p:nvGraphicFramePr>
          <p:cNvPr id="6" name="Tabella 5"/>
          <p:cNvGraphicFramePr>
            <a:graphicFrameLocks noGrp="1"/>
          </p:cNvGraphicFramePr>
          <p:nvPr>
            <p:extLst>
              <p:ext uri="{D42A27DB-BD31-4B8C-83A1-F6EECF244321}">
                <p14:modId xmlns:p14="http://schemas.microsoft.com/office/powerpoint/2010/main" val="921314863"/>
              </p:ext>
            </p:extLst>
          </p:nvPr>
        </p:nvGraphicFramePr>
        <p:xfrm>
          <a:off x="7502847" y="1527583"/>
          <a:ext cx="3432630" cy="992523"/>
        </p:xfrm>
        <a:graphic>
          <a:graphicData uri="http://schemas.openxmlformats.org/drawingml/2006/table">
            <a:tbl>
              <a:tblPr firstRow="1" firstCol="1" bandRow="1">
                <a:tableStyleId>{00A15C55-8517-42AA-B614-E9B94910E393}</a:tableStyleId>
              </a:tblPr>
              <a:tblGrid>
                <a:gridCol w="1678475"/>
                <a:gridCol w="886408"/>
                <a:gridCol w="867747"/>
              </a:tblGrid>
              <a:tr h="167951">
                <a:tc>
                  <a:txBody>
                    <a:bodyPr/>
                    <a:lstStyle/>
                    <a:p>
                      <a:pPr>
                        <a:lnSpc>
                          <a:spcPct val="107000"/>
                        </a:lnSpc>
                        <a:spcAft>
                          <a:spcPts val="0"/>
                        </a:spcAft>
                      </a:pPr>
                      <a:r>
                        <a:rPr lang="it-IT" sz="1500" b="0" baseline="0" dirty="0">
                          <a:solidFill>
                            <a:schemeClr val="bg1">
                              <a:lumMod val="50000"/>
                            </a:schemeClr>
                          </a:solidFill>
                          <a:effectLst/>
                        </a:rPr>
                        <a:t>Italia</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a:solidFill>
                            <a:schemeClr val="bg1">
                              <a:lumMod val="50000"/>
                            </a:schemeClr>
                          </a:solidFill>
                          <a:effectLst/>
                        </a:rPr>
                        <a:t>17,0</a:t>
                      </a:r>
                      <a:endParaRPr lang="it-IT" sz="15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a:solidFill>
                            <a:schemeClr val="bg1">
                              <a:lumMod val="50000"/>
                            </a:schemeClr>
                          </a:solidFill>
                          <a:effectLst/>
                        </a:rPr>
                        <a:t>22,4</a:t>
                      </a:r>
                      <a:endParaRPr lang="it-IT" sz="1500" b="0" baseline="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marL="342900" lvl="0" indent="-342900">
                        <a:lnSpc>
                          <a:spcPct val="107000"/>
                        </a:lnSpc>
                        <a:spcAft>
                          <a:spcPts val="0"/>
                        </a:spcAft>
                        <a:buFont typeface="Times New Roman" panose="02020603050405020304" pitchFamily="18" charset="0"/>
                        <a:buChar char="-"/>
                      </a:pPr>
                      <a:r>
                        <a:rPr lang="it-IT" sz="1500" b="0" baseline="0" dirty="0">
                          <a:solidFill>
                            <a:schemeClr val="bg1">
                              <a:lumMod val="50000"/>
                            </a:schemeClr>
                          </a:solidFill>
                          <a:effectLst/>
                        </a:rPr>
                        <a:t>Centro-Nord</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14,1</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24,7</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8010">
                <a:tc>
                  <a:txBody>
                    <a:bodyPr/>
                    <a:lstStyle/>
                    <a:p>
                      <a:pPr marL="342900" lvl="0" indent="-342900">
                        <a:lnSpc>
                          <a:spcPct val="107000"/>
                        </a:lnSpc>
                        <a:spcAft>
                          <a:spcPts val="0"/>
                        </a:spcAft>
                        <a:buFont typeface="Times New Roman" panose="02020603050405020304" pitchFamily="18" charset="0"/>
                        <a:buChar char="-"/>
                      </a:pPr>
                      <a:r>
                        <a:rPr lang="it-IT" sz="1500" b="0" baseline="0" dirty="0">
                          <a:solidFill>
                            <a:schemeClr val="bg1">
                              <a:lumMod val="50000"/>
                            </a:schemeClr>
                          </a:solidFill>
                          <a:effectLst/>
                        </a:rPr>
                        <a:t>Mezzogiorno</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21,4</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18,2</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58717">
                <a:tc>
                  <a:txBody>
                    <a:bodyPr/>
                    <a:lstStyle/>
                    <a:p>
                      <a:pPr>
                        <a:lnSpc>
                          <a:spcPct val="107000"/>
                        </a:lnSpc>
                        <a:spcAft>
                          <a:spcPts val="0"/>
                        </a:spcAft>
                      </a:pPr>
                      <a:r>
                        <a:rPr lang="it-IT" sz="1500" b="0" baseline="0" dirty="0">
                          <a:solidFill>
                            <a:schemeClr val="bg1">
                              <a:lumMod val="50000"/>
                            </a:schemeClr>
                          </a:solidFill>
                          <a:effectLst/>
                        </a:rPr>
                        <a:t>UE27</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12,0</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500" b="0" baseline="0" dirty="0">
                          <a:solidFill>
                            <a:schemeClr val="bg1">
                              <a:lumMod val="50000"/>
                            </a:schemeClr>
                          </a:solidFill>
                          <a:effectLst/>
                        </a:rPr>
                        <a:t>36,8</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graphicFrame>
        <p:nvGraphicFramePr>
          <p:cNvPr id="8" name="Tabella 7"/>
          <p:cNvGraphicFramePr>
            <a:graphicFrameLocks noGrp="1"/>
          </p:cNvGraphicFramePr>
          <p:nvPr>
            <p:extLst>
              <p:ext uri="{D42A27DB-BD31-4B8C-83A1-F6EECF244321}">
                <p14:modId xmlns:p14="http://schemas.microsoft.com/office/powerpoint/2010/main" val="3848887681"/>
              </p:ext>
            </p:extLst>
          </p:nvPr>
        </p:nvGraphicFramePr>
        <p:xfrm>
          <a:off x="7515807" y="2611012"/>
          <a:ext cx="3432628" cy="707421"/>
        </p:xfrm>
        <a:graphic>
          <a:graphicData uri="http://schemas.openxmlformats.org/drawingml/2006/table">
            <a:tbl>
              <a:tblPr firstRow="1" firstCol="1" bandRow="1">
                <a:tableStyleId>{00A15C55-8517-42AA-B614-E9B94910E393}</a:tableStyleId>
              </a:tblPr>
              <a:tblGrid>
                <a:gridCol w="1656185"/>
                <a:gridCol w="908696"/>
                <a:gridCol w="867747"/>
              </a:tblGrid>
              <a:tr h="391402">
                <a:tc>
                  <a:txBody>
                    <a:bodyPr/>
                    <a:lstStyle/>
                    <a:p>
                      <a:pPr>
                        <a:lnSpc>
                          <a:spcPct val="107000"/>
                        </a:lnSpc>
                        <a:spcAft>
                          <a:spcPts val="0"/>
                        </a:spcAft>
                      </a:pPr>
                      <a:r>
                        <a:rPr lang="it-IT" sz="1500" b="0" baseline="0" dirty="0">
                          <a:solidFill>
                            <a:schemeClr val="bg1">
                              <a:lumMod val="50000"/>
                            </a:schemeClr>
                          </a:solidFill>
                          <a:effectLst/>
                        </a:rPr>
                        <a:t>Target </a:t>
                      </a:r>
                      <a:r>
                        <a:rPr lang="it-IT" sz="1500" b="0" baseline="0" dirty="0" smtClean="0">
                          <a:solidFill>
                            <a:schemeClr val="bg1">
                              <a:lumMod val="50000"/>
                            </a:schemeClr>
                          </a:solidFill>
                          <a:effectLst/>
                        </a:rPr>
                        <a:t>nazionali</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500" b="0" baseline="0" dirty="0">
                          <a:solidFill>
                            <a:schemeClr val="bg1">
                              <a:lumMod val="50000"/>
                            </a:schemeClr>
                          </a:solidFill>
                          <a:effectLst/>
                        </a:rPr>
                        <a:t>15-16</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500" b="0" baseline="0" dirty="0">
                          <a:solidFill>
                            <a:schemeClr val="bg1">
                              <a:lumMod val="50000"/>
                            </a:schemeClr>
                          </a:solidFill>
                          <a:effectLst/>
                        </a:rPr>
                        <a:t>26-27</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r h="316019">
                <a:tc>
                  <a:txBody>
                    <a:bodyPr/>
                    <a:lstStyle/>
                    <a:p>
                      <a:pPr>
                        <a:lnSpc>
                          <a:spcPct val="107000"/>
                        </a:lnSpc>
                        <a:spcAft>
                          <a:spcPts val="0"/>
                        </a:spcAft>
                      </a:pPr>
                      <a:r>
                        <a:rPr lang="it-IT" sz="1500" b="0" baseline="0" dirty="0">
                          <a:solidFill>
                            <a:schemeClr val="bg1">
                              <a:lumMod val="50000"/>
                            </a:schemeClr>
                          </a:solidFill>
                          <a:effectLst/>
                        </a:rPr>
                        <a:t>Target </a:t>
                      </a:r>
                      <a:r>
                        <a:rPr lang="it-IT" sz="1500" b="0" baseline="0" dirty="0" smtClean="0">
                          <a:solidFill>
                            <a:schemeClr val="bg1">
                              <a:lumMod val="50000"/>
                            </a:schemeClr>
                          </a:solidFill>
                          <a:effectLst/>
                        </a:rPr>
                        <a:t>europei</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500" b="0" baseline="0" dirty="0">
                          <a:solidFill>
                            <a:schemeClr val="bg1">
                              <a:lumMod val="50000"/>
                            </a:schemeClr>
                          </a:solidFill>
                          <a:effectLst/>
                        </a:rPr>
                        <a:t>10</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marR="263525" algn="r">
                        <a:lnSpc>
                          <a:spcPct val="107000"/>
                        </a:lnSpc>
                        <a:spcAft>
                          <a:spcPts val="0"/>
                        </a:spcAft>
                      </a:pPr>
                      <a:r>
                        <a:rPr lang="it-IT" sz="1500" b="0" baseline="0" dirty="0">
                          <a:solidFill>
                            <a:schemeClr val="bg1">
                              <a:lumMod val="50000"/>
                            </a:schemeClr>
                          </a:solidFill>
                          <a:effectLst/>
                        </a:rPr>
                        <a:t>40</a:t>
                      </a:r>
                      <a:endParaRPr lang="it-IT" sz="15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r>
            </a:tbl>
          </a:graphicData>
        </a:graphic>
      </p:graphicFrame>
      <p:sp>
        <p:nvSpPr>
          <p:cNvPr id="10" name="Rettangolo 9"/>
          <p:cNvSpPr/>
          <p:nvPr/>
        </p:nvSpPr>
        <p:spPr>
          <a:xfrm>
            <a:off x="6666722" y="3557364"/>
            <a:ext cx="4674636" cy="2051331"/>
          </a:xfrm>
          <a:prstGeom prst="rect">
            <a:avLst/>
          </a:prstGeom>
        </p:spPr>
        <p:txBody>
          <a:bodyPr wrap="square">
            <a:spAutoFit/>
          </a:bodyPr>
          <a:lstStyle/>
          <a:p>
            <a:pPr lvl="0" algn="just">
              <a:lnSpc>
                <a:spcPct val="107000"/>
              </a:lnSpc>
            </a:pPr>
            <a:r>
              <a:rPr lang="it-IT" sz="1500" dirty="0">
                <a:solidFill>
                  <a:srgbClr val="FF0000"/>
                </a:solidFill>
              </a:rPr>
              <a:t>È stato fatto </a:t>
            </a:r>
            <a:r>
              <a:rPr lang="it-IT" sz="1500" b="1" dirty="0">
                <a:solidFill>
                  <a:srgbClr val="FF0000"/>
                </a:solidFill>
              </a:rPr>
              <a:t>qualche progresso </a:t>
            </a:r>
            <a:r>
              <a:rPr lang="it-IT" sz="1500" dirty="0">
                <a:solidFill>
                  <a:srgbClr val="FF0000"/>
                </a:solidFill>
              </a:rPr>
              <a:t>verso il conseguimento dell'obiettivo. Il </a:t>
            </a:r>
            <a:r>
              <a:rPr lang="it-IT" sz="1500" b="1" dirty="0">
                <a:solidFill>
                  <a:srgbClr val="FF0000"/>
                </a:solidFill>
              </a:rPr>
              <a:t>tasso di abbandono scolastico</a:t>
            </a:r>
            <a:r>
              <a:rPr lang="it-IT" sz="1500" dirty="0">
                <a:solidFill>
                  <a:srgbClr val="FF0000"/>
                </a:solidFill>
              </a:rPr>
              <a:t> (misurato in percentuale della popolazione di età compresa tra 18 e 24 anni con al massimo un titolo di istruzione secondaria inferiore che non segue ulteriori corsi di istruzione o formazione) è calato dal 18,2% nel 2011 al 17,6% nel 2012 e al 17,0% nel 2013. </a:t>
            </a:r>
            <a:endParaRPr lang="it-IT" sz="1500" dirty="0">
              <a:solidFill>
                <a:srgbClr val="FF0000"/>
              </a:solidFill>
              <a:latin typeface="Times New Roman" panose="02020603050405020304" pitchFamily="18" charset="0"/>
              <a:ea typeface="Calibri" panose="020F0502020204030204" pitchFamily="34" charset="0"/>
            </a:endParaRPr>
          </a:p>
        </p:txBody>
      </p:sp>
      <p:sp>
        <p:nvSpPr>
          <p:cNvPr id="11" name="Rettangolo 10"/>
          <p:cNvSpPr/>
          <p:nvPr/>
        </p:nvSpPr>
        <p:spPr>
          <a:xfrm>
            <a:off x="6699377" y="5674010"/>
            <a:ext cx="4516015" cy="1063368"/>
          </a:xfrm>
          <a:prstGeom prst="rect">
            <a:avLst/>
          </a:prstGeom>
        </p:spPr>
        <p:txBody>
          <a:bodyPr wrap="square">
            <a:spAutoFit/>
          </a:bodyPr>
          <a:lstStyle/>
          <a:p>
            <a:pPr lvl="0" algn="just">
              <a:lnSpc>
                <a:spcPct val="107000"/>
              </a:lnSpc>
            </a:pPr>
            <a:r>
              <a:rPr lang="it-IT" sz="1500" dirty="0">
                <a:solidFill>
                  <a:srgbClr val="FF0000"/>
                </a:solidFill>
              </a:rPr>
              <a:t>È stato fatto </a:t>
            </a:r>
            <a:r>
              <a:rPr lang="it-IT" sz="1500" b="1" dirty="0">
                <a:solidFill>
                  <a:srgbClr val="FF0000"/>
                </a:solidFill>
              </a:rPr>
              <a:t>qualche progresso </a:t>
            </a:r>
            <a:r>
              <a:rPr lang="it-IT" sz="1500" dirty="0">
                <a:solidFill>
                  <a:srgbClr val="FF0000"/>
                </a:solidFill>
              </a:rPr>
              <a:t>verso il conseguimento dell'obiettivo. Il </a:t>
            </a:r>
            <a:r>
              <a:rPr lang="it-IT" sz="1500" b="1" dirty="0">
                <a:solidFill>
                  <a:srgbClr val="FF0000"/>
                </a:solidFill>
              </a:rPr>
              <a:t>tasso di istruzione terziaria</a:t>
            </a:r>
            <a:r>
              <a:rPr lang="it-IT" sz="1500" dirty="0">
                <a:solidFill>
                  <a:srgbClr val="FF0000"/>
                </a:solidFill>
              </a:rPr>
              <a:t> è salito dal 20,3% nel 2011 al 21,7% nel 2012 e al 22,4% nel 2013. </a:t>
            </a:r>
            <a:endParaRPr lang="it-IT" sz="1500" dirty="0">
              <a:solidFill>
                <a:srgbClr val="FF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31543327"/>
      </p:ext>
    </p:extLst>
  </p:cSld>
  <p:clrMapOvr>
    <a:masterClrMapping/>
  </p:clrMapOvr>
  <p:transition spd="med"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egnaposto contenuto 2"/>
          <p:cNvGraphicFramePr>
            <a:graphicFrameLocks noGrp="1"/>
          </p:cNvGraphicFramePr>
          <p:nvPr>
            <p:ph idx="1"/>
            <p:extLst>
              <p:ext uri="{D42A27DB-BD31-4B8C-83A1-F6EECF244321}">
                <p14:modId xmlns:p14="http://schemas.microsoft.com/office/powerpoint/2010/main" val="2617402212"/>
              </p:ext>
            </p:extLst>
          </p:nvPr>
        </p:nvGraphicFramePr>
        <p:xfrm>
          <a:off x="1623524" y="1575677"/>
          <a:ext cx="3547709" cy="5479362"/>
        </p:xfrm>
        <a:graphic>
          <a:graphicData uri="http://schemas.openxmlformats.org/drawingml/2006/table">
            <a:tbl>
              <a:tblPr firstRow="1" firstCol="1" bandRow="1">
                <a:tableStyleId>{00A15C55-8517-42AA-B614-E9B94910E393}</a:tableStyleId>
              </a:tblPr>
              <a:tblGrid>
                <a:gridCol w="2078644"/>
                <a:gridCol w="1469065"/>
              </a:tblGrid>
              <a:tr h="153382">
                <a:tc>
                  <a:txBody>
                    <a:bodyPr/>
                    <a:lstStyle/>
                    <a:p>
                      <a:pPr>
                        <a:lnSpc>
                          <a:spcPct val="107000"/>
                        </a:lnSpc>
                        <a:spcAft>
                          <a:spcPts val="0"/>
                        </a:spcAft>
                      </a:pPr>
                      <a:r>
                        <a:rPr lang="it-IT" sz="1600" baseline="0" dirty="0">
                          <a:solidFill>
                            <a:schemeClr val="bg1">
                              <a:lumMod val="50000"/>
                            </a:schemeClr>
                          </a:solidFill>
                          <a:effectLst/>
                        </a:rPr>
                        <a:t>Piemonte</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938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Valle d’Aosta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17</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Lombardia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1.909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P.A. Bolzano</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P.A. Trento</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105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Veneto</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783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Friuli-Venezia Giulia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262</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Liguria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388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Emilia-Romagna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700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Toscana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843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Umbria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209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Marche</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359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Lazio</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1.565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Abruzzo</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369</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Molise</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116</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Campania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2.906</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Puglia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2.028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Basilicata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280</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Calabria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913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Sicilia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2.918</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a:lnSpc>
                          <a:spcPct val="107000"/>
                        </a:lnSpc>
                        <a:spcAft>
                          <a:spcPts val="0"/>
                        </a:spcAft>
                      </a:pPr>
                      <a:r>
                        <a:rPr lang="it-IT" sz="1600" baseline="0" dirty="0">
                          <a:solidFill>
                            <a:schemeClr val="bg1">
                              <a:lumMod val="50000"/>
                            </a:schemeClr>
                          </a:solidFill>
                          <a:effectLst/>
                        </a:rPr>
                        <a:t>Sardegna</a:t>
                      </a:r>
                      <a:endParaRPr lang="it-IT" sz="1600" b="1"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aseline="0" dirty="0">
                          <a:solidFill>
                            <a:schemeClr val="bg1">
                              <a:lumMod val="50000"/>
                            </a:schemeClr>
                          </a:solidFill>
                          <a:effectLst/>
                        </a:rPr>
                        <a:t>504</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2" name="Rettangolo 1"/>
          <p:cNvSpPr/>
          <p:nvPr/>
        </p:nvSpPr>
        <p:spPr>
          <a:xfrm>
            <a:off x="2620866" y="850613"/>
            <a:ext cx="7627409" cy="584775"/>
          </a:xfrm>
          <a:prstGeom prst="rect">
            <a:avLst/>
          </a:prstGeom>
        </p:spPr>
        <p:txBody>
          <a:bodyPr wrap="none">
            <a:spAutoFit/>
          </a:bodyPr>
          <a:lstStyle/>
          <a:p>
            <a:pPr lvl="0"/>
            <a:r>
              <a:rPr lang="it-IT" sz="3200" b="1" kern="0" dirty="0">
                <a:solidFill>
                  <a:srgbClr val="FE9E0C"/>
                </a:solidFill>
              </a:rPr>
              <a:t>Target </a:t>
            </a:r>
            <a:r>
              <a:rPr lang="it-IT" sz="3200" b="1" kern="0" dirty="0" smtClean="0">
                <a:solidFill>
                  <a:srgbClr val="FE9E0C"/>
                </a:solidFill>
              </a:rPr>
              <a:t>rischio di povertà </a:t>
            </a:r>
            <a:r>
              <a:rPr lang="it-IT" sz="3200" b="1" kern="0" dirty="0">
                <a:solidFill>
                  <a:srgbClr val="FE9E0C"/>
                </a:solidFill>
              </a:rPr>
              <a:t>– dati al 2013</a:t>
            </a:r>
            <a:endParaRPr lang="it-IT" dirty="0">
              <a:solidFill>
                <a:srgbClr val="FFFFFF"/>
              </a:solidFill>
            </a:endParaRPr>
          </a:p>
        </p:txBody>
      </p:sp>
      <p:graphicFrame>
        <p:nvGraphicFramePr>
          <p:cNvPr id="4" name="Tabella 3"/>
          <p:cNvGraphicFramePr>
            <a:graphicFrameLocks noGrp="1"/>
          </p:cNvGraphicFramePr>
          <p:nvPr>
            <p:extLst>
              <p:ext uri="{D42A27DB-BD31-4B8C-83A1-F6EECF244321}">
                <p14:modId xmlns:p14="http://schemas.microsoft.com/office/powerpoint/2010/main" val="1930791737"/>
              </p:ext>
            </p:extLst>
          </p:nvPr>
        </p:nvGraphicFramePr>
        <p:xfrm>
          <a:off x="5739364" y="1631293"/>
          <a:ext cx="3547709" cy="1076486"/>
        </p:xfrm>
        <a:graphic>
          <a:graphicData uri="http://schemas.openxmlformats.org/drawingml/2006/table">
            <a:tbl>
              <a:tblPr firstRow="1" firstCol="1" bandRow="1">
                <a:tableStyleId>{00A15C55-8517-42AA-B614-E9B94910E393}</a:tableStyleId>
              </a:tblPr>
              <a:tblGrid>
                <a:gridCol w="2078644"/>
                <a:gridCol w="1469065"/>
              </a:tblGrid>
              <a:tr h="153382">
                <a:tc>
                  <a:txBody>
                    <a:bodyPr/>
                    <a:lstStyle/>
                    <a:p>
                      <a:pPr>
                        <a:lnSpc>
                          <a:spcPct val="107000"/>
                        </a:lnSpc>
                        <a:spcAft>
                          <a:spcPts val="0"/>
                        </a:spcAft>
                      </a:pPr>
                      <a:r>
                        <a:rPr lang="it-IT" sz="1600" b="0" baseline="0" dirty="0">
                          <a:solidFill>
                            <a:schemeClr val="bg1">
                              <a:lumMod val="50000"/>
                            </a:schemeClr>
                          </a:solidFill>
                          <a:effectLst/>
                        </a:rPr>
                        <a:t>Italia</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18.185</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Centro-Nord</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8.152</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153382">
                <a:tc>
                  <a:txBody>
                    <a:bodyPr/>
                    <a:lstStyle/>
                    <a:p>
                      <a:pPr marL="342900" lvl="0" indent="-342900">
                        <a:lnSpc>
                          <a:spcPct val="107000"/>
                        </a:lnSpc>
                        <a:spcAft>
                          <a:spcPts val="0"/>
                        </a:spcAft>
                        <a:buFont typeface="Times New Roman" panose="02020603050405020304" pitchFamily="18" charset="0"/>
                        <a:buChar char="-"/>
                      </a:pPr>
                      <a:r>
                        <a:rPr lang="it-IT" sz="1600" b="0" baseline="0" dirty="0">
                          <a:solidFill>
                            <a:schemeClr val="bg1">
                              <a:lumMod val="50000"/>
                            </a:schemeClr>
                          </a:solidFill>
                          <a:effectLst/>
                        </a:rPr>
                        <a:t>Mezzogiorno</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10.033</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293720">
                <a:tc>
                  <a:txBody>
                    <a:bodyPr/>
                    <a:lstStyle/>
                    <a:p>
                      <a:pPr>
                        <a:lnSpc>
                          <a:spcPct val="107000"/>
                        </a:lnSpc>
                        <a:spcAft>
                          <a:spcPts val="0"/>
                        </a:spcAft>
                      </a:pPr>
                      <a:r>
                        <a:rPr lang="it-IT" sz="1600" b="0" baseline="0" dirty="0">
                          <a:solidFill>
                            <a:schemeClr val="bg1">
                              <a:lumMod val="50000"/>
                            </a:schemeClr>
                          </a:solidFill>
                          <a:effectLst/>
                        </a:rPr>
                        <a:t>UE27</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c>
                  <a:txBody>
                    <a:bodyPr/>
                    <a:lstStyle/>
                    <a:p>
                      <a:pPr marR="304800" algn="r">
                        <a:lnSpc>
                          <a:spcPct val="107000"/>
                        </a:lnSpc>
                        <a:spcAft>
                          <a:spcPts val="0"/>
                        </a:spcAft>
                      </a:pPr>
                      <a:r>
                        <a:rPr lang="it-IT" sz="1600" b="0" baseline="0" dirty="0">
                          <a:solidFill>
                            <a:schemeClr val="bg1">
                              <a:lumMod val="50000"/>
                            </a:schemeClr>
                          </a:solidFill>
                          <a:effectLst/>
                        </a:rPr>
                        <a:t>123.104</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graphicFrame>
        <p:nvGraphicFramePr>
          <p:cNvPr id="5" name="Tabella 4"/>
          <p:cNvGraphicFramePr>
            <a:graphicFrameLocks noGrp="1"/>
          </p:cNvGraphicFramePr>
          <p:nvPr>
            <p:extLst>
              <p:ext uri="{D42A27DB-BD31-4B8C-83A1-F6EECF244321}">
                <p14:modId xmlns:p14="http://schemas.microsoft.com/office/powerpoint/2010/main" val="4074052393"/>
              </p:ext>
            </p:extLst>
          </p:nvPr>
        </p:nvGraphicFramePr>
        <p:xfrm>
          <a:off x="5739363" y="2816281"/>
          <a:ext cx="3547709" cy="1304608"/>
        </p:xfrm>
        <a:graphic>
          <a:graphicData uri="http://schemas.openxmlformats.org/drawingml/2006/table">
            <a:tbl>
              <a:tblPr firstRow="1" firstCol="1" bandRow="1">
                <a:tableStyleId>{00A15C55-8517-42AA-B614-E9B94910E393}</a:tableStyleId>
              </a:tblPr>
              <a:tblGrid>
                <a:gridCol w="2078644"/>
                <a:gridCol w="1469065"/>
              </a:tblGrid>
              <a:tr h="444357">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nazionali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algn="ctr">
                        <a:lnSpc>
                          <a:spcPct val="107000"/>
                        </a:lnSpc>
                        <a:spcAft>
                          <a:spcPts val="0"/>
                        </a:spcAft>
                      </a:pPr>
                      <a:r>
                        <a:rPr lang="it-IT" sz="1600" b="0" baseline="0" dirty="0">
                          <a:solidFill>
                            <a:schemeClr val="bg1">
                              <a:lumMod val="50000"/>
                            </a:schemeClr>
                          </a:solidFill>
                          <a:effectLst/>
                        </a:rPr>
                        <a:t>Riduzione di 2.200.000 unità</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r h="306762">
                <a:tc>
                  <a:txBody>
                    <a:bodyPr/>
                    <a:lstStyle/>
                    <a:p>
                      <a:pPr>
                        <a:lnSpc>
                          <a:spcPct val="107000"/>
                        </a:lnSpc>
                        <a:spcAft>
                          <a:spcPts val="0"/>
                        </a:spcAft>
                      </a:pPr>
                      <a:r>
                        <a:rPr lang="it-IT" sz="1600" b="0" baseline="0" dirty="0">
                          <a:solidFill>
                            <a:schemeClr val="bg1">
                              <a:lumMod val="50000"/>
                            </a:schemeClr>
                          </a:solidFill>
                          <a:effectLst/>
                        </a:rPr>
                        <a:t>Target </a:t>
                      </a:r>
                      <a:r>
                        <a:rPr lang="it-IT" sz="1600" b="0" baseline="0" dirty="0" smtClean="0">
                          <a:solidFill>
                            <a:schemeClr val="bg1">
                              <a:lumMod val="50000"/>
                            </a:schemeClr>
                          </a:solidFill>
                          <a:effectLst/>
                        </a:rPr>
                        <a:t>europei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nchor="ctr"/>
                </a:tc>
                <a:tc>
                  <a:txBody>
                    <a:bodyPr/>
                    <a:lstStyle/>
                    <a:p>
                      <a:pPr algn="ctr">
                        <a:lnSpc>
                          <a:spcPct val="107000"/>
                        </a:lnSpc>
                        <a:spcAft>
                          <a:spcPts val="0"/>
                        </a:spcAft>
                      </a:pPr>
                      <a:r>
                        <a:rPr lang="it-IT" sz="1600" b="0" baseline="0" dirty="0">
                          <a:solidFill>
                            <a:schemeClr val="bg1">
                              <a:lumMod val="50000"/>
                            </a:schemeClr>
                          </a:solidFill>
                          <a:effectLst/>
                        </a:rPr>
                        <a:t>Riduzione di 20 milioni</a:t>
                      </a:r>
                      <a:endParaRPr lang="it-IT" sz="1600" b="0" baseline="0" dirty="0">
                        <a:solidFill>
                          <a:schemeClr val="bg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5853" marR="55853" marT="0" marB="0"/>
                </a:tc>
              </a:tr>
            </a:tbl>
          </a:graphicData>
        </a:graphic>
      </p:graphicFrame>
      <p:sp>
        <p:nvSpPr>
          <p:cNvPr id="7" name="Rettangolo 6"/>
          <p:cNvSpPr/>
          <p:nvPr/>
        </p:nvSpPr>
        <p:spPr>
          <a:xfrm>
            <a:off x="5585927" y="4340395"/>
            <a:ext cx="5545494" cy="1200329"/>
          </a:xfrm>
          <a:prstGeom prst="rect">
            <a:avLst/>
          </a:prstGeom>
        </p:spPr>
        <p:txBody>
          <a:bodyPr wrap="square">
            <a:spAutoFit/>
          </a:bodyPr>
          <a:lstStyle/>
          <a:p>
            <a:pPr algn="just"/>
            <a:r>
              <a:rPr lang="it-IT" dirty="0">
                <a:solidFill>
                  <a:srgbClr val="FF0000"/>
                </a:solidFill>
              </a:rPr>
              <a:t>Sono stati fatti </a:t>
            </a:r>
            <a:r>
              <a:rPr lang="it-IT" b="1" dirty="0">
                <a:solidFill>
                  <a:srgbClr val="FF0000"/>
                </a:solidFill>
              </a:rPr>
              <a:t>progressi limitati</a:t>
            </a:r>
            <a:r>
              <a:rPr lang="it-IT" dirty="0">
                <a:solidFill>
                  <a:srgbClr val="FF0000"/>
                </a:solidFill>
              </a:rPr>
              <a:t> verso il conseguimento dell'obiettivo. Il numero di persone a rischio di povertà o esclusione sociale è sceso da 18 194 000 nel 2012 a 17 326 000 nel 2013.</a:t>
            </a:r>
          </a:p>
        </p:txBody>
      </p:sp>
    </p:spTree>
    <p:extLst>
      <p:ext uri="{BB962C8B-B14F-4D97-AF65-F5344CB8AC3E}">
        <p14:creationId xmlns:p14="http://schemas.microsoft.com/office/powerpoint/2010/main" val="1048527468"/>
      </p:ext>
    </p:extLst>
  </p:cSld>
  <p:clrMapOvr>
    <a:masterClrMapping/>
  </p:clrMapOvr>
  <p:transition spd="med"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31257" y="1221813"/>
            <a:ext cx="9448800" cy="615820"/>
          </a:xfrm>
        </p:spPr>
        <p:txBody>
          <a:bodyPr/>
          <a:lstStyle/>
          <a:p>
            <a:pPr algn="ctr">
              <a:lnSpc>
                <a:spcPct val="100000"/>
              </a:lnSpc>
            </a:pPr>
            <a:r>
              <a:rPr lang="it-IT" sz="3000" dirty="0" smtClean="0">
                <a:solidFill>
                  <a:srgbClr val="FE9E0C"/>
                </a:solidFill>
              </a:rPr>
              <a:t>Target cambiamenti </a:t>
            </a:r>
            <a:r>
              <a:rPr lang="it-IT" sz="3000" dirty="0">
                <a:solidFill>
                  <a:srgbClr val="FE9E0C"/>
                </a:solidFill>
              </a:rPr>
              <a:t>climatici e </a:t>
            </a:r>
            <a:r>
              <a:rPr lang="it-IT" sz="3000" dirty="0" smtClean="0">
                <a:solidFill>
                  <a:srgbClr val="FE9E0C"/>
                </a:solidFill>
              </a:rPr>
              <a:t/>
            </a:r>
            <a:br>
              <a:rPr lang="it-IT" sz="3000" dirty="0" smtClean="0">
                <a:solidFill>
                  <a:srgbClr val="FE9E0C"/>
                </a:solidFill>
              </a:rPr>
            </a:br>
            <a:r>
              <a:rPr lang="it-IT" sz="3000" dirty="0" smtClean="0">
                <a:solidFill>
                  <a:srgbClr val="FE9E0C"/>
                </a:solidFill>
              </a:rPr>
              <a:t>sostenibilità </a:t>
            </a:r>
            <a:r>
              <a:rPr lang="it-IT" sz="3000" dirty="0">
                <a:solidFill>
                  <a:srgbClr val="FE9E0C"/>
                </a:solidFill>
              </a:rPr>
              <a:t>energetica </a:t>
            </a:r>
            <a:r>
              <a:rPr lang="it-IT" dirty="0">
                <a:solidFill>
                  <a:schemeClr val="bg1">
                    <a:lumMod val="50000"/>
                  </a:schemeClr>
                </a:solidFill>
              </a:rPr>
              <a:t/>
            </a:r>
            <a:br>
              <a:rPr lang="it-IT" dirty="0">
                <a:solidFill>
                  <a:schemeClr val="bg1">
                    <a:lumMod val="50000"/>
                  </a:schemeClr>
                </a:solidFill>
              </a:rPr>
            </a:br>
            <a:endParaRPr lang="it-IT" dirty="0"/>
          </a:p>
        </p:txBody>
      </p:sp>
      <p:sp>
        <p:nvSpPr>
          <p:cNvPr id="5" name="Rettangolo 4"/>
          <p:cNvSpPr/>
          <p:nvPr/>
        </p:nvSpPr>
        <p:spPr>
          <a:xfrm>
            <a:off x="1639077" y="4239988"/>
            <a:ext cx="6842450" cy="523220"/>
          </a:xfrm>
          <a:prstGeom prst="rect">
            <a:avLst/>
          </a:prstGeom>
        </p:spPr>
        <p:txBody>
          <a:bodyPr wrap="square">
            <a:spAutoFit/>
          </a:bodyPr>
          <a:lstStyle/>
          <a:p>
            <a:r>
              <a:rPr lang="en-US" sz="1400" b="1" dirty="0">
                <a:solidFill>
                  <a:schemeClr val="bg1">
                    <a:lumMod val="50000"/>
                  </a:schemeClr>
                </a:solidFill>
              </a:rPr>
              <a:t>National target</a:t>
            </a:r>
            <a:r>
              <a:rPr lang="en-US" sz="1400" dirty="0">
                <a:solidFill>
                  <a:schemeClr val="bg1">
                    <a:lumMod val="50000"/>
                  </a:schemeClr>
                </a:solidFill>
              </a:rPr>
              <a:t>: -13</a:t>
            </a:r>
            <a:r>
              <a:rPr lang="en-US" sz="1400" dirty="0" smtClean="0">
                <a:solidFill>
                  <a:schemeClr val="bg1">
                    <a:lumMod val="50000"/>
                  </a:schemeClr>
                </a:solidFill>
              </a:rPr>
              <a:t>% </a:t>
            </a:r>
            <a:r>
              <a:rPr lang="en-US" sz="1400" dirty="0">
                <a:solidFill>
                  <a:schemeClr val="bg1">
                    <a:lumMod val="50000"/>
                  </a:schemeClr>
                </a:solidFill>
              </a:rPr>
              <a:t>(base year </a:t>
            </a:r>
            <a:r>
              <a:rPr lang="en-US" sz="1400" dirty="0" smtClean="0">
                <a:solidFill>
                  <a:schemeClr val="bg1">
                    <a:lumMod val="50000"/>
                  </a:schemeClr>
                </a:solidFill>
              </a:rPr>
              <a:t>2005) </a:t>
            </a:r>
          </a:p>
          <a:p>
            <a:r>
              <a:rPr lang="en-US" sz="1400" dirty="0" smtClean="0">
                <a:solidFill>
                  <a:schemeClr val="bg1">
                    <a:lumMod val="50000"/>
                  </a:schemeClr>
                </a:solidFill>
              </a:rPr>
              <a:t>European </a:t>
            </a:r>
            <a:r>
              <a:rPr lang="en-US" sz="1400" dirty="0">
                <a:solidFill>
                  <a:schemeClr val="bg1">
                    <a:lumMod val="50000"/>
                  </a:schemeClr>
                </a:solidFill>
              </a:rPr>
              <a:t>target: -20% (base year 1990</a:t>
            </a:r>
            <a:r>
              <a:rPr lang="en-US" sz="1400" dirty="0" smtClean="0">
                <a:solidFill>
                  <a:schemeClr val="bg1">
                    <a:lumMod val="50000"/>
                  </a:schemeClr>
                </a:solidFill>
              </a:rPr>
              <a:t>)</a:t>
            </a:r>
            <a:endParaRPr lang="it-IT" sz="1400" dirty="0">
              <a:solidFill>
                <a:schemeClr val="bg1">
                  <a:lumMod val="50000"/>
                </a:schemeClr>
              </a:solidFill>
            </a:endParaRPr>
          </a:p>
        </p:txBody>
      </p:sp>
      <p:pic>
        <p:nvPicPr>
          <p:cNvPr id="6" name="Immagine 5"/>
          <p:cNvPicPr>
            <a:picLocks noChangeAspect="1"/>
          </p:cNvPicPr>
          <p:nvPr/>
        </p:nvPicPr>
        <p:blipFill>
          <a:blip r:embed="rId3"/>
          <a:stretch>
            <a:fillRect/>
          </a:stretch>
        </p:blipFill>
        <p:spPr>
          <a:xfrm>
            <a:off x="1531257" y="2221963"/>
            <a:ext cx="7035429" cy="2088000"/>
          </a:xfrm>
          <a:prstGeom prst="rect">
            <a:avLst/>
          </a:prstGeom>
        </p:spPr>
      </p:pic>
      <p:sp>
        <p:nvSpPr>
          <p:cNvPr id="8" name="Rettangolo 7"/>
          <p:cNvSpPr/>
          <p:nvPr/>
        </p:nvSpPr>
        <p:spPr>
          <a:xfrm>
            <a:off x="1531257" y="6464856"/>
            <a:ext cx="9622972" cy="246221"/>
          </a:xfrm>
          <a:prstGeom prst="rect">
            <a:avLst/>
          </a:prstGeom>
        </p:spPr>
        <p:txBody>
          <a:bodyPr wrap="square">
            <a:spAutoFit/>
          </a:bodyPr>
          <a:lstStyle/>
          <a:p>
            <a:r>
              <a:rPr lang="it-IT" sz="1000" i="1" dirty="0">
                <a:solidFill>
                  <a:schemeClr val="bg1">
                    <a:lumMod val="50000"/>
                  </a:schemeClr>
                </a:solidFill>
              </a:rPr>
              <a:t>http://ec.europa.eu/europe2020/europe-2020-in-your-country/italia/progress-towards-2020-targets/index_en.htm</a:t>
            </a:r>
          </a:p>
        </p:txBody>
      </p:sp>
      <p:sp>
        <p:nvSpPr>
          <p:cNvPr id="9" name="Rettangolo 8"/>
          <p:cNvSpPr/>
          <p:nvPr/>
        </p:nvSpPr>
        <p:spPr bwMode="auto">
          <a:xfrm>
            <a:off x="2062066" y="2407761"/>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111,5</a:t>
            </a:r>
          </a:p>
        </p:txBody>
      </p:sp>
      <p:sp>
        <p:nvSpPr>
          <p:cNvPr id="10" name="Rettangolo 9"/>
          <p:cNvSpPr/>
          <p:nvPr/>
        </p:nvSpPr>
        <p:spPr bwMode="auto">
          <a:xfrm>
            <a:off x="4803710" y="2713102"/>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95,39</a:t>
            </a:r>
          </a:p>
        </p:txBody>
      </p:sp>
      <p:sp>
        <p:nvSpPr>
          <p:cNvPr id="11" name="Rettangolo 10"/>
          <p:cNvSpPr/>
          <p:nvPr/>
        </p:nvSpPr>
        <p:spPr bwMode="auto">
          <a:xfrm>
            <a:off x="6861111" y="2836103"/>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89,72</a:t>
            </a:r>
          </a:p>
        </p:txBody>
      </p:sp>
      <p:sp>
        <p:nvSpPr>
          <p:cNvPr id="12" name="Titolo 1"/>
          <p:cNvSpPr txBox="1">
            <a:spLocks/>
          </p:cNvSpPr>
          <p:nvPr/>
        </p:nvSpPr>
        <p:spPr bwMode="auto">
          <a:xfrm>
            <a:off x="1639077" y="1770636"/>
            <a:ext cx="5259357" cy="61582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pPr algn="ctr"/>
            <a:r>
              <a:rPr lang="it-IT" sz="2000" kern="0" dirty="0" smtClean="0">
                <a:solidFill>
                  <a:schemeClr val="bg1">
                    <a:lumMod val="50000"/>
                  </a:schemeClr>
                </a:solidFill>
              </a:rPr>
              <a:t>Target riduzione delle emissioni gas serra</a:t>
            </a:r>
            <a:endParaRPr lang="it-IT" sz="2000" kern="0" dirty="0">
              <a:solidFill>
                <a:schemeClr val="bg1">
                  <a:lumMod val="50000"/>
                </a:schemeClr>
              </a:solidFill>
            </a:endParaRPr>
          </a:p>
        </p:txBody>
      </p:sp>
      <p:pic>
        <p:nvPicPr>
          <p:cNvPr id="13" name="Immagine 12"/>
          <p:cNvPicPr>
            <a:picLocks noChangeAspect="1"/>
          </p:cNvPicPr>
          <p:nvPr/>
        </p:nvPicPr>
        <p:blipFill>
          <a:blip r:embed="rId4"/>
          <a:stretch>
            <a:fillRect/>
          </a:stretch>
        </p:blipFill>
        <p:spPr>
          <a:xfrm>
            <a:off x="10496555" y="1490137"/>
            <a:ext cx="780665" cy="896319"/>
          </a:xfrm>
          <a:prstGeom prst="rect">
            <a:avLst/>
          </a:prstGeom>
        </p:spPr>
      </p:pic>
      <p:sp>
        <p:nvSpPr>
          <p:cNvPr id="14" name="Rettangolo 13"/>
          <p:cNvSpPr/>
          <p:nvPr/>
        </p:nvSpPr>
        <p:spPr>
          <a:xfrm>
            <a:off x="1601753" y="4713607"/>
            <a:ext cx="9790923" cy="276999"/>
          </a:xfrm>
          <a:prstGeom prst="rect">
            <a:avLst/>
          </a:prstGeom>
        </p:spPr>
        <p:txBody>
          <a:bodyPr wrap="square">
            <a:spAutoFit/>
          </a:bodyPr>
          <a:lstStyle/>
          <a:p>
            <a:r>
              <a:rPr lang="en-US" sz="1200" dirty="0" smtClean="0">
                <a:solidFill>
                  <a:schemeClr val="bg1">
                    <a:lumMod val="50000"/>
                  </a:schemeClr>
                </a:solidFill>
              </a:rPr>
              <a:t>.</a:t>
            </a:r>
            <a:endParaRPr lang="en-US" sz="1200" dirty="0">
              <a:solidFill>
                <a:schemeClr val="bg1">
                  <a:lumMod val="50000"/>
                </a:schemeClr>
              </a:solidFill>
            </a:endParaRPr>
          </a:p>
        </p:txBody>
      </p:sp>
      <p:sp>
        <p:nvSpPr>
          <p:cNvPr id="3" name="Rettangolo 2"/>
          <p:cNvSpPr/>
          <p:nvPr/>
        </p:nvSpPr>
        <p:spPr>
          <a:xfrm>
            <a:off x="1639077" y="4874422"/>
            <a:ext cx="9638142" cy="1477328"/>
          </a:xfrm>
          <a:prstGeom prst="rect">
            <a:avLst/>
          </a:prstGeom>
        </p:spPr>
        <p:txBody>
          <a:bodyPr wrap="square">
            <a:spAutoFit/>
          </a:bodyPr>
          <a:lstStyle/>
          <a:p>
            <a:pPr algn="just"/>
            <a:r>
              <a:rPr lang="it-IT" dirty="0">
                <a:solidFill>
                  <a:srgbClr val="FF0000"/>
                </a:solidFill>
                <a:ea typeface="Calibri" panose="020F0502020204030204" pitchFamily="34" charset="0"/>
                <a:cs typeface="Times New Roman" panose="02020603050405020304" pitchFamily="18" charset="0"/>
              </a:rPr>
              <a:t>Stando alle ultime proiezioni nazionali presentate alla Commissione europea nel 2013 e tenendo conto delle misure vigenti, </a:t>
            </a:r>
            <a:r>
              <a:rPr lang="it-IT" b="1" dirty="0">
                <a:solidFill>
                  <a:srgbClr val="FF0000"/>
                </a:solidFill>
                <a:ea typeface="Calibri" panose="020F0502020204030204" pitchFamily="34" charset="0"/>
                <a:cs typeface="Times New Roman" panose="02020603050405020304" pitchFamily="18" charset="0"/>
              </a:rPr>
              <a:t>si prevede che l'obiettivo non verrà raggiunto</a:t>
            </a:r>
            <a:r>
              <a:rPr lang="it-IT" dirty="0">
                <a:solidFill>
                  <a:srgbClr val="FF0000"/>
                </a:solidFill>
                <a:ea typeface="Calibri" panose="020F0502020204030204" pitchFamily="34" charset="0"/>
                <a:cs typeface="Times New Roman" panose="02020603050405020304" pitchFamily="18" charset="0"/>
              </a:rPr>
              <a:t>: -9,5% nel 2020 rispetto ai livelli del 2005 (cioè 3,5 punti percentuali al di sotto dell'obiettivo secondo le previsioni). Tuttavia, secondo dati approssimativi relativi al 2012, le emissioni sono inferiori al previsto essendo diminuite del 18% tra il 2005 e il 2012. </a:t>
            </a:r>
            <a:endParaRPr lang="it-IT" dirty="0">
              <a:solidFill>
                <a:srgbClr val="FF0000"/>
              </a:solidFill>
            </a:endParaRPr>
          </a:p>
        </p:txBody>
      </p:sp>
    </p:spTree>
    <p:extLst>
      <p:ext uri="{BB962C8B-B14F-4D97-AF65-F5344CB8AC3E}">
        <p14:creationId xmlns:p14="http://schemas.microsoft.com/office/powerpoint/2010/main" val="984415964"/>
      </p:ext>
    </p:extLst>
  </p:cSld>
  <p:clrMapOvr>
    <a:masterClrMapping/>
  </p:clrMapOvr>
  <p:transition spd="med"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55192" y="1121231"/>
            <a:ext cx="9448800" cy="533400"/>
          </a:xfrm>
        </p:spPr>
        <p:txBody>
          <a:bodyPr/>
          <a:lstStyle/>
          <a:p>
            <a:pPr algn="ctr">
              <a:lnSpc>
                <a:spcPct val="100000"/>
              </a:lnSpc>
            </a:pPr>
            <a:r>
              <a:rPr lang="it-IT" sz="3000" dirty="0">
                <a:solidFill>
                  <a:srgbClr val="FE9E0C"/>
                </a:solidFill>
              </a:rPr>
              <a:t>Target cambiamenti climatici e </a:t>
            </a:r>
            <a:br>
              <a:rPr lang="it-IT" sz="3000" dirty="0">
                <a:solidFill>
                  <a:srgbClr val="FE9E0C"/>
                </a:solidFill>
              </a:rPr>
            </a:br>
            <a:r>
              <a:rPr lang="it-IT" sz="3000" dirty="0">
                <a:solidFill>
                  <a:srgbClr val="FE9E0C"/>
                </a:solidFill>
              </a:rPr>
              <a:t>sostenibilità energetica</a:t>
            </a:r>
            <a:endParaRPr lang="it-IT" dirty="0"/>
          </a:p>
        </p:txBody>
      </p:sp>
      <p:pic>
        <p:nvPicPr>
          <p:cNvPr id="4" name="Immagine 3"/>
          <p:cNvPicPr>
            <a:picLocks noChangeAspect="1"/>
          </p:cNvPicPr>
          <p:nvPr/>
        </p:nvPicPr>
        <p:blipFill>
          <a:blip r:embed="rId3"/>
          <a:stretch>
            <a:fillRect/>
          </a:stretch>
        </p:blipFill>
        <p:spPr>
          <a:xfrm>
            <a:off x="1594384" y="2338714"/>
            <a:ext cx="7025143" cy="2180572"/>
          </a:xfrm>
          <a:prstGeom prst="rect">
            <a:avLst/>
          </a:prstGeom>
        </p:spPr>
      </p:pic>
      <p:sp>
        <p:nvSpPr>
          <p:cNvPr id="5" name="Titolo 1"/>
          <p:cNvSpPr txBox="1">
            <a:spLocks/>
          </p:cNvSpPr>
          <p:nvPr/>
        </p:nvSpPr>
        <p:spPr bwMode="auto">
          <a:xfrm>
            <a:off x="1594384" y="1966579"/>
            <a:ext cx="3573625" cy="61582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r>
              <a:rPr lang="it-IT" sz="2000" kern="0" dirty="0" smtClean="0">
                <a:solidFill>
                  <a:schemeClr val="bg1">
                    <a:lumMod val="50000"/>
                  </a:schemeClr>
                </a:solidFill>
              </a:rPr>
              <a:t>Target fonti rinnovabili</a:t>
            </a:r>
            <a:endParaRPr lang="it-IT" sz="2000" kern="0" dirty="0">
              <a:solidFill>
                <a:schemeClr val="bg1">
                  <a:lumMod val="50000"/>
                </a:schemeClr>
              </a:solidFill>
            </a:endParaRPr>
          </a:p>
        </p:txBody>
      </p:sp>
      <p:sp>
        <p:nvSpPr>
          <p:cNvPr id="6" name="Rettangolo 5"/>
          <p:cNvSpPr/>
          <p:nvPr/>
        </p:nvSpPr>
        <p:spPr>
          <a:xfrm>
            <a:off x="1623525" y="4360661"/>
            <a:ext cx="6708710" cy="523220"/>
          </a:xfrm>
          <a:prstGeom prst="rect">
            <a:avLst/>
          </a:prstGeom>
        </p:spPr>
        <p:txBody>
          <a:bodyPr wrap="square">
            <a:spAutoFit/>
          </a:bodyPr>
          <a:lstStyle/>
          <a:p>
            <a:r>
              <a:rPr lang="en-US" sz="1400" b="1" dirty="0">
                <a:solidFill>
                  <a:schemeClr val="bg1">
                    <a:lumMod val="50000"/>
                  </a:schemeClr>
                </a:solidFill>
              </a:rPr>
              <a:t>National target:</a:t>
            </a:r>
            <a:r>
              <a:rPr lang="en-US" sz="1400" dirty="0">
                <a:solidFill>
                  <a:schemeClr val="bg1">
                    <a:lumMod val="50000"/>
                  </a:schemeClr>
                </a:solidFill>
              </a:rPr>
              <a:t> 17 % of total energy consumption from renewable sources</a:t>
            </a:r>
            <a:br>
              <a:rPr lang="en-US" sz="1400" dirty="0">
                <a:solidFill>
                  <a:schemeClr val="bg1">
                    <a:lumMod val="50000"/>
                  </a:schemeClr>
                </a:solidFill>
              </a:rPr>
            </a:br>
            <a:r>
              <a:rPr lang="en-US" sz="1400" dirty="0">
                <a:solidFill>
                  <a:schemeClr val="bg1">
                    <a:lumMod val="50000"/>
                  </a:schemeClr>
                </a:solidFill>
              </a:rPr>
              <a:t>European target: 20 % of total energy consumption from renewable sources</a:t>
            </a:r>
            <a:endParaRPr lang="it-IT" sz="1400" dirty="0">
              <a:solidFill>
                <a:schemeClr val="bg1">
                  <a:lumMod val="50000"/>
                </a:schemeClr>
              </a:solidFill>
            </a:endParaRPr>
          </a:p>
        </p:txBody>
      </p:sp>
      <p:sp>
        <p:nvSpPr>
          <p:cNvPr id="7" name="Rettangolo 6"/>
          <p:cNvSpPr/>
          <p:nvPr/>
        </p:nvSpPr>
        <p:spPr>
          <a:xfrm>
            <a:off x="1594384" y="6510351"/>
            <a:ext cx="6717637" cy="246221"/>
          </a:xfrm>
          <a:prstGeom prst="rect">
            <a:avLst/>
          </a:prstGeom>
        </p:spPr>
        <p:txBody>
          <a:bodyPr wrap="square">
            <a:spAutoFit/>
          </a:bodyPr>
          <a:lstStyle/>
          <a:p>
            <a:r>
              <a:rPr lang="it-IT" sz="1000" i="1" dirty="0">
                <a:solidFill>
                  <a:schemeClr val="bg1">
                    <a:lumMod val="50000"/>
                  </a:schemeClr>
                </a:solidFill>
              </a:rPr>
              <a:t>http://ec.europa.eu/europe2020/europe-2020-in-your-country/italia/progress-towards-2020-targets/index_en.htm</a:t>
            </a:r>
          </a:p>
        </p:txBody>
      </p:sp>
      <p:sp>
        <p:nvSpPr>
          <p:cNvPr id="8" name="Rettangolo 7"/>
          <p:cNvSpPr/>
          <p:nvPr/>
        </p:nvSpPr>
        <p:spPr bwMode="auto">
          <a:xfrm>
            <a:off x="6223000" y="3107094"/>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13,5</a:t>
            </a:r>
          </a:p>
        </p:txBody>
      </p:sp>
      <p:sp>
        <p:nvSpPr>
          <p:cNvPr id="9" name="Rettangolo 8"/>
          <p:cNvSpPr/>
          <p:nvPr/>
        </p:nvSpPr>
        <p:spPr bwMode="auto">
          <a:xfrm>
            <a:off x="1974534" y="3365774"/>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5,9</a:t>
            </a:r>
          </a:p>
        </p:txBody>
      </p:sp>
      <p:pic>
        <p:nvPicPr>
          <p:cNvPr id="11" name="Immagine 10"/>
          <p:cNvPicPr>
            <a:picLocks noChangeAspect="1"/>
          </p:cNvPicPr>
          <p:nvPr/>
        </p:nvPicPr>
        <p:blipFill>
          <a:blip r:embed="rId4"/>
          <a:stretch>
            <a:fillRect/>
          </a:stretch>
        </p:blipFill>
        <p:spPr>
          <a:xfrm>
            <a:off x="10496555" y="1490137"/>
            <a:ext cx="780665" cy="896319"/>
          </a:xfrm>
          <a:prstGeom prst="rect">
            <a:avLst/>
          </a:prstGeom>
        </p:spPr>
      </p:pic>
      <p:sp>
        <p:nvSpPr>
          <p:cNvPr id="3" name="Rettangolo 2"/>
          <p:cNvSpPr/>
          <p:nvPr/>
        </p:nvSpPr>
        <p:spPr>
          <a:xfrm>
            <a:off x="1623526" y="5299569"/>
            <a:ext cx="9653694" cy="923330"/>
          </a:xfrm>
          <a:prstGeom prst="rect">
            <a:avLst/>
          </a:prstGeom>
        </p:spPr>
        <p:txBody>
          <a:bodyPr wrap="square">
            <a:spAutoFit/>
          </a:bodyPr>
          <a:lstStyle/>
          <a:p>
            <a:pPr algn="just"/>
            <a:r>
              <a:rPr lang="it-IT" dirty="0">
                <a:solidFill>
                  <a:srgbClr val="FF0000"/>
                </a:solidFill>
                <a:ea typeface="Calibri" panose="020F0502020204030204" pitchFamily="34" charset="0"/>
                <a:cs typeface="Times New Roman" panose="02020603050405020304" pitchFamily="18" charset="0"/>
              </a:rPr>
              <a:t>La proporzione delle energie rinnovabili sul consumo finale lordo di energia è stata del 12,3% nel 2011 e del 13,5% nel 2012. Nonostante i recenti cambiamenti dei regimi di sostegno, </a:t>
            </a:r>
            <a:r>
              <a:rPr lang="it-IT" b="1" dirty="0">
                <a:solidFill>
                  <a:srgbClr val="FF0000"/>
                </a:solidFill>
                <a:ea typeface="Calibri" panose="020F0502020204030204" pitchFamily="34" charset="0"/>
                <a:cs typeface="Times New Roman" panose="02020603050405020304" pitchFamily="18" charset="0"/>
              </a:rPr>
              <a:t>l'Italia è sulla buona strada per raggiungere il suo obiettivo del 17% nel 2020</a:t>
            </a:r>
            <a:r>
              <a:rPr lang="it-IT" dirty="0">
                <a:solidFill>
                  <a:srgbClr val="FF0000"/>
                </a:solidFill>
                <a:ea typeface="Calibri" panose="020F0502020204030204" pitchFamily="34" charset="0"/>
                <a:cs typeface="Times New Roman" panose="02020603050405020304" pitchFamily="18" charset="0"/>
              </a:rPr>
              <a:t>. </a:t>
            </a:r>
            <a:endParaRPr lang="it-IT" dirty="0">
              <a:solidFill>
                <a:srgbClr val="FF0000"/>
              </a:solidFill>
            </a:endParaRPr>
          </a:p>
        </p:txBody>
      </p:sp>
    </p:spTree>
    <p:extLst>
      <p:ext uri="{BB962C8B-B14F-4D97-AF65-F5344CB8AC3E}">
        <p14:creationId xmlns:p14="http://schemas.microsoft.com/office/powerpoint/2010/main" val="71661484"/>
      </p:ext>
    </p:extLst>
  </p:cSld>
  <p:clrMapOvr>
    <a:masterClrMapping/>
  </p:clrMapOvr>
  <p:transition spd="med"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77810" y="1085134"/>
            <a:ext cx="9448800" cy="755550"/>
          </a:xfrm>
        </p:spPr>
        <p:txBody>
          <a:bodyPr/>
          <a:lstStyle/>
          <a:p>
            <a:pPr algn="ctr">
              <a:lnSpc>
                <a:spcPct val="100000"/>
              </a:lnSpc>
            </a:pPr>
            <a:r>
              <a:rPr lang="it-IT" sz="3000" dirty="0">
                <a:solidFill>
                  <a:srgbClr val="FE9E0C"/>
                </a:solidFill>
              </a:rPr>
              <a:t>Target cambiamenti climatici e </a:t>
            </a:r>
            <a:br>
              <a:rPr lang="it-IT" sz="3000" dirty="0">
                <a:solidFill>
                  <a:srgbClr val="FE9E0C"/>
                </a:solidFill>
              </a:rPr>
            </a:br>
            <a:r>
              <a:rPr lang="it-IT" sz="3000" dirty="0">
                <a:solidFill>
                  <a:srgbClr val="FE9E0C"/>
                </a:solidFill>
              </a:rPr>
              <a:t>sostenibilità </a:t>
            </a:r>
            <a:r>
              <a:rPr lang="it-IT" sz="3000" dirty="0" smtClean="0">
                <a:solidFill>
                  <a:srgbClr val="FE9E0C"/>
                </a:solidFill>
              </a:rPr>
              <a:t>energetica</a:t>
            </a:r>
            <a:endParaRPr lang="it-IT" dirty="0"/>
          </a:p>
        </p:txBody>
      </p:sp>
      <p:pic>
        <p:nvPicPr>
          <p:cNvPr id="4" name="Immagine 3"/>
          <p:cNvPicPr>
            <a:picLocks noChangeAspect="1"/>
          </p:cNvPicPr>
          <p:nvPr/>
        </p:nvPicPr>
        <p:blipFill>
          <a:blip r:embed="rId3"/>
          <a:stretch>
            <a:fillRect/>
          </a:stretch>
        </p:blipFill>
        <p:spPr>
          <a:xfrm>
            <a:off x="1594384" y="2400300"/>
            <a:ext cx="6934200" cy="2057400"/>
          </a:xfrm>
          <a:prstGeom prst="rect">
            <a:avLst/>
          </a:prstGeom>
        </p:spPr>
      </p:pic>
      <p:sp>
        <p:nvSpPr>
          <p:cNvPr id="5" name="Titolo 1"/>
          <p:cNvSpPr txBox="1">
            <a:spLocks/>
          </p:cNvSpPr>
          <p:nvPr/>
        </p:nvSpPr>
        <p:spPr bwMode="auto">
          <a:xfrm>
            <a:off x="1594384" y="1966579"/>
            <a:ext cx="3573625" cy="61582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lnSpc>
                <a:spcPct val="70000"/>
              </a:lnSpc>
              <a:spcBef>
                <a:spcPct val="0"/>
              </a:spcBef>
              <a:spcAft>
                <a:spcPct val="0"/>
              </a:spcAft>
              <a:defRPr sz="2400" b="1">
                <a:solidFill>
                  <a:srgbClr val="00235A"/>
                </a:solidFill>
                <a:latin typeface="+mj-lt"/>
                <a:ea typeface="+mj-ea"/>
                <a:cs typeface="+mj-cs"/>
              </a:defRPr>
            </a:lvl1pPr>
            <a:lvl2pPr algn="l" rtl="0" eaLnBrk="0" fontAlgn="base" hangingPunct="0">
              <a:lnSpc>
                <a:spcPct val="70000"/>
              </a:lnSpc>
              <a:spcBef>
                <a:spcPct val="0"/>
              </a:spcBef>
              <a:spcAft>
                <a:spcPct val="0"/>
              </a:spcAft>
              <a:defRPr sz="2400" b="1">
                <a:solidFill>
                  <a:srgbClr val="00235A"/>
                </a:solidFill>
                <a:latin typeface="Arial" charset="0"/>
              </a:defRPr>
            </a:lvl2pPr>
            <a:lvl3pPr algn="l" rtl="0" eaLnBrk="0" fontAlgn="base" hangingPunct="0">
              <a:lnSpc>
                <a:spcPct val="70000"/>
              </a:lnSpc>
              <a:spcBef>
                <a:spcPct val="0"/>
              </a:spcBef>
              <a:spcAft>
                <a:spcPct val="0"/>
              </a:spcAft>
              <a:defRPr sz="2400" b="1">
                <a:solidFill>
                  <a:srgbClr val="00235A"/>
                </a:solidFill>
                <a:latin typeface="Arial" charset="0"/>
              </a:defRPr>
            </a:lvl3pPr>
            <a:lvl4pPr algn="l" rtl="0" eaLnBrk="0" fontAlgn="base" hangingPunct="0">
              <a:lnSpc>
                <a:spcPct val="70000"/>
              </a:lnSpc>
              <a:spcBef>
                <a:spcPct val="0"/>
              </a:spcBef>
              <a:spcAft>
                <a:spcPct val="0"/>
              </a:spcAft>
              <a:defRPr sz="2400" b="1">
                <a:solidFill>
                  <a:srgbClr val="00235A"/>
                </a:solidFill>
                <a:latin typeface="Arial" charset="0"/>
              </a:defRPr>
            </a:lvl4pPr>
            <a:lvl5pPr algn="l" rtl="0" eaLnBrk="0" fontAlgn="base" hangingPunct="0">
              <a:lnSpc>
                <a:spcPct val="70000"/>
              </a:lnSpc>
              <a:spcBef>
                <a:spcPct val="0"/>
              </a:spcBef>
              <a:spcAft>
                <a:spcPct val="0"/>
              </a:spcAft>
              <a:defRPr sz="2400" b="1">
                <a:solidFill>
                  <a:srgbClr val="00235A"/>
                </a:solidFill>
                <a:latin typeface="Arial" charset="0"/>
              </a:defRPr>
            </a:lvl5pPr>
            <a:lvl6pPr marL="457200" algn="l" rtl="0" fontAlgn="base">
              <a:lnSpc>
                <a:spcPct val="70000"/>
              </a:lnSpc>
              <a:spcBef>
                <a:spcPct val="0"/>
              </a:spcBef>
              <a:spcAft>
                <a:spcPct val="0"/>
              </a:spcAft>
              <a:defRPr sz="2400" b="1">
                <a:solidFill>
                  <a:srgbClr val="00235A"/>
                </a:solidFill>
                <a:latin typeface="Arial" charset="0"/>
              </a:defRPr>
            </a:lvl6pPr>
            <a:lvl7pPr marL="914400" algn="l" rtl="0" fontAlgn="base">
              <a:lnSpc>
                <a:spcPct val="70000"/>
              </a:lnSpc>
              <a:spcBef>
                <a:spcPct val="0"/>
              </a:spcBef>
              <a:spcAft>
                <a:spcPct val="0"/>
              </a:spcAft>
              <a:defRPr sz="2400" b="1">
                <a:solidFill>
                  <a:srgbClr val="00235A"/>
                </a:solidFill>
                <a:latin typeface="Arial" charset="0"/>
              </a:defRPr>
            </a:lvl7pPr>
            <a:lvl8pPr marL="1371600" algn="l" rtl="0" fontAlgn="base">
              <a:lnSpc>
                <a:spcPct val="70000"/>
              </a:lnSpc>
              <a:spcBef>
                <a:spcPct val="0"/>
              </a:spcBef>
              <a:spcAft>
                <a:spcPct val="0"/>
              </a:spcAft>
              <a:defRPr sz="2400" b="1">
                <a:solidFill>
                  <a:srgbClr val="00235A"/>
                </a:solidFill>
                <a:latin typeface="Arial" charset="0"/>
              </a:defRPr>
            </a:lvl8pPr>
            <a:lvl9pPr marL="1828800" algn="l" rtl="0" fontAlgn="base">
              <a:lnSpc>
                <a:spcPct val="70000"/>
              </a:lnSpc>
              <a:spcBef>
                <a:spcPct val="0"/>
              </a:spcBef>
              <a:spcAft>
                <a:spcPct val="0"/>
              </a:spcAft>
              <a:defRPr sz="2400" b="1">
                <a:solidFill>
                  <a:srgbClr val="00235A"/>
                </a:solidFill>
                <a:latin typeface="Arial" charset="0"/>
              </a:defRPr>
            </a:lvl9pPr>
          </a:lstStyle>
          <a:p>
            <a:r>
              <a:rPr lang="it-IT" sz="2000" kern="0" dirty="0" smtClean="0">
                <a:solidFill>
                  <a:schemeClr val="bg1">
                    <a:lumMod val="50000"/>
                  </a:schemeClr>
                </a:solidFill>
              </a:rPr>
              <a:t>Target efficienza energetica</a:t>
            </a:r>
            <a:endParaRPr lang="it-IT" sz="2000" kern="0" dirty="0">
              <a:solidFill>
                <a:schemeClr val="bg1">
                  <a:lumMod val="50000"/>
                </a:schemeClr>
              </a:solidFill>
            </a:endParaRPr>
          </a:p>
        </p:txBody>
      </p:sp>
      <p:sp>
        <p:nvSpPr>
          <p:cNvPr id="6" name="Rettangolo 5"/>
          <p:cNvSpPr/>
          <p:nvPr/>
        </p:nvSpPr>
        <p:spPr bwMode="auto">
          <a:xfrm>
            <a:off x="7044093" y="2582399"/>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1.474</a:t>
            </a:r>
          </a:p>
        </p:txBody>
      </p:sp>
      <p:sp>
        <p:nvSpPr>
          <p:cNvPr id="7" name="Rettangolo 6"/>
          <p:cNvSpPr/>
          <p:nvPr/>
        </p:nvSpPr>
        <p:spPr bwMode="auto">
          <a:xfrm>
            <a:off x="2185955" y="3520049"/>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178,9</a:t>
            </a:r>
          </a:p>
        </p:txBody>
      </p:sp>
      <p:sp>
        <p:nvSpPr>
          <p:cNvPr id="8" name="Rettangolo 7"/>
          <p:cNvSpPr/>
          <p:nvPr/>
        </p:nvSpPr>
        <p:spPr bwMode="auto">
          <a:xfrm>
            <a:off x="6732554" y="3520049"/>
            <a:ext cx="513183" cy="214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pPr>
            <a:r>
              <a:rPr kumimoji="0" lang="it-IT" sz="1000" b="1" i="0" u="none" strike="noStrike" cap="none" normalizeH="0" baseline="0" dirty="0" smtClean="0">
                <a:ln>
                  <a:noFill/>
                </a:ln>
                <a:solidFill>
                  <a:schemeClr val="bg2">
                    <a:lumMod val="10000"/>
                  </a:schemeClr>
                </a:solidFill>
                <a:effectLst/>
                <a:latin typeface="Arial" charset="0"/>
              </a:rPr>
              <a:t>153,7</a:t>
            </a:r>
          </a:p>
        </p:txBody>
      </p:sp>
      <p:sp>
        <p:nvSpPr>
          <p:cNvPr id="10" name="Rettangolo 9"/>
          <p:cNvSpPr/>
          <p:nvPr/>
        </p:nvSpPr>
        <p:spPr>
          <a:xfrm>
            <a:off x="1594384" y="4383052"/>
            <a:ext cx="5163529" cy="523220"/>
          </a:xfrm>
          <a:prstGeom prst="rect">
            <a:avLst/>
          </a:prstGeom>
        </p:spPr>
        <p:txBody>
          <a:bodyPr wrap="none">
            <a:spAutoFit/>
          </a:bodyPr>
          <a:lstStyle/>
          <a:p>
            <a:r>
              <a:rPr lang="en-US" sz="1400" b="1" dirty="0">
                <a:solidFill>
                  <a:schemeClr val="bg1">
                    <a:lumMod val="50000"/>
                  </a:schemeClr>
                </a:solidFill>
              </a:rPr>
              <a:t>National target</a:t>
            </a:r>
            <a:r>
              <a:rPr lang="en-US" sz="1400" dirty="0" smtClean="0">
                <a:solidFill>
                  <a:schemeClr val="bg1">
                    <a:lumMod val="50000"/>
                  </a:schemeClr>
                </a:solidFill>
              </a:rPr>
              <a:t>: 158Mtep</a:t>
            </a:r>
          </a:p>
          <a:p>
            <a:r>
              <a:rPr lang="en-US" sz="1400" dirty="0" smtClean="0">
                <a:solidFill>
                  <a:schemeClr val="bg1">
                    <a:lumMod val="50000"/>
                  </a:schemeClr>
                </a:solidFill>
              </a:rPr>
              <a:t>European target: 1.474TOE (thousand </a:t>
            </a:r>
            <a:r>
              <a:rPr lang="en-US" sz="1400" dirty="0" err="1" smtClean="0">
                <a:solidFill>
                  <a:schemeClr val="bg1">
                    <a:lumMod val="50000"/>
                  </a:schemeClr>
                </a:solidFill>
              </a:rPr>
              <a:t>tonnes</a:t>
            </a:r>
            <a:r>
              <a:rPr lang="en-US" sz="1400" dirty="0" smtClean="0">
                <a:solidFill>
                  <a:schemeClr val="bg1">
                    <a:lumMod val="50000"/>
                  </a:schemeClr>
                </a:solidFill>
              </a:rPr>
              <a:t> of oil equivalent)</a:t>
            </a:r>
            <a:endParaRPr lang="it-IT" sz="1400" dirty="0"/>
          </a:p>
        </p:txBody>
      </p:sp>
      <p:sp>
        <p:nvSpPr>
          <p:cNvPr id="11" name="Rettangolo 10"/>
          <p:cNvSpPr/>
          <p:nvPr/>
        </p:nvSpPr>
        <p:spPr>
          <a:xfrm>
            <a:off x="1594384" y="6515100"/>
            <a:ext cx="6717637" cy="246221"/>
          </a:xfrm>
          <a:prstGeom prst="rect">
            <a:avLst/>
          </a:prstGeom>
        </p:spPr>
        <p:txBody>
          <a:bodyPr wrap="square">
            <a:spAutoFit/>
          </a:bodyPr>
          <a:lstStyle/>
          <a:p>
            <a:r>
              <a:rPr lang="it-IT" sz="1000" i="1" dirty="0">
                <a:solidFill>
                  <a:schemeClr val="bg1">
                    <a:lumMod val="50000"/>
                  </a:schemeClr>
                </a:solidFill>
              </a:rPr>
              <a:t>http://ec.europa.eu/europe2020/europe-2020-in-your-country/italia/progress-towards-2020-targets/index_en.htm</a:t>
            </a:r>
          </a:p>
        </p:txBody>
      </p:sp>
      <p:pic>
        <p:nvPicPr>
          <p:cNvPr id="12" name="Immagine 11"/>
          <p:cNvPicPr>
            <a:picLocks noChangeAspect="1"/>
          </p:cNvPicPr>
          <p:nvPr/>
        </p:nvPicPr>
        <p:blipFill>
          <a:blip r:embed="rId4"/>
          <a:stretch>
            <a:fillRect/>
          </a:stretch>
        </p:blipFill>
        <p:spPr>
          <a:xfrm>
            <a:off x="10496555" y="1490137"/>
            <a:ext cx="780665" cy="896319"/>
          </a:xfrm>
          <a:prstGeom prst="rect">
            <a:avLst/>
          </a:prstGeom>
        </p:spPr>
      </p:pic>
      <p:sp>
        <p:nvSpPr>
          <p:cNvPr id="3" name="Rettangolo 2"/>
          <p:cNvSpPr/>
          <p:nvPr/>
        </p:nvSpPr>
        <p:spPr>
          <a:xfrm>
            <a:off x="1676590" y="5269954"/>
            <a:ext cx="9550020" cy="923330"/>
          </a:xfrm>
          <a:prstGeom prst="rect">
            <a:avLst/>
          </a:prstGeom>
        </p:spPr>
        <p:txBody>
          <a:bodyPr wrap="square">
            <a:spAutoFit/>
          </a:bodyPr>
          <a:lstStyle/>
          <a:p>
            <a:r>
              <a:rPr lang="it-IT" b="1" dirty="0">
                <a:solidFill>
                  <a:srgbClr val="FF0000"/>
                </a:solidFill>
                <a:ea typeface="Calibri" panose="020F0502020204030204" pitchFamily="34" charset="0"/>
                <a:cs typeface="Times New Roman" panose="02020603050405020304" pitchFamily="18" charset="0"/>
              </a:rPr>
              <a:t>È necessario mantenere questi risultati nel tempo</a:t>
            </a:r>
            <a:r>
              <a:rPr lang="it-IT" dirty="0">
                <a:solidFill>
                  <a:srgbClr val="FF0000"/>
                </a:solidFill>
                <a:ea typeface="Calibri" panose="020F0502020204030204" pitchFamily="34" charset="0"/>
                <a:cs typeface="Times New Roman" panose="02020603050405020304" pitchFamily="18" charset="0"/>
              </a:rPr>
              <a:t>. Nel 2012 il consumo di energia primaria in Italia è stato pari a 155,2 </a:t>
            </a:r>
            <a:r>
              <a:rPr lang="it-IT" dirty="0" err="1">
                <a:solidFill>
                  <a:srgbClr val="FF0000"/>
                </a:solidFill>
                <a:ea typeface="Calibri" panose="020F0502020204030204" pitchFamily="34" charset="0"/>
                <a:cs typeface="Times New Roman" panose="02020603050405020304" pitchFamily="18" charset="0"/>
              </a:rPr>
              <a:t>Mtep</a:t>
            </a:r>
            <a:r>
              <a:rPr lang="it-IT" dirty="0">
                <a:solidFill>
                  <a:srgbClr val="FF0000"/>
                </a:solidFill>
                <a:ea typeface="Calibri" panose="020F0502020204030204" pitchFamily="34" charset="0"/>
                <a:cs typeface="Times New Roman" panose="02020603050405020304" pitchFamily="18" charset="0"/>
              </a:rPr>
              <a:t>, un livello inferiore all'obiettivo per il 2020, ma questa evoluzione è legata anche alla recessione economica. </a:t>
            </a:r>
            <a:endParaRPr lang="it-IT" dirty="0">
              <a:solidFill>
                <a:srgbClr val="FF0000"/>
              </a:solidFill>
            </a:endParaRPr>
          </a:p>
        </p:txBody>
      </p:sp>
    </p:spTree>
    <p:extLst>
      <p:ext uri="{BB962C8B-B14F-4D97-AF65-F5344CB8AC3E}">
        <p14:creationId xmlns:p14="http://schemas.microsoft.com/office/powerpoint/2010/main" val="3165374445"/>
      </p:ext>
    </p:extLst>
  </p:cSld>
  <p:clrMapOvr>
    <a:masterClrMapping/>
  </p:clrMapOvr>
  <p:transition spd="med" advClick="0"/>
</p:sld>
</file>

<file path=ppt/theme/theme1.xml><?xml version="1.0" encoding="utf-8"?>
<a:theme xmlns:a="http://schemas.openxmlformats.org/drawingml/2006/main" name="Proporre una strategia">
  <a:themeElements>
    <a:clrScheme name="">
      <a:dk1>
        <a:srgbClr val="FFFFCC"/>
      </a:dk1>
      <a:lt1>
        <a:srgbClr val="FFFFFF"/>
      </a:lt1>
      <a:dk2>
        <a:srgbClr val="6699FF"/>
      </a:dk2>
      <a:lt2>
        <a:srgbClr val="FFCCFF"/>
      </a:lt2>
      <a:accent1>
        <a:srgbClr val="00CC99"/>
      </a:accent1>
      <a:accent2>
        <a:srgbClr val="FFFF66"/>
      </a:accent2>
      <a:accent3>
        <a:srgbClr val="B8CAFF"/>
      </a:accent3>
      <a:accent4>
        <a:srgbClr val="DADADA"/>
      </a:accent4>
      <a:accent5>
        <a:srgbClr val="AAE2CA"/>
      </a:accent5>
      <a:accent6>
        <a:srgbClr val="E7E75C"/>
      </a:accent6>
      <a:hlink>
        <a:srgbClr val="336699"/>
      </a:hlink>
      <a:folHlink>
        <a:srgbClr val="000099"/>
      </a:folHlink>
    </a:clrScheme>
    <a:fontScheme name="Proporre una strateg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1123950" rtl="0" eaLnBrk="1" fontAlgn="base" latinLnBrk="0" hangingPunct="1">
          <a:lnSpc>
            <a:spcPct val="100000"/>
          </a:lnSpc>
          <a:spcBef>
            <a:spcPct val="20000"/>
          </a:spcBef>
          <a:spcAft>
            <a:spcPct val="0"/>
          </a:spcAft>
          <a:buClr>
            <a:srgbClr val="FF9900"/>
          </a:buClr>
          <a:buSzPct val="75000"/>
          <a:buFont typeface="Wingdings" pitchFamily="2" charset="2"/>
          <a:buNone/>
          <a:tabLst/>
          <a:defRPr kumimoji="0" lang="en-US" sz="2400" b="0" i="0" u="none" strike="noStrike" cap="none" normalizeH="0" baseline="0" smtClean="0">
            <a:ln>
              <a:noFill/>
            </a:ln>
            <a:solidFill>
              <a:schemeClr val="folHlink"/>
            </a:solidFill>
            <a:effectLst/>
            <a:latin typeface="Arial" charset="0"/>
          </a:defRPr>
        </a:defPPr>
      </a:lstStyle>
    </a:lnDef>
  </a:objectDefaults>
  <a:extraClrSchemeLst>
    <a:extraClrScheme>
      <a:clrScheme name="Proporre una strategia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Proporre una strategi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porre una strategia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Proporre una strategia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3083</TotalTime>
  <Words>1340</Words>
  <Application>Microsoft Office PowerPoint</Application>
  <PresentationFormat>Widescreen</PresentationFormat>
  <Paragraphs>295</Paragraphs>
  <Slides>9</Slides>
  <Notes>4</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9</vt:i4>
      </vt:variant>
    </vt:vector>
  </HeadingPairs>
  <TitlesOfParts>
    <vt:vector size="14" baseType="lpstr">
      <vt:lpstr>Arial</vt:lpstr>
      <vt:lpstr>Calibri</vt:lpstr>
      <vt:lpstr>Times New Roman</vt:lpstr>
      <vt:lpstr>Wingdings</vt:lpstr>
      <vt:lpstr>Proporre una strategia</vt:lpstr>
      <vt:lpstr>Il contributo delle Regioni italiane alla revisione intermedia della Strategia Europa 2020  I Target </vt:lpstr>
      <vt:lpstr>Le fonti  </vt:lpstr>
      <vt:lpstr>Target tasso di occupazione – dati al 2013</vt:lpstr>
      <vt:lpstr>Target R&amp;S – dati al 2011</vt:lpstr>
      <vt:lpstr>Presentazione standard di PowerPoint</vt:lpstr>
      <vt:lpstr>Presentazione standard di PowerPoint</vt:lpstr>
      <vt:lpstr>Target cambiamenti climatici e  sostenibilità energetica  </vt:lpstr>
      <vt:lpstr>Target cambiamenti climatici e  sostenibilità energetica</vt:lpstr>
      <vt:lpstr>Target cambiamenti climatici e  sostenibilità energetica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5 del D.lgs. 167/11 «Apprendistato di alta formazione e di  ricerca»: ruolo delle Regioni, target e finalità formative</dc:title>
  <dc:creator>Flavio Manieri</dc:creator>
  <cp:lastModifiedBy>Mariella Bucciarelli</cp:lastModifiedBy>
  <cp:revision>247</cp:revision>
  <cp:lastPrinted>2015-04-30T13:57:48Z</cp:lastPrinted>
  <dcterms:created xsi:type="dcterms:W3CDTF">2013-11-12T16:32:12Z</dcterms:created>
  <dcterms:modified xsi:type="dcterms:W3CDTF">2015-06-23T08:28:15Z</dcterms:modified>
</cp:coreProperties>
</file>